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98" r:id="rId2"/>
    <p:sldMasterId id="2147483710" r:id="rId3"/>
    <p:sldMasterId id="2147483746" r:id="rId4"/>
    <p:sldMasterId id="2147483758" r:id="rId5"/>
    <p:sldMasterId id="2147483783" r:id="rId6"/>
  </p:sldMasterIdLst>
  <p:notesMasterIdLst>
    <p:notesMasterId r:id="rId14"/>
  </p:notesMasterIdLst>
  <p:handoutMasterIdLst>
    <p:handoutMasterId r:id="rId15"/>
  </p:handoutMasterIdLst>
  <p:sldIdLst>
    <p:sldId id="327" r:id="rId7"/>
    <p:sldId id="316" r:id="rId8"/>
    <p:sldId id="284" r:id="rId9"/>
    <p:sldId id="267" r:id="rId10"/>
    <p:sldId id="318" r:id="rId11"/>
    <p:sldId id="307" r:id="rId12"/>
    <p:sldId id="315" r:id="rId13"/>
  </p:sldIdLst>
  <p:sldSz cx="9144000" cy="6858000" type="screen4x3"/>
  <p:notesSz cx="6797675" cy="9926638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66FF"/>
    <a:srgbClr val="008000"/>
    <a:srgbClr val="006666"/>
    <a:srgbClr val="009999"/>
    <a:srgbClr val="0000FF"/>
    <a:srgbClr val="D5E0F3"/>
    <a:srgbClr val="D5FCCC"/>
    <a:srgbClr val="66CC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7" autoAdjust="0"/>
    <p:restoredTop sz="93023" autoAdjust="0"/>
  </p:normalViewPr>
  <p:slideViewPr>
    <p:cSldViewPr>
      <p:cViewPr varScale="1">
        <p:scale>
          <a:sx n="108" d="100"/>
          <a:sy n="108" d="100"/>
        </p:scale>
        <p:origin x="14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050" y="-10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90477"/>
            <a:ext cx="2954666" cy="279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08" tIns="47204" rIns="94408" bIns="47204" numCol="1" anchor="ctr" anchorCtr="0" compatLnSpc="1">
            <a:prstTxWarp prst="textNoShape">
              <a:avLst/>
            </a:prstTxWarp>
            <a:spAutoFit/>
          </a:bodyPr>
          <a:lstStyle>
            <a:lvl1pPr algn="l" defTabSz="944066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698" y="90477"/>
            <a:ext cx="2876997" cy="279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08" tIns="47204" rIns="94408" bIns="47204" numCol="1" anchor="ctr" anchorCtr="0" compatLnSpc="1">
            <a:prstTxWarp prst="textNoShape">
              <a:avLst/>
            </a:prstTxWarp>
            <a:spAutoFit/>
          </a:bodyPr>
          <a:lstStyle>
            <a:lvl1pPr algn="r" defTabSz="944066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643898"/>
            <a:ext cx="2954666" cy="2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08" tIns="47204" rIns="94408" bIns="47204" numCol="1" anchor="b" anchorCtr="0" compatLnSpc="1">
            <a:prstTxWarp prst="textNoShape">
              <a:avLst/>
            </a:prstTxWarp>
            <a:spAutoFit/>
          </a:bodyPr>
          <a:lstStyle>
            <a:lvl1pPr algn="l" defTabSz="944066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698" y="9643898"/>
            <a:ext cx="2876997" cy="2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08" tIns="47204" rIns="94408" bIns="47204" numCol="1" anchor="b" anchorCtr="0" compatLnSpc="1">
            <a:prstTxWarp prst="textNoShape">
              <a:avLst/>
            </a:prstTxWarp>
            <a:spAutoFit/>
          </a:bodyPr>
          <a:lstStyle>
            <a:lvl1pPr algn="r" defTabSz="944066">
              <a:defRPr sz="1200"/>
            </a:lvl1pPr>
          </a:lstStyle>
          <a:p>
            <a:pPr>
              <a:defRPr/>
            </a:pPr>
            <a:fld id="{AE4F98E9-3004-4191-9D7A-37C3E747984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82498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06634"/>
            <a:ext cx="2946576" cy="279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08" tIns="47204" rIns="94408" bIns="47204" numCol="1" anchor="ctr" anchorCtr="0" compatLnSpc="1">
            <a:prstTxWarp prst="textNoShape">
              <a:avLst/>
            </a:prstTxWarp>
            <a:spAutoFit/>
          </a:bodyPr>
          <a:lstStyle>
            <a:lvl1pPr algn="l" defTabSz="944066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099" y="106634"/>
            <a:ext cx="2946576" cy="279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08" tIns="47204" rIns="94408" bIns="47204" numCol="1" anchor="ctr" anchorCtr="0" compatLnSpc="1">
            <a:prstTxWarp prst="textNoShape">
              <a:avLst/>
            </a:prstTxWarp>
            <a:spAutoFit/>
          </a:bodyPr>
          <a:lstStyle>
            <a:lvl1pPr algn="r" defTabSz="944066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1" y="6323708"/>
            <a:ext cx="4985393" cy="1248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08" tIns="47204" rIns="94408" bIns="47204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pt-BR" noProof="0" smtClean="0"/>
              <a:t>Clique para editar os estilos do texto mestre</a:t>
            </a:r>
          </a:p>
          <a:p>
            <a:pPr lvl="1"/>
            <a:r>
              <a:rPr lang="pt-BR" altLang="pt-BR" noProof="0" smtClean="0"/>
              <a:t>Segundo nível</a:t>
            </a:r>
          </a:p>
          <a:p>
            <a:pPr lvl="2"/>
            <a:r>
              <a:rPr lang="pt-BR" altLang="pt-BR" noProof="0" smtClean="0"/>
              <a:t>Terceiro nível</a:t>
            </a:r>
          </a:p>
          <a:p>
            <a:pPr lvl="3"/>
            <a:r>
              <a:rPr lang="pt-BR" altLang="pt-BR" noProof="0" smtClean="0"/>
              <a:t>Quarto nível</a:t>
            </a:r>
          </a:p>
          <a:p>
            <a:pPr lvl="4"/>
            <a:r>
              <a:rPr lang="pt-BR" altLang="pt-BR" noProof="0" smtClean="0"/>
              <a:t>Quinto nível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47129"/>
            <a:ext cx="2946576" cy="2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08" tIns="47204" rIns="94408" bIns="47204" numCol="1" anchor="b" anchorCtr="0" compatLnSpc="1">
            <a:prstTxWarp prst="textNoShape">
              <a:avLst/>
            </a:prstTxWarp>
            <a:spAutoFit/>
          </a:bodyPr>
          <a:lstStyle>
            <a:lvl1pPr algn="l" defTabSz="944066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099" y="9647129"/>
            <a:ext cx="2946576" cy="2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08" tIns="47204" rIns="94408" bIns="47204" numCol="1" anchor="b" anchorCtr="0" compatLnSpc="1">
            <a:prstTxWarp prst="textNoShape">
              <a:avLst/>
            </a:prstTxWarp>
            <a:spAutoFit/>
          </a:bodyPr>
          <a:lstStyle>
            <a:lvl1pPr algn="r" defTabSz="944066">
              <a:defRPr sz="1200"/>
            </a:lvl1pPr>
          </a:lstStyle>
          <a:p>
            <a:pPr>
              <a:defRPr/>
            </a:pPr>
            <a:fld id="{57B3A44D-C681-4C16-88F7-F42BD39EE3C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510198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906141" y="6623498"/>
            <a:ext cx="4985393" cy="649328"/>
          </a:xfrm>
          <a:noFill/>
        </p:spPr>
        <p:txBody>
          <a:bodyPr/>
          <a:lstStyle/>
          <a:p>
            <a:r>
              <a:rPr lang="pt-BR" altLang="pt-BR" smtClean="0"/>
              <a:t>Para o PLOA 2015, o valor mínimo das emendas individuais para saúde é de R$ 8.162.300 (metade do montante das emendas individuais  –SEGUNDO O RELATÓRIO PRELIMINAR PUBLICADO)</a:t>
            </a:r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756546" indent="-290979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163917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629484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095050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2560617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026184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3491751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3957317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0BDE134-ADA8-4DEE-8688-C800B97007DC}" type="slidenum">
              <a:rPr lang="pt-BR" altLang="pt-BR" sz="1200"/>
              <a:pPr eaLnBrk="1" hangingPunct="1"/>
              <a:t>1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val="1766584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906141" y="6808164"/>
            <a:ext cx="4985393" cy="279996"/>
          </a:xfrm>
          <a:noFill/>
        </p:spPr>
        <p:txBody>
          <a:bodyPr/>
          <a:lstStyle/>
          <a:p>
            <a:endParaRPr lang="pt-BR" altLang="pt-BR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756546" indent="-290979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163917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629484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095050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2560617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026184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3491751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3957317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6DC5291-DC42-4EE6-9A17-99AE37911BEE}" type="slidenum">
              <a:rPr lang="pt-BR" altLang="pt-BR" sz="1200"/>
              <a:pPr eaLnBrk="1" hangingPunct="1"/>
              <a:t>2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val="846826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	A escolha do grupo de natureza de despesa (GND) deve atender à intenção da emenda. Para realização de reformas, deve ser utilizado o GND 3 (despesas correntes), para construções, ampliações e equipamentos, assim como para aquisição de unidade móvel, o GND 4 (investimentos).</a:t>
            </a:r>
          </a:p>
          <a:p>
            <a:r>
              <a:rPr lang="pt-BR" altLang="pt-BR" smtClean="0"/>
              <a:t>	Uma mesma emenda pode pretender a realização de investimentos e de reformas, assim deve conter os dois GNDs.</a:t>
            </a:r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756546" indent="-290979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163917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629484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095050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2560617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026184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3491751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3957317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ED891D3-0FED-4FB4-B8E7-231EC5648B83}" type="slidenum">
              <a:rPr lang="pt-BR" altLang="pt-BR" sz="1200"/>
              <a:pPr eaLnBrk="1" hangingPunct="1"/>
              <a:t>4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val="1516576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756546" indent="-290979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163917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629484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095050" indent="-232783" defTabSz="944066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2560617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026184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3491751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3957317" indent="-232783" algn="ctr" defTabSz="944066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7252628-7331-4575-8ACE-2A7714B0CB8E}" type="slidenum">
              <a:rPr lang="pt-BR" altLang="pt-BR" sz="1200"/>
              <a:pPr eaLnBrk="1" hangingPunct="1"/>
              <a:t>5</a:t>
            </a:fld>
            <a:endParaRPr lang="pt-BR" altLang="pt-BR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141" y="6806793"/>
            <a:ext cx="4985393" cy="279509"/>
          </a:xfrm>
          <a:noFill/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4212277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13FDF-C1D7-4F3C-BD09-4794D1962DF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88514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B68E5-7AEF-4D03-87AD-9567E5398B9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9396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9ED43-7A79-46B0-B093-DC54192EF7F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97744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284DB-625D-4DE3-8BC6-EB09BFD002E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49561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5CE7E-B1EE-4042-9463-79E54D36793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0000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68641-5405-4DA4-ACEA-BEF79D5E321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63631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FED1A-8057-4DCF-A326-5A5CFF65864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02454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0D154-4E46-4045-8541-C9FEF17FB9A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93900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C359C-4045-4046-AD7E-4A29408484A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59462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A49A6-1875-40EA-9688-A4B22544E3E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96055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ABC32-D16E-4797-A6CE-3D2E90E3095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7607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AE6A9-D20D-41D7-BB3F-FAB69837785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161188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B57F3-556E-42C1-89B3-BEC6BD3A375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59408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3F43C-3B82-4C54-9C0E-51F71431BE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23461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0FF3B-5FD5-49CF-8AE8-A5F623DB788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710738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2AA97-700E-43D4-9660-B47A5EE8ED1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300277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CDFB6-E105-4E6F-97B7-E579AB6F9F1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69423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760F5-7781-4012-B549-62E81260C75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35945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08162-B304-4C64-8871-6CED5CC30C0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26514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B1BDB-46B8-466A-8998-BDF4A3DF9B5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591155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BE159-87EB-4B38-BBE4-1245C797908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603501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1F0DF-7FE4-480D-A415-82A69D00FB2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8024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4BF06-7786-45FF-91C7-C16424EE91A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413809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00ABF-338C-4FA9-AC96-568B8940A66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904086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FCC50-B6D0-48F7-9A15-6D2A976B786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88363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E159-30E0-462D-8EB6-3AF01DEDA14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887334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0D50D-B0B1-4706-8431-6CD0A80C8FC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309129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E96D5-F9D8-4DF4-93C6-12BFDF1E47F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17129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DEAE8-6FF3-4459-AA0E-3B96DFF01C9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739788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C3A93-9A14-49DF-9FE3-944DCAA71CB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836666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1C919-D72D-4E2A-8AC7-D08AA921DA0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247165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43B77-8B42-4715-AFF8-7D2B98925E0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75796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FFF4F-832D-435B-B1E4-64D051C8CC4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9520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BFFA3-E59B-4C42-9BD5-1C83C4A6C43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332572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BAD80-CC8F-465D-AA90-50F439A5DB5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24739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FDCC-8C0C-46D0-84C5-6F407539ADF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511179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73713-5776-496A-A585-BCCE8FC6A65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651851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A0E13-3E1D-4E2C-81DD-85286335DE1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71681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8B461-8B4B-41A2-8899-6F56A16A008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999582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A122D-1839-4009-9D46-F31C3C3F106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88213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E88A-4E6C-46A1-9464-52ACE3EDBE2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577796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7D118-DDA8-44D3-8AB8-E685EAB8556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91920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1141A-2852-45B8-9FEA-33737430A61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788366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36BD-FA9B-42CC-9123-697345ED954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01657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BFB9A-4C35-4766-8871-929C1BB95C6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050777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043FC-B01D-4799-BCC0-8E92BF8D98A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327427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FAE39-885A-43E7-9C84-B9D9D0C8A55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090640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DDDB6-3428-4681-A547-64DF4220B53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930815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EAE12-0CD3-429C-84EF-081FAC58CDE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518795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96FD7-7A8D-49AE-9AC9-225835B154B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545981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27A90-002C-41DE-AAF3-21EABD3B1F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359340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pt-BR" noProof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FDB50-D356-4D95-AD08-855F8C0E6E3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89251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9A2F8-6EB6-48BC-9C4F-3231EDC6872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3847459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82D1F-106E-4075-9367-66A1855F2F1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969881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C58BE-08BA-4CFD-8591-5D92D300EDF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5686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1D88C-8E08-4F08-A6FE-80E48CCFBDB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671977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BAAE9-339D-4E32-86BE-F7901ED62FE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620071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BBC2D-97AB-495B-BE21-D0E9686A6CC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817659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2BE8A-58F3-42D4-9F3E-2E63A0DE6F9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308835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B3BEB-BD21-44FB-AB67-8DED389EF95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020757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E466C-6B08-41E4-8CC4-FA324C163BC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343813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D212C-4BA3-4C10-B3B8-CFE7EAB65A0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785533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ECC93-222D-4B7C-AC81-139008C04E8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53196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04D4D-C131-44D2-960A-643169D8186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17545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308B5-B693-481E-AE04-01BA825423E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02693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D9F71-8D96-4754-ACFB-91F36B6BFA8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84823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42CB0-E7F8-4DBB-9B56-D2B8973568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308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31E258-C1B7-42F9-BC55-7CB6E19F0E2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0" r:id="rId1"/>
    <p:sldLayoutId id="2147485741" r:id="rId2"/>
    <p:sldLayoutId id="2147485742" r:id="rId3"/>
    <p:sldLayoutId id="2147485743" r:id="rId4"/>
    <p:sldLayoutId id="2147485744" r:id="rId5"/>
    <p:sldLayoutId id="2147485745" r:id="rId6"/>
    <p:sldLayoutId id="2147485746" r:id="rId7"/>
    <p:sldLayoutId id="2147485747" r:id="rId8"/>
    <p:sldLayoutId id="2147485748" r:id="rId9"/>
    <p:sldLayoutId id="2147485749" r:id="rId10"/>
    <p:sldLayoutId id="21474857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014CCCF-DD14-476B-B81A-709774ABE97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1" r:id="rId1"/>
    <p:sldLayoutId id="2147485752" r:id="rId2"/>
    <p:sldLayoutId id="2147485753" r:id="rId3"/>
    <p:sldLayoutId id="2147485754" r:id="rId4"/>
    <p:sldLayoutId id="2147485755" r:id="rId5"/>
    <p:sldLayoutId id="2147485756" r:id="rId6"/>
    <p:sldLayoutId id="2147485757" r:id="rId7"/>
    <p:sldLayoutId id="2147485758" r:id="rId8"/>
    <p:sldLayoutId id="2147485759" r:id="rId9"/>
    <p:sldLayoutId id="2147485760" r:id="rId10"/>
    <p:sldLayoutId id="21474857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4099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9AD436-A9BD-4ECF-B977-3FEDEF1C42E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2" r:id="rId1"/>
    <p:sldLayoutId id="2147485763" r:id="rId2"/>
    <p:sldLayoutId id="2147485764" r:id="rId3"/>
    <p:sldLayoutId id="2147485765" r:id="rId4"/>
    <p:sldLayoutId id="2147485766" r:id="rId5"/>
    <p:sldLayoutId id="2147485767" r:id="rId6"/>
    <p:sldLayoutId id="2147485768" r:id="rId7"/>
    <p:sldLayoutId id="2147485769" r:id="rId8"/>
    <p:sldLayoutId id="2147485770" r:id="rId9"/>
    <p:sldLayoutId id="2147485771" r:id="rId10"/>
    <p:sldLayoutId id="21474857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614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E753D44-66E9-481B-8192-C9384A88437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84" r:id="rId1"/>
    <p:sldLayoutId id="2147485785" r:id="rId2"/>
    <p:sldLayoutId id="2147485786" r:id="rId3"/>
    <p:sldLayoutId id="2147485787" r:id="rId4"/>
    <p:sldLayoutId id="2147485788" r:id="rId5"/>
    <p:sldLayoutId id="2147485789" r:id="rId6"/>
    <p:sldLayoutId id="2147485790" r:id="rId7"/>
    <p:sldLayoutId id="2147485791" r:id="rId8"/>
    <p:sldLayoutId id="2147485792" r:id="rId9"/>
    <p:sldLayoutId id="2147485793" r:id="rId10"/>
    <p:sldLayoutId id="21474857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717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89F1821-3B98-401C-8632-6D68B792174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5" r:id="rId1"/>
    <p:sldLayoutId id="2147485796" r:id="rId2"/>
    <p:sldLayoutId id="2147485797" r:id="rId3"/>
    <p:sldLayoutId id="2147485798" r:id="rId4"/>
    <p:sldLayoutId id="2147485799" r:id="rId5"/>
    <p:sldLayoutId id="2147485800" r:id="rId6"/>
    <p:sldLayoutId id="2147485801" r:id="rId7"/>
    <p:sldLayoutId id="2147485802" r:id="rId8"/>
    <p:sldLayoutId id="2147485803" r:id="rId9"/>
    <p:sldLayoutId id="2147485804" r:id="rId10"/>
    <p:sldLayoutId id="2147485805" r:id="rId11"/>
    <p:sldLayoutId id="214748581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819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DD3C60-4A62-45B4-99F6-98DAD30491E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6" r:id="rId1"/>
    <p:sldLayoutId id="2147485807" r:id="rId2"/>
    <p:sldLayoutId id="2147485808" r:id="rId3"/>
    <p:sldLayoutId id="2147485809" r:id="rId4"/>
    <p:sldLayoutId id="2147485810" r:id="rId5"/>
    <p:sldLayoutId id="2147485811" r:id="rId6"/>
    <p:sldLayoutId id="2147485812" r:id="rId7"/>
    <p:sldLayoutId id="2147485813" r:id="rId8"/>
    <p:sldLayoutId id="2147485814" r:id="rId9"/>
    <p:sldLayoutId id="2147485815" r:id="rId10"/>
    <p:sldLayoutId id="21474858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6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8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1100138" y="2504059"/>
            <a:ext cx="7000875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Emendas individuais: </a:t>
            </a:r>
            <a:r>
              <a:rPr lang="pt-BR" altLang="pt-BR" sz="1800" dirty="0" smtClean="0">
                <a:latin typeface="Tahoma" pitchFamily="34" charset="0"/>
                <a:cs typeface="Tahoma" pitchFamily="34" charset="0"/>
              </a:rPr>
              <a:t>observar a obrigatoriedade de destinar para a Saúde (</a:t>
            </a:r>
            <a:r>
              <a:rPr lang="pt-BR" altLang="pt-BR" sz="18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ASPS</a:t>
            </a:r>
            <a:r>
              <a:rPr lang="pt-BR" altLang="pt-BR" sz="1800" dirty="0" smtClean="0">
                <a:latin typeface="Tahoma" pitchFamily="34" charset="0"/>
                <a:cs typeface="Tahoma" pitchFamily="34" charset="0"/>
              </a:rPr>
              <a:t>) metade do montante das emendas individuais apresentadas  (R$ 15.319.536 ÷ 2 = </a:t>
            </a:r>
            <a:r>
              <a:rPr lang="pt-BR" altLang="pt-BR" sz="18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R$ 7.659.768</a:t>
            </a:r>
            <a:r>
              <a:rPr lang="pt-BR" altLang="pt-BR" sz="1800" dirty="0">
                <a:latin typeface="Tahoma" pitchFamily="34" charset="0"/>
                <a:cs typeface="Tahoma" pitchFamily="34" charset="0"/>
              </a:rPr>
              <a:t>) </a:t>
            </a:r>
          </a:p>
          <a:p>
            <a:pPr marL="0" indent="0" algn="just">
              <a:spcBef>
                <a:spcPct val="50000"/>
              </a:spcBef>
              <a:defRPr/>
            </a:pPr>
            <a:endParaRPr lang="pt-BR" altLang="pt-BR" sz="1800" dirty="0" smtClean="0">
              <a:latin typeface="Tahoma" pitchFamily="34" charset="0"/>
              <a:cs typeface="Tahoma" pitchFamily="34" charset="0"/>
            </a:endParaRPr>
          </a:p>
          <a:p>
            <a:pPr algn="just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Emendas Coletivas: </a:t>
            </a:r>
            <a:r>
              <a:rPr lang="pt-BR" altLang="pt-BR" sz="1800" dirty="0" smtClean="0">
                <a:latin typeface="Tahoma" pitchFamily="34" charset="0"/>
                <a:cs typeface="Tahoma" pitchFamily="34" charset="0"/>
              </a:rPr>
              <a:t>observar as normas da Resolução n° 01/2006 (</a:t>
            </a:r>
            <a:r>
              <a:rPr lang="pt-BR" altLang="pt-BR" sz="1800" dirty="0" err="1" smtClean="0">
                <a:latin typeface="Tahoma" pitchFamily="34" charset="0"/>
                <a:cs typeface="Tahoma" pitchFamily="34" charset="0"/>
              </a:rPr>
              <a:t>arts</a:t>
            </a:r>
            <a:r>
              <a:rPr lang="pt-BR" altLang="pt-BR" sz="1800" dirty="0" smtClean="0">
                <a:latin typeface="Tahoma" pitchFamily="34" charset="0"/>
                <a:cs typeface="Tahoma" pitchFamily="34" charset="0"/>
              </a:rPr>
              <a:t>. 43-48) e as orientações específicas da área temática constantes do Manual de Emendas.</a:t>
            </a:r>
          </a:p>
          <a:p>
            <a:pPr marL="0" indent="0" algn="just">
              <a:spcBef>
                <a:spcPct val="50000"/>
              </a:spcBef>
              <a:defRPr/>
            </a:pPr>
            <a:endParaRPr lang="pt-BR" altLang="pt-BR" sz="1800" u="sng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187624" y="1916832"/>
            <a:ext cx="70008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800" b="1" dirty="0">
                <a:latin typeface="Tahoma" pitchFamily="34" charset="0"/>
                <a:cs typeface="Tahoma" pitchFamily="34" charset="0"/>
              </a:rPr>
              <a:t>O que deve ser observado nas emendas?</a:t>
            </a:r>
            <a:endParaRPr lang="pt-BR" altLang="pt-BR" sz="1800" u="sng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285101" y="192085"/>
            <a:ext cx="8423238" cy="1208817"/>
            <a:chOff x="300460" y="905499"/>
            <a:chExt cx="8423238" cy="1208817"/>
          </a:xfrm>
        </p:grpSpPr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399442" y="1744984"/>
              <a:ext cx="8324256" cy="3693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90000"/>
                </a:lnSpc>
                <a:spcBef>
                  <a:spcPct val="30000"/>
                </a:spcBef>
              </a:pPr>
              <a:r>
                <a:rPr lang="pt-BR" altLang="pt-BR" sz="2000" b="1" dirty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PLOA </a:t>
              </a:r>
              <a:r>
                <a:rPr lang="pt-BR" altLang="pt-BR" sz="2000" b="1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2017 – Área Temática II – SAÚDE -  Orientações gerais para EMENDAS</a:t>
              </a:r>
              <a:r>
                <a:rPr lang="pt-BR" altLang="pt-BR" sz="2000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  </a:t>
              </a:r>
              <a:endParaRPr lang="pt-BR" altLang="pt-BR" sz="2000" dirty="0">
                <a:solidFill>
                  <a:schemeClr val="bg1"/>
                </a:solidFill>
                <a:latin typeface="Arial Narrow" pitchFamily="34" charset="0"/>
                <a:cs typeface="Tahoma" pitchFamily="34" charset="0"/>
              </a:endParaRPr>
            </a:p>
          </p:txBody>
        </p: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60" y="905499"/>
              <a:ext cx="1012900" cy="839485"/>
            </a:xfrm>
            <a:prstGeom prst="rect">
              <a:avLst/>
            </a:prstGeom>
          </p:spPr>
        </p:pic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1187624" y="974159"/>
              <a:ext cx="7536074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pt-BR" altLang="pt-BR" sz="1400" b="1" dirty="0">
                  <a:latin typeface="Calibri" pitchFamily="34" charset="0"/>
                </a:rPr>
                <a:t>Congresso Nacional</a:t>
              </a:r>
            </a:p>
            <a:p>
              <a:pPr algn="l" eaLnBrk="1" hangingPunct="1"/>
              <a:r>
                <a:rPr lang="pt-BR" altLang="pt-BR" sz="1400" dirty="0">
                  <a:latin typeface="Calibri" pitchFamily="34" charset="0"/>
                </a:rPr>
                <a:t>Consultoria de Orçamento e Fiscalização Financeira da Câmara dos Deputados</a:t>
              </a:r>
              <a:br>
                <a:rPr lang="pt-BR" altLang="pt-BR" sz="1400" dirty="0">
                  <a:latin typeface="Calibri" pitchFamily="34" charset="0"/>
                </a:rPr>
              </a:br>
              <a:r>
                <a:rPr lang="pt-BR" altLang="pt-BR" sz="1400" dirty="0">
                  <a:latin typeface="Calibri" pitchFamily="34" charset="0"/>
                </a:rPr>
                <a:t>Consultoria de Orçamento, Fiscalização e Controle do Senado Federal</a:t>
              </a: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408870" y="1627784"/>
            <a:ext cx="833764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Quais as Unidades Orçamentárias do Ministério da Saúde 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Quais as principais demandas ?</a:t>
            </a:r>
            <a:endParaRPr lang="pt-BR" altLang="pt-BR" sz="1800" b="1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285101" y="192085"/>
            <a:ext cx="8423238" cy="1208817"/>
            <a:chOff x="300460" y="905499"/>
            <a:chExt cx="8423238" cy="1208817"/>
          </a:xfrm>
        </p:grpSpPr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399442" y="1744984"/>
              <a:ext cx="8324256" cy="3693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90000"/>
                </a:lnSpc>
                <a:spcBef>
                  <a:spcPct val="30000"/>
                </a:spcBef>
              </a:pPr>
              <a:r>
                <a:rPr lang="pt-BR" altLang="pt-BR" sz="2000" b="1" dirty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PLOA </a:t>
              </a:r>
              <a:r>
                <a:rPr lang="pt-BR" altLang="pt-BR" sz="2000" b="1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2017 – Área Temática II – SAÚDE -  Orientações gerais para EMENDAS</a:t>
              </a:r>
              <a:r>
                <a:rPr lang="pt-BR" altLang="pt-BR" sz="2000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  </a:t>
              </a:r>
              <a:endParaRPr lang="pt-BR" altLang="pt-BR" sz="2000" dirty="0">
                <a:solidFill>
                  <a:schemeClr val="bg1"/>
                </a:solidFill>
                <a:latin typeface="Arial Narrow" pitchFamily="34" charset="0"/>
                <a:cs typeface="Tahoma" pitchFamily="34" charset="0"/>
              </a:endParaRP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60" y="905499"/>
              <a:ext cx="1012900" cy="839485"/>
            </a:xfrm>
            <a:prstGeom prst="rect">
              <a:avLst/>
            </a:prstGeom>
          </p:spPr>
        </p:pic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1187624" y="974159"/>
              <a:ext cx="7536074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pt-BR" altLang="pt-BR" sz="1400" b="1" dirty="0">
                  <a:latin typeface="Calibri" pitchFamily="34" charset="0"/>
                </a:rPr>
                <a:t>Congresso Nacional</a:t>
              </a:r>
            </a:p>
            <a:p>
              <a:pPr algn="l" eaLnBrk="1" hangingPunct="1"/>
              <a:r>
                <a:rPr lang="pt-BR" altLang="pt-BR" sz="1400" dirty="0">
                  <a:latin typeface="Calibri" pitchFamily="34" charset="0"/>
                </a:rPr>
                <a:t>Consultoria de Orçamento e Fiscalização Financeira da Câmara dos Deputados</a:t>
              </a:r>
              <a:br>
                <a:rPr lang="pt-BR" altLang="pt-BR" sz="1400" dirty="0">
                  <a:latin typeface="Calibri" pitchFamily="34" charset="0"/>
                </a:rPr>
              </a:br>
              <a:r>
                <a:rPr lang="pt-BR" altLang="pt-BR" sz="1400" dirty="0">
                  <a:latin typeface="Calibri" pitchFamily="34" charset="0"/>
                </a:rPr>
                <a:t>Consultoria de Orçamento, Fiscalização e Controle do Senado Federal</a:t>
              </a:r>
            </a:p>
          </p:txBody>
        </p:sp>
      </p:grp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043607" y="2564903"/>
            <a:ext cx="7664732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457200" indent="-457200"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pt-BR" altLang="pt-BR" sz="1800" b="1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Fundo Nacional da Saúde (FNS) </a:t>
            </a:r>
          </a:p>
          <a:p>
            <a:pPr marL="0" indent="0" algn="just" eaLnBrk="1" hangingPunct="1">
              <a:spcBef>
                <a:spcPts val="600"/>
              </a:spcBef>
              <a:buNone/>
              <a:defRPr/>
            </a:pPr>
            <a:r>
              <a:rPr lang="pt-BR" altLang="pt-BR" sz="1800" b="1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pt-BR" altLang="pt-BR" sz="1800" b="1" u="sng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Investimento</a:t>
            </a:r>
            <a:r>
              <a:rPr lang="pt-BR" altLang="pt-BR" sz="1800" b="1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: Estruturação Básica OU Especializada</a:t>
            </a:r>
          </a:p>
          <a:p>
            <a:pPr marL="0" indent="0" algn="just" eaLnBrk="1" hangingPunct="1">
              <a:spcBef>
                <a:spcPts val="600"/>
              </a:spcBef>
              <a:buNone/>
              <a:defRPr/>
            </a:pPr>
            <a:r>
              <a:rPr lang="pt-BR" altLang="pt-BR" sz="1800" b="1" dirty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pt-BR" altLang="pt-BR" sz="1800" b="1" u="sng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Custeio</a:t>
            </a:r>
            <a:r>
              <a:rPr lang="pt-BR" altLang="pt-BR" sz="1800" b="1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: Rede Básica E Especializada</a:t>
            </a: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pt-BR" altLang="pt-BR" sz="1800" b="1" dirty="0" smtClean="0">
                <a:solidFill>
                  <a:srgbClr val="0066FF"/>
                </a:solidFill>
                <a:latin typeface="Tahoma" pitchFamily="34" charset="0"/>
                <a:cs typeface="Tahoma" pitchFamily="34" charset="0"/>
              </a:rPr>
              <a:t>FUNASA: </a:t>
            </a:r>
            <a:r>
              <a:rPr lang="pt-BR" altLang="pt-BR" sz="1800" b="1" u="sng" dirty="0" smtClean="0">
                <a:solidFill>
                  <a:srgbClr val="0066FF"/>
                </a:solidFill>
                <a:latin typeface="Tahoma" pitchFamily="34" charset="0"/>
                <a:cs typeface="Tahoma" pitchFamily="34" charset="0"/>
              </a:rPr>
              <a:t>Saneamento</a:t>
            </a:r>
          </a:p>
          <a:p>
            <a:pPr marL="0" indent="0" algn="just" eaLnBrk="1" hangingPunct="1">
              <a:spcBef>
                <a:spcPts val="600"/>
              </a:spcBef>
              <a:buNone/>
              <a:defRPr/>
            </a:pPr>
            <a:r>
              <a:rPr lang="pt-BR" altLang="pt-BR" sz="1800" b="1" dirty="0" smtClean="0">
                <a:solidFill>
                  <a:srgbClr val="0066FF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pt-BR" altLang="pt-BR" sz="1800" b="1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Comunidades rurais ou tradicionais</a:t>
            </a:r>
          </a:p>
          <a:p>
            <a:pPr marL="0" indent="0" algn="just" eaLnBrk="1" hangingPunct="1">
              <a:spcBef>
                <a:spcPts val="600"/>
              </a:spcBef>
              <a:buNone/>
              <a:defRPr/>
            </a:pPr>
            <a:r>
              <a:rPr lang="pt-BR" altLang="pt-BR" sz="1800" b="1" dirty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pt-BR" altLang="pt-BR" sz="1800" b="1" dirty="0" smtClean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Para prevenção e controle de doenças e agravos</a:t>
            </a:r>
          </a:p>
          <a:p>
            <a:pPr marL="0" indent="0" algn="just" eaLnBrk="1" hangingPunct="1">
              <a:spcBef>
                <a:spcPts val="600"/>
              </a:spcBef>
              <a:buNone/>
              <a:defRPr/>
            </a:pPr>
            <a:r>
              <a:rPr lang="pt-BR" altLang="pt-BR" sz="1800" b="1" dirty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pt-BR" altLang="pt-BR" sz="1800" b="1" dirty="0" smtClean="0">
                <a:solidFill>
                  <a:srgbClr val="0066FF"/>
                </a:solidFill>
                <a:latin typeface="Tahoma" pitchFamily="34" charset="0"/>
                <a:cs typeface="Tahoma" pitchFamily="34" charset="0"/>
              </a:rPr>
              <a:t>Cidades &lt; 50 </a:t>
            </a:r>
            <a:r>
              <a:rPr lang="pt-BR" altLang="pt-BR" sz="1800" b="1" dirty="0">
                <a:solidFill>
                  <a:srgbClr val="0066FF"/>
                </a:solidFill>
                <a:latin typeface="Tahoma" pitchFamily="34" charset="0"/>
                <a:cs typeface="Tahoma" pitchFamily="34" charset="0"/>
              </a:rPr>
              <a:t>mil habitantes (não RM/RIDE)</a:t>
            </a:r>
          </a:p>
          <a:p>
            <a:pPr marL="0" indent="0" algn="just" eaLnBrk="1" hangingPunct="1">
              <a:spcBef>
                <a:spcPts val="600"/>
              </a:spcBef>
              <a:buNone/>
              <a:defRPr/>
            </a:pPr>
            <a:r>
              <a:rPr lang="pt-BR" altLang="pt-BR" sz="1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Hospitais universitários </a:t>
            </a:r>
            <a:r>
              <a:rPr lang="pt-BR" altLang="pt-BR" sz="1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ou militares? NÃO!</a:t>
            </a: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Outras </a:t>
            </a:r>
            <a:r>
              <a:rPr lang="pt-BR" altLang="pt-BR" sz="1800" b="1" dirty="0" err="1" smtClean="0">
                <a:latin typeface="Tahoma" pitchFamily="34" charset="0"/>
                <a:cs typeface="Tahoma" pitchFamily="34" charset="0"/>
              </a:rPr>
              <a:t>UOs</a:t>
            </a: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: Fiocruz, ANS, Anvisa, Hospital Conceição e </a:t>
            </a:r>
            <a:r>
              <a:rPr lang="pt-BR" altLang="pt-BR" sz="1800" b="1" dirty="0" err="1" smtClean="0">
                <a:latin typeface="Tahoma" pitchFamily="34" charset="0"/>
                <a:cs typeface="Tahoma" pitchFamily="34" charset="0"/>
              </a:rPr>
              <a:t>Hemobras</a:t>
            </a: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pt-BR" altLang="pt-BR" sz="1800" b="1" dirty="0" err="1" smtClean="0">
                <a:latin typeface="Tahoma" pitchFamily="34" charset="0"/>
                <a:cs typeface="Tahoma" pitchFamily="34" charset="0"/>
              </a:rPr>
              <a:t>Orç</a:t>
            </a: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. Inv. Estatais).</a:t>
            </a:r>
            <a:endParaRPr lang="pt-BR" altLang="pt-BR" sz="1800" b="1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>
            <a:grpSpLocks/>
          </p:cNvGrpSpPr>
          <p:nvPr/>
        </p:nvGrpSpPr>
        <p:grpSpPr bwMode="auto">
          <a:xfrm>
            <a:off x="265113" y="1928813"/>
            <a:ext cx="8483601" cy="1428750"/>
            <a:chOff x="265113" y="1928813"/>
            <a:chExt cx="8483601" cy="1428750"/>
          </a:xfrm>
        </p:grpSpPr>
        <p:sp>
          <p:nvSpPr>
            <p:cNvPr id="4" name="Forma livre 3"/>
            <p:cNvSpPr/>
            <p:nvPr/>
          </p:nvSpPr>
          <p:spPr bwMode="auto">
            <a:xfrm>
              <a:off x="1403648" y="1928813"/>
              <a:ext cx="7345066" cy="1428750"/>
            </a:xfrm>
            <a:custGeom>
              <a:avLst/>
              <a:gdLst>
                <a:gd name="connsiteX0" fmla="*/ 0 w 4655168"/>
                <a:gd name="connsiteY0" fmla="*/ 0 h 1264147"/>
                <a:gd name="connsiteX1" fmla="*/ 4023095 w 4655168"/>
                <a:gd name="connsiteY1" fmla="*/ 0 h 1264147"/>
                <a:gd name="connsiteX2" fmla="*/ 4655168 w 4655168"/>
                <a:gd name="connsiteY2" fmla="*/ 632074 h 1264147"/>
                <a:gd name="connsiteX3" fmla="*/ 4023095 w 4655168"/>
                <a:gd name="connsiteY3" fmla="*/ 1264147 h 1264147"/>
                <a:gd name="connsiteX4" fmla="*/ 0 w 4655168"/>
                <a:gd name="connsiteY4" fmla="*/ 1264147 h 1264147"/>
                <a:gd name="connsiteX5" fmla="*/ 0 w 4655168"/>
                <a:gd name="connsiteY5" fmla="*/ 0 h 1264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5168" h="1264147">
                  <a:moveTo>
                    <a:pt x="4655168" y="1264146"/>
                  </a:moveTo>
                  <a:lnTo>
                    <a:pt x="632073" y="1264146"/>
                  </a:lnTo>
                  <a:lnTo>
                    <a:pt x="0" y="632073"/>
                  </a:lnTo>
                  <a:lnTo>
                    <a:pt x="632073" y="1"/>
                  </a:lnTo>
                  <a:lnTo>
                    <a:pt x="4655168" y="1"/>
                  </a:lnTo>
                  <a:lnTo>
                    <a:pt x="4655168" y="1264146"/>
                  </a:lnTo>
                  <a:close/>
                </a:path>
              </a:pathLst>
            </a:custGeom>
            <a:solidFill>
              <a:schemeClr val="bg1">
                <a:alpha val="8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73491" tIns="45721" rIns="85344" bIns="45721" spcCol="1270" anchor="ctr"/>
            <a:lstStyle/>
            <a:p>
              <a:pPr algn="just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altLang="pt-BR" sz="1600" b="1" dirty="0" smtClean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ESTRUTURAÇÃO DA REDE DE SERVIÇOS DE ATENÇÃO </a:t>
              </a:r>
              <a:r>
                <a:rPr lang="pt-PT" altLang="pt-BR" sz="1600" b="1" dirty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BÁSICA</a:t>
              </a:r>
              <a:r>
                <a:rPr lang="pt-PT" altLang="pt-BR" sz="1600" dirty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 </a:t>
              </a:r>
              <a:r>
                <a:rPr lang="pt-PT" altLang="pt-BR" sz="1600" b="1" dirty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(</a:t>
              </a:r>
              <a:r>
                <a:rPr lang="pt-BR" altLang="pt-BR" sz="1600" b="1" dirty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8581) </a:t>
              </a:r>
              <a:r>
                <a:rPr lang="pt-PT" altLang="pt-BR" sz="1600" dirty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- </a:t>
              </a:r>
              <a:r>
                <a:rPr lang="pt-PT" altLang="pt-BR" sz="1800" dirty="0">
                  <a:solidFill>
                    <a:schemeClr val="tx1"/>
                  </a:solidFill>
                  <a:latin typeface="Tahoma" pitchFamily="34" charset="0"/>
                  <a:cs typeface="Tahoma" pitchFamily="34" charset="0"/>
                </a:rPr>
                <a:t>conjunto de ações do primeiro nível de atenção em saúde (postos, centros de saúde, </a:t>
              </a:r>
              <a:r>
                <a:rPr lang="pt-BR" altLang="pt-BR" sz="1800" dirty="0">
                  <a:solidFill>
                    <a:schemeClr val="tx1"/>
                  </a:solidFill>
                  <a:latin typeface="Tahoma" pitchFamily="34" charset="0"/>
                  <a:cs typeface="Tahoma" pitchFamily="34" charset="0"/>
                </a:rPr>
                <a:t>unidades básicas de saúde</a:t>
              </a:r>
              <a:r>
                <a:rPr lang="pt-PT" altLang="pt-BR" sz="1800" dirty="0">
                  <a:solidFill>
                    <a:schemeClr val="tx1"/>
                  </a:solidFill>
                  <a:latin typeface="Tahoma" pitchFamily="34" charset="0"/>
                  <a:cs typeface="Tahoma" pitchFamily="34" charset="0"/>
                </a:rPr>
                <a:t> e unidades de saúde da família)</a:t>
              </a:r>
              <a:endParaRPr lang="pt-BR" sz="1800" dirty="0">
                <a:solidFill>
                  <a:schemeClr val="tx1"/>
                </a:solidFill>
              </a:endParaRPr>
            </a:p>
          </p:txBody>
        </p:sp>
        <p:sp>
          <p:nvSpPr>
            <p:cNvPr id="5" name="Elipse 4"/>
            <p:cNvSpPr/>
            <p:nvPr/>
          </p:nvSpPr>
          <p:spPr bwMode="auto">
            <a:xfrm>
              <a:off x="265113" y="1994141"/>
              <a:ext cx="1869000" cy="1298093"/>
            </a:xfrm>
            <a:prstGeom prst="ellipse">
              <a:avLst/>
            </a:prstGeom>
            <a:blipFill>
              <a:blip r:embed="rId3"/>
              <a:srcRect/>
              <a:stretch>
                <a:fillRect t="-10000" b="-10000"/>
              </a:stretch>
            </a:blipFill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1" name="Grupo 10"/>
          <p:cNvGrpSpPr>
            <a:grpSpLocks/>
          </p:cNvGrpSpPr>
          <p:nvPr/>
        </p:nvGrpSpPr>
        <p:grpSpPr bwMode="auto">
          <a:xfrm>
            <a:off x="265113" y="3613150"/>
            <a:ext cx="8483601" cy="1471613"/>
            <a:chOff x="265113" y="3613150"/>
            <a:chExt cx="8483601" cy="1471613"/>
          </a:xfrm>
        </p:grpSpPr>
        <p:sp>
          <p:nvSpPr>
            <p:cNvPr id="6" name="Forma livre 5"/>
            <p:cNvSpPr/>
            <p:nvPr/>
          </p:nvSpPr>
          <p:spPr bwMode="auto">
            <a:xfrm>
              <a:off x="1403648" y="3613150"/>
              <a:ext cx="7345066" cy="1471613"/>
            </a:xfrm>
            <a:custGeom>
              <a:avLst/>
              <a:gdLst>
                <a:gd name="connsiteX0" fmla="*/ 0 w 4655168"/>
                <a:gd name="connsiteY0" fmla="*/ 0 h 1264147"/>
                <a:gd name="connsiteX1" fmla="*/ 4023095 w 4655168"/>
                <a:gd name="connsiteY1" fmla="*/ 0 h 1264147"/>
                <a:gd name="connsiteX2" fmla="*/ 4655168 w 4655168"/>
                <a:gd name="connsiteY2" fmla="*/ 632074 h 1264147"/>
                <a:gd name="connsiteX3" fmla="*/ 4023095 w 4655168"/>
                <a:gd name="connsiteY3" fmla="*/ 1264147 h 1264147"/>
                <a:gd name="connsiteX4" fmla="*/ 0 w 4655168"/>
                <a:gd name="connsiteY4" fmla="*/ 1264147 h 1264147"/>
                <a:gd name="connsiteX5" fmla="*/ 0 w 4655168"/>
                <a:gd name="connsiteY5" fmla="*/ 0 h 1264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5168" h="1264147">
                  <a:moveTo>
                    <a:pt x="4655168" y="1264146"/>
                  </a:moveTo>
                  <a:lnTo>
                    <a:pt x="632073" y="1264146"/>
                  </a:lnTo>
                  <a:lnTo>
                    <a:pt x="0" y="632073"/>
                  </a:lnTo>
                  <a:lnTo>
                    <a:pt x="632073" y="1"/>
                  </a:lnTo>
                  <a:lnTo>
                    <a:pt x="4655168" y="1"/>
                  </a:lnTo>
                  <a:lnTo>
                    <a:pt x="4655168" y="1264146"/>
                  </a:lnTo>
                  <a:close/>
                </a:path>
              </a:pathLst>
            </a:custGeom>
            <a:solidFill>
              <a:schemeClr val="bg1"/>
            </a:solidFill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73491" tIns="45721" rIns="85344" spcCol="1270" anchor="ctr"/>
            <a:lstStyle/>
            <a:p>
              <a:pPr algn="just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altLang="pt-BR" sz="1600" b="1" dirty="0" smtClean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ESTRUTURAÇÃO DE UNIDADES DE ATENÇÃO </a:t>
              </a:r>
              <a:r>
                <a:rPr lang="pt-BR" altLang="pt-BR" sz="1600" b="1" dirty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ESPECIALIZADA (8535) </a:t>
              </a:r>
              <a:r>
                <a:rPr lang="pt-BR" altLang="pt-BR" sz="1600" dirty="0">
                  <a:solidFill>
                    <a:schemeClr val="tx1"/>
                  </a:solidFill>
                  <a:latin typeface="Tahoma" pitchFamily="34" charset="0"/>
                  <a:cs typeface="Tahoma" pitchFamily="34" charset="0"/>
                </a:rPr>
                <a:t>- conjunto de ações de maior complexidade e custos na atenção à saúde (média e alta complexidade), executadas por profissionais e estabelecimentos especializados (hospitais, clínicas, unidades de pronto atendimento, centros especializados e Santas Casas)</a:t>
              </a:r>
              <a:endParaRPr lang="pt-BR" sz="1600" dirty="0">
                <a:solidFill>
                  <a:schemeClr val="tx1"/>
                </a:solidFill>
              </a:endParaRPr>
            </a:p>
          </p:txBody>
        </p:sp>
        <p:sp>
          <p:nvSpPr>
            <p:cNvPr id="7" name="Elipse 6"/>
            <p:cNvSpPr/>
            <p:nvPr/>
          </p:nvSpPr>
          <p:spPr bwMode="auto">
            <a:xfrm>
              <a:off x="265113" y="3613151"/>
              <a:ext cx="1869000" cy="1298245"/>
            </a:xfrm>
            <a:prstGeom prst="ellipse">
              <a:avLst/>
            </a:prstGeom>
            <a:blipFill>
              <a:blip r:embed="rId4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5" name="Grupo 14"/>
          <p:cNvGrpSpPr>
            <a:grpSpLocks/>
          </p:cNvGrpSpPr>
          <p:nvPr/>
        </p:nvGrpSpPr>
        <p:grpSpPr bwMode="auto">
          <a:xfrm>
            <a:off x="369888" y="5299075"/>
            <a:ext cx="8378825" cy="1298575"/>
            <a:chOff x="369888" y="5299075"/>
            <a:chExt cx="8378825" cy="1298575"/>
          </a:xfrm>
        </p:grpSpPr>
        <p:sp>
          <p:nvSpPr>
            <p:cNvPr id="8" name="Forma livre 7"/>
            <p:cNvSpPr/>
            <p:nvPr/>
          </p:nvSpPr>
          <p:spPr bwMode="auto">
            <a:xfrm>
              <a:off x="1547664" y="5299075"/>
              <a:ext cx="7201049" cy="1298575"/>
            </a:xfrm>
            <a:custGeom>
              <a:avLst/>
              <a:gdLst>
                <a:gd name="connsiteX0" fmla="*/ 0 w 4655168"/>
                <a:gd name="connsiteY0" fmla="*/ 0 h 1264147"/>
                <a:gd name="connsiteX1" fmla="*/ 4023095 w 4655168"/>
                <a:gd name="connsiteY1" fmla="*/ 0 h 1264147"/>
                <a:gd name="connsiteX2" fmla="*/ 4655168 w 4655168"/>
                <a:gd name="connsiteY2" fmla="*/ 632074 h 1264147"/>
                <a:gd name="connsiteX3" fmla="*/ 4023095 w 4655168"/>
                <a:gd name="connsiteY3" fmla="*/ 1264147 h 1264147"/>
                <a:gd name="connsiteX4" fmla="*/ 0 w 4655168"/>
                <a:gd name="connsiteY4" fmla="*/ 1264147 h 1264147"/>
                <a:gd name="connsiteX5" fmla="*/ 0 w 4655168"/>
                <a:gd name="connsiteY5" fmla="*/ 0 h 1264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5168" h="1264147">
                  <a:moveTo>
                    <a:pt x="4655168" y="1264146"/>
                  </a:moveTo>
                  <a:lnTo>
                    <a:pt x="632073" y="1264146"/>
                  </a:lnTo>
                  <a:lnTo>
                    <a:pt x="0" y="632073"/>
                  </a:lnTo>
                  <a:lnTo>
                    <a:pt x="632073" y="1"/>
                  </a:lnTo>
                  <a:lnTo>
                    <a:pt x="4655168" y="1"/>
                  </a:lnTo>
                  <a:lnTo>
                    <a:pt x="4655168" y="1264146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73491" tIns="45721" rIns="85344" spcCol="1270" anchor="ctr"/>
            <a:lstStyle/>
            <a:p>
              <a:pPr algn="just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altLang="pt-BR" sz="1600" b="1" dirty="0" smtClean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ESTRUTURAÇÃO DAS URGÊNCIAS E EMERGÊNCIAS</a:t>
              </a:r>
              <a:r>
                <a:rPr lang="pt-BR" altLang="pt-BR" sz="1600" dirty="0" smtClean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 </a:t>
              </a:r>
              <a:r>
                <a:rPr lang="pt-BR" altLang="pt-BR" sz="1600" b="1" dirty="0">
                  <a:solidFill>
                    <a:srgbClr val="008000"/>
                  </a:solidFill>
                  <a:latin typeface="Tahoma" pitchFamily="34" charset="0"/>
                  <a:cs typeface="Tahoma" pitchFamily="34" charset="0"/>
                </a:rPr>
                <a:t>(8933) </a:t>
              </a:r>
              <a:r>
                <a:rPr lang="pt-BR" altLang="pt-BR" sz="1600" dirty="0">
                  <a:solidFill>
                    <a:schemeClr val="tx1"/>
                  </a:solidFill>
                  <a:latin typeface="Tahoma" pitchFamily="34" charset="0"/>
                  <a:cs typeface="Tahoma" pitchFamily="34" charset="0"/>
                </a:rPr>
                <a:t>- assistência a pacientes com risco de vida (emergência) ou sem risco de vida (urgência), cujos agravos necessitam de atendimento imediato (pronto-socorro, unidades de urgência e emergência)</a:t>
              </a:r>
              <a:endParaRPr lang="pt-BR" sz="1600" dirty="0">
                <a:solidFill>
                  <a:schemeClr val="tx1"/>
                </a:solidFill>
              </a:endParaRPr>
            </a:p>
          </p:txBody>
        </p:sp>
        <p:sp>
          <p:nvSpPr>
            <p:cNvPr id="9" name="Elipse 8"/>
            <p:cNvSpPr/>
            <p:nvPr/>
          </p:nvSpPr>
          <p:spPr bwMode="auto">
            <a:xfrm>
              <a:off x="369888" y="5299076"/>
              <a:ext cx="1869266" cy="1298574"/>
            </a:xfrm>
            <a:prstGeom prst="ellipse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7" name="Grupo 16"/>
          <p:cNvGrpSpPr/>
          <p:nvPr/>
        </p:nvGrpSpPr>
        <p:grpSpPr>
          <a:xfrm>
            <a:off x="285101" y="192085"/>
            <a:ext cx="8423238" cy="1208817"/>
            <a:chOff x="300460" y="905499"/>
            <a:chExt cx="8423238" cy="1208817"/>
          </a:xfrm>
        </p:grpSpPr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399442" y="1744984"/>
              <a:ext cx="8324256" cy="3693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90000"/>
                </a:lnSpc>
                <a:spcBef>
                  <a:spcPct val="30000"/>
                </a:spcBef>
              </a:pPr>
              <a:r>
                <a:rPr lang="pt-BR" altLang="pt-BR" sz="2000" b="1" dirty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PLOA </a:t>
              </a:r>
              <a:r>
                <a:rPr lang="pt-BR" altLang="pt-BR" sz="2000" b="1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2017 – Área Temática II – SAÚDE -  Orientações gerais para EMENDAS</a:t>
              </a:r>
              <a:r>
                <a:rPr lang="pt-BR" altLang="pt-BR" sz="2000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  </a:t>
              </a:r>
              <a:endParaRPr lang="pt-BR" altLang="pt-BR" sz="2000" dirty="0">
                <a:solidFill>
                  <a:schemeClr val="bg1"/>
                </a:solidFill>
                <a:latin typeface="Arial Narrow" pitchFamily="34" charset="0"/>
                <a:cs typeface="Tahoma" pitchFamily="34" charset="0"/>
              </a:endParaRPr>
            </a:p>
          </p:txBody>
        </p:sp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60" y="905499"/>
              <a:ext cx="1012900" cy="839485"/>
            </a:xfrm>
            <a:prstGeom prst="rect">
              <a:avLst/>
            </a:prstGeom>
          </p:spPr>
        </p:pic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1187624" y="974159"/>
              <a:ext cx="7536074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pt-BR" altLang="pt-BR" sz="1400" b="1" dirty="0">
                  <a:latin typeface="Calibri" pitchFamily="34" charset="0"/>
                </a:rPr>
                <a:t>Congresso Nacional</a:t>
              </a:r>
            </a:p>
            <a:p>
              <a:pPr algn="l" eaLnBrk="1" hangingPunct="1"/>
              <a:r>
                <a:rPr lang="pt-BR" altLang="pt-BR" sz="1400" dirty="0">
                  <a:latin typeface="Calibri" pitchFamily="34" charset="0"/>
                </a:rPr>
                <a:t>Consultoria de Orçamento e Fiscalização Financeira da Câmara dos Deputados</a:t>
              </a:r>
              <a:br>
                <a:rPr lang="pt-BR" altLang="pt-BR" sz="1400" dirty="0">
                  <a:latin typeface="Calibri" pitchFamily="34" charset="0"/>
                </a:rPr>
              </a:br>
              <a:r>
                <a:rPr lang="pt-BR" altLang="pt-BR" sz="1400" dirty="0">
                  <a:latin typeface="Calibri" pitchFamily="34" charset="0"/>
                </a:rPr>
                <a:t>Consultoria de Orçamento, Fiscalização e Controle do Senado Federal</a:t>
              </a:r>
            </a:p>
          </p:txBody>
        </p:sp>
      </p:grp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384082" y="1513682"/>
            <a:ext cx="8324257" cy="34131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defRPr/>
            </a:pPr>
            <a:r>
              <a:rPr lang="pt-BR" altLang="pt-BR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Investimento na Rede SUS: principais ações no sistema de emendas</a:t>
            </a:r>
            <a:r>
              <a:rPr lang="pt-BR" alt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37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242471"/>
              </p:ext>
            </p:extLst>
          </p:nvPr>
        </p:nvGraphicFramePr>
        <p:xfrm>
          <a:off x="233363" y="2924175"/>
          <a:ext cx="8569325" cy="122555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7362975"/>
                <a:gridCol w="1206350"/>
              </a:tblGrid>
              <a:tr h="4595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INTENÇÃO DA EMENDA</a:t>
                      </a:r>
                      <a:endParaRPr kumimoji="0" lang="pt-BR" alt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1423" marR="91423" marT="45762" marB="4576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GND </a:t>
                      </a:r>
                      <a:r>
                        <a:rPr kumimoji="0" lang="pt-BR" altLang="pt-BR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(*)</a:t>
                      </a:r>
                    </a:p>
                  </a:txBody>
                  <a:tcPr marL="91423" marR="91423" marT="45762" marB="4576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FF"/>
                    </a:solidFill>
                  </a:tcPr>
                </a:tc>
              </a:tr>
              <a:tr h="765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Pct val="80000"/>
                        <a:buFont typeface="Courier New" panose="02070309020205020404" pitchFamily="49" charset="0"/>
                        <a:buChar char="o"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Reformar Unidade de Saúde </a:t>
                      </a:r>
                      <a:r>
                        <a:rPr kumimoji="0" lang="pt-BR" alt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(obras com conservação de bens imóveis)</a:t>
                      </a:r>
                    </a:p>
                  </a:txBody>
                  <a:tcPr marL="91423" marR="91423" marT="45762" marB="4576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1423" marR="91423" marT="45762" marB="457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425" name="Text Box 65"/>
          <p:cNvSpPr txBox="1">
            <a:spLocks noChangeArrowheads="1"/>
          </p:cNvSpPr>
          <p:nvPr/>
        </p:nvSpPr>
        <p:spPr bwMode="auto">
          <a:xfrm>
            <a:off x="150813" y="2133600"/>
            <a:ext cx="85979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1" rIns="91423" bIns="45711">
            <a:spAutoFit/>
          </a:bodyPr>
          <a:lstStyle/>
          <a:p>
            <a:pPr algn="just">
              <a:defRPr/>
            </a:pPr>
            <a:r>
              <a:rPr lang="pt-BR" altLang="pt-BR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as ações de </a:t>
            </a:r>
            <a:r>
              <a:rPr lang="pt-BR" altLang="pt-BR" sz="1800" b="1" dirty="0" smtClean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ESTRUTURAÇÃO</a:t>
            </a:r>
            <a:r>
              <a:rPr lang="pt-BR" altLang="pt-BR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escolha </a:t>
            </a:r>
            <a:r>
              <a:rPr lang="pt-BR" altLang="pt-BR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Grupo de Natureza de Despesa (</a:t>
            </a:r>
            <a:r>
              <a:rPr lang="pt-BR" altLang="pt-BR" sz="1800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GND</a:t>
            </a:r>
            <a:r>
              <a:rPr lang="pt-BR" altLang="pt-BR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de acordo com a intenção da emenda</a:t>
            </a:r>
            <a:r>
              <a:rPr lang="pt-BR" altLang="pt-B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427571"/>
              </p:ext>
            </p:extLst>
          </p:nvPr>
        </p:nvGraphicFramePr>
        <p:xfrm>
          <a:off x="233363" y="4149725"/>
          <a:ext cx="8569325" cy="822518"/>
        </p:xfrm>
        <a:graphic>
          <a:graphicData uri="http://schemas.openxmlformats.org/drawingml/2006/table">
            <a:tbl>
              <a:tblPr/>
              <a:tblGrid>
                <a:gridCol w="7362975"/>
                <a:gridCol w="1206350"/>
              </a:tblGrid>
              <a:tr h="8223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Pct val="80000"/>
                        <a:buFont typeface="Courier New" panose="02070309020205020404" pitchFamily="49" charset="0"/>
                        <a:buChar char="o"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Construir, ampliar, equipar Unidade de Saúde / Aquisição de Unidade Móvel de Saúde</a:t>
                      </a:r>
                    </a:p>
                  </a:txBody>
                  <a:tcPr marL="91423" marR="91423" marT="45499" marB="454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1423" marR="91423" marT="45499" marB="454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179388" y="5229225"/>
            <a:ext cx="871378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t-BR" altLang="pt-BR" sz="1600" b="1" dirty="0" err="1">
                <a:solidFill>
                  <a:srgbClr val="0066FF"/>
                </a:solidFill>
                <a:latin typeface="Tahoma" pitchFamily="34" charset="0"/>
                <a:cs typeface="Tahoma" pitchFamily="34" charset="0"/>
              </a:rPr>
              <a:t>Obs</a:t>
            </a:r>
            <a:r>
              <a:rPr lang="pt-BR" altLang="pt-BR" sz="1600" b="1" dirty="0">
                <a:solidFill>
                  <a:srgbClr val="0066FF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pt-BR" altLang="pt-BR" sz="1600" b="1" dirty="0">
                <a:latin typeface="Tahoma" pitchFamily="34" charset="0"/>
                <a:cs typeface="Tahoma" pitchFamily="34" charset="0"/>
              </a:rPr>
              <a:t>emenda destinada a investimentos na rede física do SUS poderá conter simultaneamente recursos em GND 3 (</a:t>
            </a:r>
            <a:r>
              <a:rPr lang="pt-BR" altLang="pt-BR" sz="1600" i="1" dirty="0">
                <a:latin typeface="Tahoma" pitchFamily="34" charset="0"/>
                <a:cs typeface="Tahoma" pitchFamily="34" charset="0"/>
              </a:rPr>
              <a:t>reforma</a:t>
            </a:r>
            <a:r>
              <a:rPr lang="pt-BR" altLang="pt-BR" sz="1600" b="1" dirty="0">
                <a:latin typeface="Tahoma" pitchFamily="34" charset="0"/>
                <a:cs typeface="Tahoma" pitchFamily="34" charset="0"/>
              </a:rPr>
              <a:t>) e GND 4 (</a:t>
            </a:r>
            <a:r>
              <a:rPr lang="pt-BR" altLang="pt-BR" sz="1600" b="1" i="1" dirty="0">
                <a:latin typeface="Tahoma" pitchFamily="34" charset="0"/>
                <a:cs typeface="Tahoma" pitchFamily="34" charset="0"/>
              </a:rPr>
              <a:t>c</a:t>
            </a:r>
            <a:r>
              <a:rPr lang="pt-BR" altLang="pt-BR" sz="1600" i="1" dirty="0">
                <a:latin typeface="Tahoma" pitchFamily="34" charset="0"/>
                <a:cs typeface="Tahoma" pitchFamily="34" charset="0"/>
              </a:rPr>
              <a:t>onstrução, ampliação e/ou aquisição de equipamento</a:t>
            </a:r>
            <a:r>
              <a:rPr lang="pt-BR" altLang="pt-BR" sz="1600" b="1" dirty="0">
                <a:latin typeface="Tahoma" pitchFamily="34" charset="0"/>
                <a:cs typeface="Tahoma" pitchFamily="34" charset="0"/>
              </a:rPr>
              <a:t>).</a:t>
            </a:r>
          </a:p>
          <a:p>
            <a:pPr algn="l" eaLnBrk="1" hangingPunct="1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t-BR" altLang="pt-BR" sz="1600" b="1" dirty="0">
                <a:solidFill>
                  <a:srgbClr val="0066FF"/>
                </a:solidFill>
                <a:latin typeface="Tahoma" pitchFamily="34" charset="0"/>
                <a:cs typeface="Tahoma" pitchFamily="34" charset="0"/>
              </a:rPr>
              <a:t>(*)</a:t>
            </a:r>
            <a:r>
              <a:rPr lang="pt-BR" altLang="pt-BR" sz="1600" b="1" dirty="0">
                <a:latin typeface="Tahoma" pitchFamily="34" charset="0"/>
                <a:cs typeface="Tahoma" pitchFamily="34" charset="0"/>
              </a:rPr>
              <a:t> GND 3 = </a:t>
            </a:r>
            <a:r>
              <a:rPr lang="pt-BR" altLang="pt-BR" sz="1600" b="1" u="sng" dirty="0">
                <a:latin typeface="Tahoma" pitchFamily="34" charset="0"/>
                <a:cs typeface="Tahoma" pitchFamily="34" charset="0"/>
              </a:rPr>
              <a:t>Outras Despesas Correntes</a:t>
            </a:r>
            <a:r>
              <a:rPr lang="pt-BR" altLang="pt-BR" sz="1600" b="1" dirty="0">
                <a:latin typeface="Tahoma" pitchFamily="34" charset="0"/>
                <a:cs typeface="Tahoma" pitchFamily="34" charset="0"/>
              </a:rPr>
              <a:t>; GND 4 = </a:t>
            </a:r>
            <a:r>
              <a:rPr lang="pt-BR" altLang="pt-BR" sz="1600" b="1" u="sng" dirty="0">
                <a:latin typeface="Tahoma" pitchFamily="34" charset="0"/>
                <a:cs typeface="Tahoma" pitchFamily="34" charset="0"/>
              </a:rPr>
              <a:t>Investimentos</a:t>
            </a:r>
            <a:endParaRPr lang="pt-BR" altLang="pt-BR" sz="1600" b="1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285101" y="192085"/>
            <a:ext cx="8423238" cy="1208817"/>
            <a:chOff x="300460" y="905499"/>
            <a:chExt cx="8423238" cy="1208817"/>
          </a:xfrm>
        </p:grpSpPr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399442" y="1744984"/>
              <a:ext cx="8324256" cy="3693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90000"/>
                </a:lnSpc>
                <a:spcBef>
                  <a:spcPct val="30000"/>
                </a:spcBef>
              </a:pPr>
              <a:r>
                <a:rPr lang="pt-BR" altLang="pt-BR" sz="2000" b="1" dirty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PLOA </a:t>
              </a:r>
              <a:r>
                <a:rPr lang="pt-BR" altLang="pt-BR" sz="2000" b="1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2017 – Área Temática II – SAÚDE -  Orientações gerais para EMENDAS</a:t>
              </a:r>
              <a:r>
                <a:rPr lang="pt-BR" altLang="pt-BR" sz="2000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  </a:t>
              </a:r>
              <a:endParaRPr lang="pt-BR" altLang="pt-BR" sz="2000" dirty="0">
                <a:solidFill>
                  <a:schemeClr val="bg1"/>
                </a:solidFill>
                <a:latin typeface="Arial Narrow" pitchFamily="34" charset="0"/>
                <a:cs typeface="Tahoma" pitchFamily="34" charset="0"/>
              </a:endParaRPr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60" y="905499"/>
              <a:ext cx="1012900" cy="839485"/>
            </a:xfrm>
            <a:prstGeom prst="rect">
              <a:avLst/>
            </a:prstGeom>
          </p:spPr>
        </p:pic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187624" y="974159"/>
              <a:ext cx="7536074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pt-BR" altLang="pt-BR" sz="1400" b="1" dirty="0">
                  <a:latin typeface="Calibri" pitchFamily="34" charset="0"/>
                </a:rPr>
                <a:t>Congresso Nacional</a:t>
              </a:r>
            </a:p>
            <a:p>
              <a:pPr algn="l" eaLnBrk="1" hangingPunct="1"/>
              <a:r>
                <a:rPr lang="pt-BR" altLang="pt-BR" sz="1400" dirty="0">
                  <a:latin typeface="Calibri" pitchFamily="34" charset="0"/>
                </a:rPr>
                <a:t>Consultoria de Orçamento e Fiscalização Financeira da Câmara dos Deputados</a:t>
              </a:r>
              <a:br>
                <a:rPr lang="pt-BR" altLang="pt-BR" sz="1400" dirty="0">
                  <a:latin typeface="Calibri" pitchFamily="34" charset="0"/>
                </a:rPr>
              </a:br>
              <a:r>
                <a:rPr lang="pt-BR" altLang="pt-BR" sz="1400" dirty="0">
                  <a:latin typeface="Calibri" pitchFamily="34" charset="0"/>
                </a:rPr>
                <a:t>Consultoria de Orçamento, Fiscalização e Controle do Senado Federal</a:t>
              </a:r>
            </a:p>
          </p:txBody>
        </p:sp>
      </p:grp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384082" y="1513682"/>
            <a:ext cx="8324257" cy="34131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defRPr/>
            </a:pPr>
            <a:r>
              <a:rPr lang="pt-BR" altLang="pt-BR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Investimento na Rede SUS: principais ações no sistema de emendas</a:t>
            </a:r>
            <a:r>
              <a:rPr lang="pt-BR" alt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02393" y="5033094"/>
            <a:ext cx="8866188" cy="149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rgbClr val="0000FF"/>
              </a:buClr>
              <a:buFont typeface="Wingdings" pitchFamily="2" charset="2"/>
              <a:buChar char="Ø"/>
            </a:pPr>
            <a:r>
              <a:rPr lang="pt-BR" altLang="pt-BR" sz="1600" b="1" u="sng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Apoio à Manutenção de unidades de Saúde</a:t>
            </a:r>
            <a:r>
              <a:rPr lang="pt-BR" altLang="pt-BR" sz="16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 (4525</a:t>
            </a:r>
            <a:r>
              <a:rPr lang="pt-BR" altLang="pt-BR" sz="16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)</a:t>
            </a:r>
            <a:r>
              <a:rPr lang="pt-BR" altLang="pt-BR" sz="1500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sz="1500" dirty="0" smtClean="0">
                <a:latin typeface="Tahoma" pitchFamily="34" charset="0"/>
                <a:cs typeface="Tahoma" pitchFamily="34" charset="0"/>
              </a:rPr>
              <a:t>– Tanto para Unidades </a:t>
            </a:r>
            <a:r>
              <a:rPr lang="pt-BR" altLang="pt-BR" sz="1500" b="1" dirty="0" smtClean="0">
                <a:latin typeface="Tahoma" pitchFamily="34" charset="0"/>
                <a:cs typeface="Tahoma" pitchFamily="34" charset="0"/>
              </a:rPr>
              <a:t>de Atenção Básica</a:t>
            </a:r>
            <a:r>
              <a:rPr lang="pt-BR" altLang="pt-BR" sz="1500" dirty="0" smtClean="0">
                <a:latin typeface="Tahoma" pitchFamily="34" charset="0"/>
                <a:cs typeface="Tahoma" pitchFamily="34" charset="0"/>
              </a:rPr>
              <a:t> quanto </a:t>
            </a:r>
            <a:r>
              <a:rPr lang="pt-BR" altLang="pt-BR" sz="1500" b="1" dirty="0" smtClean="0">
                <a:latin typeface="Tahoma" pitchFamily="34" charset="0"/>
                <a:cs typeface="Tahoma" pitchFamily="34" charset="0"/>
              </a:rPr>
              <a:t>Especializada</a:t>
            </a:r>
            <a:r>
              <a:rPr lang="pt-BR" altLang="pt-BR" sz="15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sz="1500" b="1" dirty="0" smtClean="0">
                <a:latin typeface="Tahoma" pitchFamily="34" charset="0"/>
                <a:cs typeface="Tahoma" pitchFamily="34" charset="0"/>
              </a:rPr>
              <a:t>- somente </a:t>
            </a:r>
            <a:r>
              <a:rPr lang="pt-BR" altLang="pt-BR" sz="1500" b="1" dirty="0">
                <a:latin typeface="Tahoma" pitchFamily="34" charset="0"/>
                <a:cs typeface="Tahoma" pitchFamily="34" charset="0"/>
              </a:rPr>
              <a:t>recursos correntes (GND </a:t>
            </a:r>
            <a:r>
              <a:rPr lang="pt-BR" altLang="pt-BR" sz="1500" b="1" dirty="0" smtClean="0">
                <a:latin typeface="Tahoma" pitchFamily="34" charset="0"/>
                <a:cs typeface="Tahoma" pitchFamily="34" charset="0"/>
              </a:rPr>
              <a:t>3)</a:t>
            </a:r>
            <a:r>
              <a:rPr lang="pt-BR" altLang="pt-BR" sz="15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para:</a:t>
            </a:r>
          </a:p>
          <a:p>
            <a:pPr marL="450850" indent="0" algn="just" eaLnBrk="1" hangingPunct="1">
              <a:buClr>
                <a:srgbClr val="0000FF"/>
              </a:buClr>
            </a:pPr>
            <a:r>
              <a:rPr lang="pt-BR" altLang="pt-BR" sz="1500" dirty="0" smtClean="0">
                <a:latin typeface="Tahoma" pitchFamily="34" charset="0"/>
                <a:cs typeface="Tahoma" pitchFamily="34" charset="0"/>
              </a:rPr>
              <a:t>a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) </a:t>
            </a:r>
            <a:r>
              <a:rPr lang="pt-BR" altLang="pt-BR" sz="1500" b="1" dirty="0">
                <a:latin typeface="Tahoma" pitchFamily="34" charset="0"/>
                <a:cs typeface="Tahoma" pitchFamily="34" charset="0"/>
              </a:rPr>
              <a:t>custeio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 de unidades: aquisição de material de consumo e material médico-hospitalar. Não se executa </a:t>
            </a:r>
            <a:r>
              <a:rPr lang="pt-BR" altLang="pt-BR" sz="1500" dirty="0" smtClean="0">
                <a:latin typeface="Tahoma" pitchFamily="34" charset="0"/>
                <a:cs typeface="Tahoma" pitchFamily="34" charset="0"/>
              </a:rPr>
              <a:t>reforma, pagamento de pessoal, 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nem compra de </a:t>
            </a:r>
            <a:r>
              <a:rPr lang="pt-BR" altLang="pt-BR" sz="1500" dirty="0" smtClean="0">
                <a:latin typeface="Tahoma" pitchFamily="34" charset="0"/>
                <a:cs typeface="Tahoma" pitchFamily="34" charset="0"/>
              </a:rPr>
              <a:t>medicamentos.</a:t>
            </a:r>
            <a:endParaRPr lang="pt-BR" altLang="pt-BR" sz="1500" dirty="0">
              <a:latin typeface="Tahoma" pitchFamily="34" charset="0"/>
              <a:cs typeface="Tahoma" pitchFamily="34" charset="0"/>
            </a:endParaRPr>
          </a:p>
          <a:p>
            <a:pPr marL="450850" indent="0" algn="just" eaLnBrk="1" hangingPunct="1">
              <a:buClr>
                <a:srgbClr val="0000FF"/>
              </a:buClr>
            </a:pPr>
            <a:r>
              <a:rPr lang="pt-BR" altLang="pt-BR" sz="1500" dirty="0">
                <a:latin typeface="Tahoma" pitchFamily="34" charset="0"/>
                <a:cs typeface="Tahoma" pitchFamily="34" charset="0"/>
              </a:rPr>
              <a:t>b) </a:t>
            </a:r>
            <a:r>
              <a:rPr lang="pt-BR" altLang="pt-BR" sz="1500" b="1" dirty="0">
                <a:latin typeface="Tahoma" pitchFamily="34" charset="0"/>
                <a:cs typeface="Tahoma" pitchFamily="34" charset="0"/>
              </a:rPr>
              <a:t>reforço de dotações 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do piso de atenção básica e de procedimentos de média e alta complexidade, como acréscimo aos tetos transferidos pela União, para o cumprimento de </a:t>
            </a:r>
            <a:r>
              <a:rPr lang="pt-BR" altLang="pt-BR" sz="1500" dirty="0" smtClean="0">
                <a:latin typeface="Tahoma" pitchFamily="34" charset="0"/>
                <a:cs typeface="Tahoma" pitchFamily="34" charset="0"/>
              </a:rPr>
              <a:t>metas.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03188" y="3212976"/>
            <a:ext cx="8893175" cy="149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rgbClr val="0000FF"/>
              </a:buClr>
              <a:buFont typeface="Wingdings" pitchFamily="2" charset="2"/>
              <a:buChar char="Ø"/>
            </a:pPr>
            <a:r>
              <a:rPr lang="pt-BR" altLang="pt-BR" sz="16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Estruturação da Atenção </a:t>
            </a:r>
            <a:r>
              <a:rPr lang="pt-BR" altLang="pt-BR" sz="16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Especializada em </a:t>
            </a:r>
            <a:r>
              <a:rPr lang="pt-BR" altLang="pt-BR" sz="1600" b="1" u="sng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Saúde Mental</a:t>
            </a:r>
            <a:r>
              <a:rPr lang="pt-BR" altLang="pt-BR" sz="16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 (20B0) </a:t>
            </a:r>
            <a:r>
              <a:rPr lang="pt-BR" altLang="pt-BR" sz="1500" b="1" dirty="0">
                <a:latin typeface="Tahoma" pitchFamily="34" charset="0"/>
                <a:cs typeface="Tahoma" pitchFamily="34" charset="0"/>
              </a:rPr>
              <a:t>- 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centros de atenção psicossocial (CAPS), serviços residenciais terapêuticos (SRT), projetos de supervisão clínico-institucional, ações de redução de danos e iniciativas de empreendimento solidário/cooperativismo social, com priorização da ampliação da capacidade de cuidado dos usuários de crack, álcool e outras </a:t>
            </a:r>
            <a:r>
              <a:rPr lang="pt-BR" altLang="pt-BR" sz="1500" dirty="0" smtClean="0">
                <a:latin typeface="Tahoma" pitchFamily="34" charset="0"/>
                <a:cs typeface="Tahoma" pitchFamily="34" charset="0"/>
              </a:rPr>
              <a:t>drogas</a:t>
            </a:r>
          </a:p>
          <a:p>
            <a:pPr algn="just" eaLnBrk="1" hangingPunct="1">
              <a:buClr>
                <a:srgbClr val="0000FF"/>
              </a:buClr>
              <a:buFont typeface="Wingdings" pitchFamily="2" charset="2"/>
              <a:buChar char="Ø"/>
            </a:pPr>
            <a:endParaRPr lang="pt-BR" altLang="pt-BR" sz="15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88900" y="2204864"/>
            <a:ext cx="889317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rgbClr val="0000FF"/>
              </a:buClr>
              <a:buFont typeface="Wingdings" pitchFamily="2" charset="2"/>
              <a:buChar char="Ø"/>
            </a:pPr>
            <a:r>
              <a:rPr lang="pt-BR" altLang="pt-BR" sz="16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Estruturação dos Serviços de </a:t>
            </a:r>
            <a:r>
              <a:rPr lang="pt-BR" altLang="pt-BR" sz="1600" b="1" u="sng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Hematologia</a:t>
            </a:r>
            <a:r>
              <a:rPr lang="pt-BR" altLang="pt-BR" sz="1600" u="sng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 e </a:t>
            </a:r>
            <a:r>
              <a:rPr lang="pt-BR" altLang="pt-BR" sz="1600" b="1" u="sng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Hemoterapia</a:t>
            </a:r>
            <a:r>
              <a:rPr lang="pt-BR" altLang="pt-BR" sz="15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sz="16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(7690) </a:t>
            </a:r>
            <a:r>
              <a:rPr lang="pt-BR" altLang="pt-BR" sz="1500" b="1" dirty="0">
                <a:latin typeface="Tahoma" pitchFamily="34" charset="0"/>
                <a:cs typeface="Tahoma" pitchFamily="34" charset="0"/>
              </a:rPr>
              <a:t>- 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construção de áreas físicas, aquisição de equipamentos, modernização gerencial e operacionalização dos serviços de hemoterapia e hematologia 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285101" y="192085"/>
            <a:ext cx="8423238" cy="1208817"/>
            <a:chOff x="300460" y="905499"/>
            <a:chExt cx="8423238" cy="1208817"/>
          </a:xfrm>
        </p:grpSpPr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399442" y="1744984"/>
              <a:ext cx="8324256" cy="3693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90000"/>
                </a:lnSpc>
                <a:spcBef>
                  <a:spcPct val="30000"/>
                </a:spcBef>
              </a:pPr>
              <a:r>
                <a:rPr lang="pt-BR" altLang="pt-BR" sz="2000" b="1" dirty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PLOA </a:t>
              </a:r>
              <a:r>
                <a:rPr lang="pt-BR" altLang="pt-BR" sz="2000" b="1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2017 – Área Temática II – SAÚDE -  Orientações gerais para EMENDAS</a:t>
              </a:r>
              <a:r>
                <a:rPr lang="pt-BR" altLang="pt-BR" sz="2000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  </a:t>
              </a:r>
              <a:endParaRPr lang="pt-BR" altLang="pt-BR" sz="2000" dirty="0">
                <a:solidFill>
                  <a:schemeClr val="bg1"/>
                </a:solidFill>
                <a:latin typeface="Arial Narrow" pitchFamily="34" charset="0"/>
                <a:cs typeface="Tahoma" pitchFamily="34" charset="0"/>
              </a:endParaRPr>
            </a:p>
          </p:txBody>
        </p:sp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60" y="905499"/>
              <a:ext cx="1012900" cy="839485"/>
            </a:xfrm>
            <a:prstGeom prst="rect">
              <a:avLst/>
            </a:prstGeom>
          </p:spPr>
        </p:pic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1187624" y="974159"/>
              <a:ext cx="7536074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pt-BR" altLang="pt-BR" sz="1400" b="1" dirty="0">
                  <a:latin typeface="Calibri" pitchFamily="34" charset="0"/>
                </a:rPr>
                <a:t>Congresso Nacional</a:t>
              </a:r>
            </a:p>
            <a:p>
              <a:pPr algn="l" eaLnBrk="1" hangingPunct="1"/>
              <a:r>
                <a:rPr lang="pt-BR" altLang="pt-BR" sz="1400" dirty="0">
                  <a:latin typeface="Calibri" pitchFamily="34" charset="0"/>
                </a:rPr>
                <a:t>Consultoria de Orçamento e Fiscalização Financeira da Câmara dos Deputados</a:t>
              </a:r>
              <a:br>
                <a:rPr lang="pt-BR" altLang="pt-BR" sz="1400" dirty="0">
                  <a:latin typeface="Calibri" pitchFamily="34" charset="0"/>
                </a:rPr>
              </a:br>
              <a:r>
                <a:rPr lang="pt-BR" altLang="pt-BR" sz="1400" dirty="0">
                  <a:latin typeface="Calibri" pitchFamily="34" charset="0"/>
                </a:rPr>
                <a:t>Consultoria de Orçamento, Fiscalização e Controle do Senado Federal</a:t>
              </a:r>
            </a:p>
          </p:txBody>
        </p:sp>
      </p:grp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384082" y="1513682"/>
            <a:ext cx="8324257" cy="34131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defRPr/>
            </a:pPr>
            <a:r>
              <a:rPr lang="pt-BR" altLang="pt-BR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Investimento na Rede SUS: principais ações no sistema de emendas</a:t>
            </a:r>
            <a:r>
              <a:rPr lang="pt-BR" alt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390317" y="4581128"/>
            <a:ext cx="8324257" cy="34131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defRPr/>
            </a:pPr>
            <a:r>
              <a:rPr lang="pt-BR" altLang="pt-BR" sz="1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Custeio </a:t>
            </a:r>
            <a:r>
              <a:rPr lang="pt-BR" altLang="pt-BR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Rede SUS: </a:t>
            </a:r>
            <a:r>
              <a:rPr lang="pt-BR" altLang="pt-BR" sz="1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principal ação </a:t>
            </a:r>
            <a:r>
              <a:rPr lang="pt-BR" altLang="pt-BR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sistema de emendas</a:t>
            </a:r>
            <a:r>
              <a:rPr lang="pt-BR" alt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408236" y="3063875"/>
            <a:ext cx="4194175" cy="433388"/>
          </a:xfrm>
          <a:solidFill>
            <a:srgbClr val="0066FF"/>
          </a:solidFill>
          <a:ln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just" eaLnBrk="1" hangingPunct="1">
              <a:spcBef>
                <a:spcPct val="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8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Esgotamento Sanitário (10GE)  </a:t>
            </a:r>
          </a:p>
        </p:txBody>
      </p:sp>
      <p:sp>
        <p:nvSpPr>
          <p:cNvPr id="14339" name="Text Box 8"/>
          <p:cNvSpPr txBox="1">
            <a:spLocks noChangeArrowheads="1"/>
          </p:cNvSpPr>
          <p:nvPr/>
        </p:nvSpPr>
        <p:spPr bwMode="auto">
          <a:xfrm>
            <a:off x="384084" y="1474937"/>
            <a:ext cx="8324256" cy="369887"/>
          </a:xfrm>
          <a:prstGeom prst="rect">
            <a:avLst/>
          </a:prstGeom>
          <a:solidFill>
            <a:srgbClr val="0066FF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Saneamento - Principais ações no sistema de </a:t>
            </a:r>
            <a:r>
              <a:rPr lang="pt-BR" altLang="pt-BR" sz="18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emendas  </a:t>
            </a:r>
            <a:endParaRPr lang="pt-BR" altLang="pt-BR" sz="18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592763" y="1988840"/>
            <a:ext cx="3251200" cy="2465685"/>
          </a:xfrm>
          <a:prstGeom prst="rect">
            <a:avLst/>
          </a:prstGeom>
          <a:solidFill>
            <a:srgbClr val="0066FF"/>
          </a:solidFill>
          <a:ln w="9525">
            <a:solidFill>
              <a:srgbClr val="0000FF"/>
            </a:solidFill>
            <a:miter lim="800000"/>
            <a:headEnd/>
            <a:tailEnd/>
          </a:ln>
          <a:extLst/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Arial" charset="0"/>
              <a:buNone/>
            </a:pPr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Somente </a:t>
            </a:r>
            <a:r>
              <a:rPr lang="pt-BR" altLang="pt-BR" sz="18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municípios c/até 50 mil hab</a:t>
            </a:r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. e desde que </a:t>
            </a:r>
            <a:r>
              <a:rPr lang="pt-BR" altLang="pt-BR" sz="18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não integrante de RM </a:t>
            </a:r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pt-BR" altLang="pt-BR" sz="1800" b="1" i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Região Metropolitana</a:t>
            </a:r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) </a:t>
            </a:r>
            <a:r>
              <a:rPr lang="pt-BR" altLang="pt-BR" sz="18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ou</a:t>
            </a:r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sz="18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RIDE</a:t>
            </a:r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(</a:t>
            </a:r>
            <a:r>
              <a:rPr lang="pt-BR" altLang="pt-BR" sz="1800" b="1" i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Região Integrada </a:t>
            </a:r>
            <a:r>
              <a:rPr lang="pt-BR" altLang="pt-BR" sz="1800" b="1" i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de Desenvolvimento </a:t>
            </a:r>
            <a:r>
              <a:rPr lang="pt-BR" altLang="pt-BR" sz="1800" b="1" i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Econômico</a:t>
            </a:r>
            <a:r>
              <a:rPr lang="pt-BR" altLang="pt-BR" sz="18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).</a:t>
            </a:r>
          </a:p>
          <a:p>
            <a:pPr algn="just" eaLnBrk="1" hangingPunct="1">
              <a:buClr>
                <a:schemeClr val="tx1"/>
              </a:buClr>
              <a:buSzPct val="70000"/>
            </a:pPr>
            <a:r>
              <a:rPr lang="pt-BR" altLang="pt-BR" sz="1800" b="1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Não compõem o mínimo da Saúde </a:t>
            </a:r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(ID Uso = </a:t>
            </a:r>
            <a:r>
              <a:rPr lang="pt-BR" altLang="pt-BR" sz="18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0)</a:t>
            </a:r>
            <a:endParaRPr lang="pt-BR" altLang="pt-BR" sz="18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345" name="Rectangle 3"/>
          <p:cNvSpPr txBox="1">
            <a:spLocks noChangeArrowheads="1"/>
          </p:cNvSpPr>
          <p:nvPr/>
        </p:nvSpPr>
        <p:spPr bwMode="auto">
          <a:xfrm>
            <a:off x="395536" y="2430463"/>
            <a:ext cx="4194175" cy="468312"/>
          </a:xfrm>
          <a:prstGeom prst="rect">
            <a:avLst/>
          </a:prstGeom>
          <a:solidFill>
            <a:srgbClr val="0066FF"/>
          </a:solidFill>
          <a:ln w="9525">
            <a:solidFill>
              <a:srgbClr val="0000FF"/>
            </a:solidFill>
            <a:miter lim="800000"/>
            <a:headEnd/>
            <a:tailEnd/>
          </a:ln>
          <a:extLst/>
        </p:spPr>
        <p:txBody>
          <a:bodyPr anchor="ctr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Abastecimento de Água (</a:t>
            </a:r>
            <a:r>
              <a:rPr lang="en-US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10GD)</a:t>
            </a:r>
            <a:endParaRPr lang="pt-BR" altLang="pt-BR" sz="18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346" name="Rectangle 3"/>
          <p:cNvSpPr txBox="1">
            <a:spLocks noChangeArrowheads="1"/>
          </p:cNvSpPr>
          <p:nvPr/>
        </p:nvSpPr>
        <p:spPr bwMode="auto">
          <a:xfrm>
            <a:off x="408236" y="3662363"/>
            <a:ext cx="4194175" cy="468312"/>
          </a:xfrm>
          <a:prstGeom prst="rect">
            <a:avLst/>
          </a:prstGeom>
          <a:solidFill>
            <a:srgbClr val="0066FF"/>
          </a:solidFill>
          <a:ln w="9525">
            <a:solidFill>
              <a:srgbClr val="0000FF"/>
            </a:solidFill>
            <a:miter lim="800000"/>
            <a:headEnd/>
            <a:tailEnd/>
          </a:ln>
          <a:extLst/>
        </p:spPr>
        <p:txBody>
          <a:bodyPr anchor="ctr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Resíduo Sólido – lixo (10GG)</a:t>
            </a:r>
            <a:endParaRPr lang="pt-BR" altLang="pt-BR" sz="18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193675" y="4454525"/>
            <a:ext cx="8650288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buClr>
                <a:schemeClr val="tx1"/>
              </a:buClr>
              <a:buSzPct val="70000"/>
              <a:defRPr/>
            </a:pPr>
            <a:r>
              <a:rPr lang="pt-BR" altLang="pt-BR" sz="16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Abastecimento de Água</a:t>
            </a:r>
            <a:r>
              <a:rPr lang="pt-BR" altLang="pt-BR" sz="1600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. </a:t>
            </a:r>
            <a:r>
              <a:rPr lang="pt-BR" altLang="pt-BR" sz="1600" dirty="0" smtClean="0">
                <a:latin typeface="Tahoma" pitchFamily="34" charset="0"/>
                <a:cs typeface="Tahoma" pitchFamily="34" charset="0"/>
              </a:rPr>
              <a:t>Projetos e obras p/ abastecimento de água potável: captações, adutoras, reservatórios, estações elevatórias, estações de tratamento, redes de distribuição, ligações domiciliares, construção de poços tubulares.</a:t>
            </a:r>
          </a:p>
          <a:p>
            <a:pPr marL="285750" indent="-285750" algn="just" eaLnBrk="1" hangingPunct="1">
              <a:spcBef>
                <a:spcPct val="0"/>
              </a:spcBef>
              <a:buClr>
                <a:schemeClr val="tx1"/>
              </a:buClr>
              <a:buSzPct val="70000"/>
              <a:defRPr/>
            </a:pPr>
            <a:r>
              <a:rPr lang="pt-BR" altLang="pt-BR" sz="16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Esgotamento Sanitário</a:t>
            </a:r>
            <a:r>
              <a:rPr lang="pt-BR" altLang="pt-BR" sz="1600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. </a:t>
            </a:r>
            <a:r>
              <a:rPr lang="pt-BR" altLang="pt-BR" sz="1600" dirty="0" smtClean="0">
                <a:latin typeface="Tahoma" pitchFamily="34" charset="0"/>
                <a:cs typeface="Tahoma" pitchFamily="34" charset="0"/>
              </a:rPr>
              <a:t>Projetos e obras para coleta, tratamento e disposição de efluentes (redes coletoras, interceptores, estações elevatórias, estações de tratamento, emissários).</a:t>
            </a:r>
          </a:p>
          <a:p>
            <a:pPr marL="285750" indent="-285750" algn="just" eaLnBrk="1" hangingPunct="1">
              <a:spcBef>
                <a:spcPct val="0"/>
              </a:spcBef>
              <a:buClr>
                <a:schemeClr val="tx1"/>
              </a:buClr>
              <a:buSzPct val="70000"/>
              <a:defRPr/>
            </a:pPr>
            <a:r>
              <a:rPr lang="pt-BR" altLang="pt-BR" sz="16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Resíduos Sólidos</a:t>
            </a:r>
            <a:r>
              <a:rPr lang="pt-BR" altLang="pt-BR" sz="1600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. </a:t>
            </a:r>
            <a:r>
              <a:rPr lang="pt-BR" altLang="pt-BR" sz="1600" dirty="0" smtClean="0">
                <a:latin typeface="Tahoma" pitchFamily="34" charset="0"/>
                <a:cs typeface="Tahoma" pitchFamily="34" charset="0"/>
              </a:rPr>
              <a:t>Compreende: a) acondicionamento, coleta convencional ou seletiva, e transporte; b) unidades de disposição final- aterros sanitários ou de rejeitos; c) unidades de tratamento - triagem e/ou compostagem; d) erradicação de "lixões“.</a:t>
            </a:r>
            <a:endParaRPr lang="pt-BR" altLang="pt-BR" sz="17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spcBef>
                <a:spcPct val="0"/>
              </a:spcBef>
              <a:buClr>
                <a:schemeClr val="tx1"/>
              </a:buClr>
              <a:buSzPct val="70000"/>
              <a:buFont typeface="Arial" charset="0"/>
              <a:buNone/>
              <a:defRPr/>
            </a:pPr>
            <a:endParaRPr lang="pt-BR" altLang="pt-BR" sz="17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0" name="Divisa 19"/>
          <p:cNvSpPr/>
          <p:nvPr/>
        </p:nvSpPr>
        <p:spPr>
          <a:xfrm>
            <a:off x="4660379" y="2665413"/>
            <a:ext cx="847725" cy="1231900"/>
          </a:xfrm>
          <a:prstGeom prst="chevron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285101" y="192085"/>
            <a:ext cx="8423238" cy="1208817"/>
            <a:chOff x="300460" y="905499"/>
            <a:chExt cx="8423238" cy="1208817"/>
          </a:xfrm>
        </p:grpSpPr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399442" y="1744984"/>
              <a:ext cx="8324256" cy="3693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90000"/>
                </a:lnSpc>
                <a:spcBef>
                  <a:spcPct val="30000"/>
                </a:spcBef>
              </a:pPr>
              <a:r>
                <a:rPr lang="pt-BR" altLang="pt-BR" sz="2000" b="1" dirty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PLOA </a:t>
              </a:r>
              <a:r>
                <a:rPr lang="pt-BR" altLang="pt-BR" sz="2000" b="1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2017 – Área Temática II – SAÚDE -  Orientações gerais para EMENDAS</a:t>
              </a:r>
              <a:r>
                <a:rPr lang="pt-BR" altLang="pt-BR" sz="2000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  </a:t>
              </a:r>
              <a:endParaRPr lang="pt-BR" altLang="pt-BR" sz="2000" dirty="0">
                <a:solidFill>
                  <a:schemeClr val="bg1"/>
                </a:solidFill>
                <a:latin typeface="Arial Narrow" pitchFamily="34" charset="0"/>
                <a:cs typeface="Tahoma" pitchFamily="34" charset="0"/>
              </a:endParaRPr>
            </a:p>
          </p:txBody>
        </p: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60" y="905499"/>
              <a:ext cx="1012900" cy="839485"/>
            </a:xfrm>
            <a:prstGeom prst="rect">
              <a:avLst/>
            </a:prstGeom>
          </p:spPr>
        </p:pic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1187624" y="974159"/>
              <a:ext cx="7536074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pt-BR" altLang="pt-BR" sz="1400" b="1" dirty="0">
                  <a:latin typeface="Calibri" pitchFamily="34" charset="0"/>
                </a:rPr>
                <a:t>Congresso Nacional</a:t>
              </a:r>
            </a:p>
            <a:p>
              <a:pPr algn="l" eaLnBrk="1" hangingPunct="1"/>
              <a:r>
                <a:rPr lang="pt-BR" altLang="pt-BR" sz="1400" dirty="0">
                  <a:latin typeface="Calibri" pitchFamily="34" charset="0"/>
                </a:rPr>
                <a:t>Consultoria de Orçamento e Fiscalização Financeira da Câmara dos Deputados</a:t>
              </a:r>
              <a:br>
                <a:rPr lang="pt-BR" altLang="pt-BR" sz="1400" dirty="0">
                  <a:latin typeface="Calibri" pitchFamily="34" charset="0"/>
                </a:rPr>
              </a:br>
              <a:r>
                <a:rPr lang="pt-BR" altLang="pt-BR" sz="1400" dirty="0">
                  <a:latin typeface="Calibri" pitchFamily="34" charset="0"/>
                </a:rPr>
                <a:t>Consultoria de Orçamento, Fiscalização e Controle do Senado Federal</a:t>
              </a: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39688" y="2130623"/>
            <a:ext cx="8912225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1" rIns="91423" bIns="45711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6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Saneamento em Comunidades Rurais, Tradicionais e Especiais (7656): 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projetos e obras: ligação domiciliar; rede coletora de esgoto; rede de distribuição de água e estação de tratamento; implantação de melhorias sanitárias domiciliares e/ou coletivas de pequeno porte.</a:t>
            </a:r>
            <a:endParaRPr lang="pt-BR" altLang="pt-BR" sz="15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9688" y="2924993"/>
            <a:ext cx="8912225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1" rIns="91423" bIns="45711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6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Melhorias Sanitárias </a:t>
            </a:r>
            <a:r>
              <a:rPr lang="pt-BR" altLang="pt-BR" sz="1600" b="1" dirty="0" smtClean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Domiciliares em Municípios com até 50 mil habitantes </a:t>
            </a:r>
            <a:r>
              <a:rPr lang="pt-BR" altLang="pt-BR" sz="16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(7652): 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kit sanitário, construção de módulos sanitários, banheiro, privada, tanque séptico, sumidouro (poço absorvente), instalações de reservatório domiciliar de água, tanque de lavar roupa, lavatório, pia de cozinha, ligação à rede pública de água, à rede pública de esgoto.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4925" y="3932461"/>
            <a:ext cx="8916988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1" rIns="91423" bIns="45711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6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Melhorias Habitacionais p/ o Controle da Doença de Chagas em áreas endêmicas (3921): 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melhoria das condições físico-sanitárias de casas em áreas endêmicas da Doença de Chagas, por meio de restauração (reforma: reboco das paredes internas e externas e pintura das mesmas; calçada de proteção em torno da casa; cobertura com materiais adequados; piso cimentado ou de madeira; recuperação de abrigo de animais e depósitos; substituição de cercas; e implantação e/ou recuperação de instalações sanitárias) ou reconstrução (quando as casas não suportam  reformas). 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9688" y="5696793"/>
            <a:ext cx="8912225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1" rIns="91423" bIns="45711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600" b="1" dirty="0"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Drenagem e Manejo Ambiental p/ Prevenção e Controle da Malária em áreas endêmicas (3883): </a:t>
            </a:r>
            <a:r>
              <a:rPr lang="pt-BR" altLang="pt-BR" sz="1500" dirty="0">
                <a:latin typeface="Tahoma" pitchFamily="34" charset="0"/>
                <a:cs typeface="Tahoma" pitchFamily="34" charset="0"/>
              </a:rPr>
              <a:t>esgotamento de água pluvial, canalização, retificação, limpeza e demais obras de melhoria do fluxo d'água. Somente locais de criadouros do vetor transmissor da malária, comprovados por meio de parecer entomológico e epidemiológico.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285101" y="192085"/>
            <a:ext cx="8423238" cy="1208817"/>
            <a:chOff x="300460" y="905499"/>
            <a:chExt cx="8423238" cy="1208817"/>
          </a:xfrm>
        </p:grpSpPr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399442" y="1744984"/>
              <a:ext cx="8324256" cy="3693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90000"/>
                </a:lnSpc>
                <a:spcBef>
                  <a:spcPct val="30000"/>
                </a:spcBef>
              </a:pPr>
              <a:r>
                <a:rPr lang="pt-BR" altLang="pt-BR" sz="2000" b="1" dirty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PLOA </a:t>
              </a:r>
              <a:r>
                <a:rPr lang="pt-BR" altLang="pt-BR" sz="2000" b="1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2017 – Área Temática II – SAÚDE -  Orientações gerais para EMENDAS</a:t>
              </a:r>
              <a:r>
                <a:rPr lang="pt-BR" altLang="pt-BR" sz="2000" dirty="0" smtClean="0">
                  <a:solidFill>
                    <a:schemeClr val="bg1"/>
                  </a:solidFill>
                  <a:latin typeface="Arial Narrow" pitchFamily="34" charset="0"/>
                  <a:cs typeface="Tahoma" pitchFamily="34" charset="0"/>
                </a:rPr>
                <a:t>  </a:t>
              </a:r>
              <a:endParaRPr lang="pt-BR" altLang="pt-BR" sz="2000" dirty="0">
                <a:solidFill>
                  <a:schemeClr val="bg1"/>
                </a:solidFill>
                <a:latin typeface="Arial Narrow" pitchFamily="34" charset="0"/>
                <a:cs typeface="Tahoma" pitchFamily="34" charset="0"/>
              </a:endParaRPr>
            </a:p>
          </p:txBody>
        </p: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60" y="905499"/>
              <a:ext cx="1012900" cy="839485"/>
            </a:xfrm>
            <a:prstGeom prst="rect">
              <a:avLst/>
            </a:prstGeom>
          </p:spPr>
        </p:pic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1187624" y="974159"/>
              <a:ext cx="7536074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pt-BR" altLang="pt-BR" sz="1400" b="1" dirty="0">
                  <a:latin typeface="Calibri" pitchFamily="34" charset="0"/>
                </a:rPr>
                <a:t>Congresso Nacional</a:t>
              </a:r>
            </a:p>
            <a:p>
              <a:pPr algn="l" eaLnBrk="1" hangingPunct="1"/>
              <a:r>
                <a:rPr lang="pt-BR" altLang="pt-BR" sz="1400" dirty="0">
                  <a:latin typeface="Calibri" pitchFamily="34" charset="0"/>
                </a:rPr>
                <a:t>Consultoria de Orçamento e Fiscalização Financeira da Câmara dos Deputados</a:t>
              </a:r>
              <a:br>
                <a:rPr lang="pt-BR" altLang="pt-BR" sz="1400" dirty="0">
                  <a:latin typeface="Calibri" pitchFamily="34" charset="0"/>
                </a:rPr>
              </a:br>
              <a:r>
                <a:rPr lang="pt-BR" altLang="pt-BR" sz="1400" dirty="0">
                  <a:latin typeface="Calibri" pitchFamily="34" charset="0"/>
                </a:rPr>
                <a:t>Consultoria de Orçamento, Fiscalização e Controle do Senado Federal</a:t>
              </a:r>
            </a:p>
          </p:txBody>
        </p:sp>
      </p:grp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384083" y="1474937"/>
            <a:ext cx="8324256" cy="646331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Saneamento - </a:t>
            </a:r>
            <a:r>
              <a:rPr lang="pt-BR" altLang="pt-BR" sz="18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Ações </a:t>
            </a:r>
            <a:r>
              <a:rPr lang="pt-BR" altLang="pt-BR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no sistema de </a:t>
            </a:r>
            <a:r>
              <a:rPr lang="pt-BR" altLang="pt-BR" sz="18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emendas que compõem o mínimo da Saúde  (ID Uso = 6)</a:t>
            </a:r>
            <a:endParaRPr lang="pt-BR" altLang="pt-BR" sz="18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/>
      <p:bldP spid="10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0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Office\Templates\Estruturas de apresentação\Planagem.pot</Template>
  <TotalTime>8880</TotalTime>
  <Words>1216</Words>
  <Application>Microsoft Office PowerPoint</Application>
  <PresentationFormat>Apresentação na tela (4:3)</PresentationFormat>
  <Paragraphs>78</Paragraphs>
  <Slides>7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7</vt:i4>
      </vt:variant>
    </vt:vector>
  </HeadingPairs>
  <TitlesOfParts>
    <vt:vector size="20" baseType="lpstr">
      <vt:lpstr>Arial</vt:lpstr>
      <vt:lpstr>Arial Narrow</vt:lpstr>
      <vt:lpstr>Calibri</vt:lpstr>
      <vt:lpstr>Courier New</vt:lpstr>
      <vt:lpstr>Tahoma</vt:lpstr>
      <vt:lpstr>Times New Roman</vt:lpstr>
      <vt:lpstr>Wingdings</vt:lpstr>
      <vt:lpstr>1_Tema do Office</vt:lpstr>
      <vt:lpstr>3_Tema do Office</vt:lpstr>
      <vt:lpstr>4_Tema do Office</vt:lpstr>
      <vt:lpstr>7_Tema do Office</vt:lpstr>
      <vt:lpstr>8_Tema do Office</vt:lpstr>
      <vt:lpstr>10_Tema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Setor Saúde</dc:title>
  <dc:creator>Prodasen</dc:creator>
  <cp:lastModifiedBy>André Luiz Frutuoso Pereira</cp:lastModifiedBy>
  <cp:revision>328</cp:revision>
  <cp:lastPrinted>2016-09-27T14:24:31Z</cp:lastPrinted>
  <dcterms:created xsi:type="dcterms:W3CDTF">2002-09-16T19:15:07Z</dcterms:created>
  <dcterms:modified xsi:type="dcterms:W3CDTF">2016-10-03T11:46:50Z</dcterms:modified>
</cp:coreProperties>
</file>