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theme/theme5.xml" ContentType="application/vnd.openxmlformats-officedocument.theme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  <p:sldMasterId id="2147483698" r:id="rId2"/>
    <p:sldMasterId id="2147483710" r:id="rId3"/>
    <p:sldMasterId id="2147483746" r:id="rId4"/>
    <p:sldMasterId id="2147483758" r:id="rId5"/>
    <p:sldMasterId id="2147483783" r:id="rId6"/>
  </p:sldMasterIdLst>
  <p:notesMasterIdLst>
    <p:notesMasterId r:id="rId14"/>
  </p:notesMasterIdLst>
  <p:handoutMasterIdLst>
    <p:handoutMasterId r:id="rId15"/>
  </p:handoutMasterIdLst>
  <p:sldIdLst>
    <p:sldId id="327" r:id="rId7"/>
    <p:sldId id="316" r:id="rId8"/>
    <p:sldId id="284" r:id="rId9"/>
    <p:sldId id="267" r:id="rId10"/>
    <p:sldId id="318" r:id="rId11"/>
    <p:sldId id="307" r:id="rId12"/>
    <p:sldId id="315" r:id="rId13"/>
  </p:sldIdLst>
  <p:sldSz cx="9144000" cy="6858000" type="screen4x3"/>
  <p:notesSz cx="6797675" cy="9926638"/>
  <p:defaultTextStyle>
    <a:defPPr>
      <a:defRPr lang="pt-BR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00"/>
    <a:srgbClr val="0066FF"/>
    <a:srgbClr val="008000"/>
    <a:srgbClr val="006666"/>
    <a:srgbClr val="009999"/>
    <a:srgbClr val="0000FF"/>
    <a:srgbClr val="D5E0F3"/>
    <a:srgbClr val="D5FCCC"/>
    <a:srgbClr val="66CC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797" autoAdjust="0"/>
    <p:restoredTop sz="93023" autoAdjust="0"/>
  </p:normalViewPr>
  <p:slideViewPr>
    <p:cSldViewPr>
      <p:cViewPr varScale="1">
        <p:scale>
          <a:sx n="108" d="100"/>
          <a:sy n="108" d="100"/>
        </p:scale>
        <p:origin x="1464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2050" y="-106"/>
      </p:cViewPr>
      <p:guideLst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4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90477"/>
            <a:ext cx="2954666" cy="27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ctr" anchorCtr="0" compatLnSpc="1">
            <a:prstTxWarp prst="textNoShape">
              <a:avLst/>
            </a:prstTxWarp>
            <a:spAutoFit/>
          </a:bodyPr>
          <a:lstStyle>
            <a:lvl1pPr algn="l" defTabSz="944066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698" y="90477"/>
            <a:ext cx="2876997" cy="27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ctr" anchorCtr="0" compatLnSpc="1">
            <a:prstTxWarp prst="textNoShape">
              <a:avLst/>
            </a:prstTxWarp>
            <a:spAutoFit/>
          </a:bodyPr>
          <a:lstStyle>
            <a:lvl1pPr algn="r" defTabSz="944066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9643898"/>
            <a:ext cx="2954666" cy="2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b" anchorCtr="0" compatLnSpc="1">
            <a:prstTxWarp prst="textNoShape">
              <a:avLst/>
            </a:prstTxWarp>
            <a:spAutoFit/>
          </a:bodyPr>
          <a:lstStyle>
            <a:lvl1pPr algn="l" defTabSz="944066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698" y="9643898"/>
            <a:ext cx="2876997" cy="2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b" anchorCtr="0" compatLnSpc="1">
            <a:prstTxWarp prst="textNoShape">
              <a:avLst/>
            </a:prstTxWarp>
            <a:spAutoFit/>
          </a:bodyPr>
          <a:lstStyle>
            <a:lvl1pPr algn="r" defTabSz="944066">
              <a:defRPr sz="1200"/>
            </a:lvl1pPr>
          </a:lstStyle>
          <a:p>
            <a:pPr>
              <a:defRPr/>
            </a:pPr>
            <a:fld id="{AE4F98E9-3004-4191-9D7A-37C3E74798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824987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06634"/>
            <a:ext cx="2946576" cy="27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ctr" anchorCtr="0" compatLnSpc="1">
            <a:prstTxWarp prst="textNoShape">
              <a:avLst/>
            </a:prstTxWarp>
            <a:spAutoFit/>
          </a:bodyPr>
          <a:lstStyle>
            <a:lvl1pPr algn="l" defTabSz="944066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099" y="106634"/>
            <a:ext cx="2946576" cy="2795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ctr" anchorCtr="0" compatLnSpc="1">
            <a:prstTxWarp prst="textNoShape">
              <a:avLst/>
            </a:prstTxWarp>
            <a:spAutoFit/>
          </a:bodyPr>
          <a:lstStyle>
            <a:lvl1pPr algn="r" defTabSz="944066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9163" y="746125"/>
            <a:ext cx="4962525" cy="37211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81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141" y="6323708"/>
            <a:ext cx="4985393" cy="12489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ctr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pt-BR" altLang="pt-BR" noProof="0" smtClean="0"/>
              <a:t>Clique para editar os estilos do texto mestre</a:t>
            </a:r>
          </a:p>
          <a:p>
            <a:pPr lvl="1"/>
            <a:r>
              <a:rPr lang="pt-BR" altLang="pt-BR" noProof="0" smtClean="0"/>
              <a:t>Segundo nível</a:t>
            </a:r>
          </a:p>
          <a:p>
            <a:pPr lvl="2"/>
            <a:r>
              <a:rPr lang="pt-BR" altLang="pt-BR" noProof="0" smtClean="0"/>
              <a:t>Terceiro nível</a:t>
            </a:r>
          </a:p>
          <a:p>
            <a:pPr lvl="3"/>
            <a:r>
              <a:rPr lang="pt-BR" altLang="pt-BR" noProof="0" smtClean="0"/>
              <a:t>Quarto nível</a:t>
            </a:r>
          </a:p>
          <a:p>
            <a:pPr lvl="4"/>
            <a:r>
              <a:rPr lang="pt-BR" altLang="pt-BR" noProof="0" smtClean="0"/>
              <a:t>Quinto nível</a:t>
            </a:r>
          </a:p>
        </p:txBody>
      </p:sp>
      <p:sp>
        <p:nvSpPr>
          <p:cNvPr id="481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647129"/>
            <a:ext cx="2946576" cy="2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b" anchorCtr="0" compatLnSpc="1">
            <a:prstTxWarp prst="textNoShape">
              <a:avLst/>
            </a:prstTxWarp>
            <a:spAutoFit/>
          </a:bodyPr>
          <a:lstStyle>
            <a:lvl1pPr algn="l" defTabSz="944066">
              <a:defRPr sz="1200"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81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099" y="9647129"/>
            <a:ext cx="2946576" cy="279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4408" tIns="47204" rIns="94408" bIns="47204" numCol="1" anchor="b" anchorCtr="0" compatLnSpc="1">
            <a:prstTxWarp prst="textNoShape">
              <a:avLst/>
            </a:prstTxWarp>
            <a:spAutoFit/>
          </a:bodyPr>
          <a:lstStyle>
            <a:lvl1pPr algn="r" defTabSz="944066">
              <a:defRPr sz="1200"/>
            </a:lvl1pPr>
          </a:lstStyle>
          <a:p>
            <a:pPr>
              <a:defRPr/>
            </a:pPr>
            <a:fld id="{57B3A44D-C681-4C16-88F7-F42BD39EE3C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510198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906141" y="6623498"/>
            <a:ext cx="4985393" cy="649328"/>
          </a:xfrm>
          <a:noFill/>
        </p:spPr>
        <p:txBody>
          <a:bodyPr/>
          <a:lstStyle/>
          <a:p>
            <a:r>
              <a:rPr lang="pt-BR" altLang="pt-BR" smtClean="0"/>
              <a:t>Para o PLOA 2015, o valor mínimo das emendas individuais para saúde é de R$ 8.162.300 (metade do montante das emendas individuais  –SEGUNDO O RELATÓRIO PRELIMINAR PUBLICADO)</a:t>
            </a:r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1pPr>
            <a:lvl2pPr marL="756546" indent="-290979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2pPr>
            <a:lvl3pPr marL="1163917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3pPr>
            <a:lvl4pPr marL="1629484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4pPr>
            <a:lvl5pPr marL="2095050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5pPr>
            <a:lvl6pPr marL="25606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6pPr>
            <a:lvl7pPr marL="3026184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7pPr>
            <a:lvl8pPr marL="3491751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8pPr>
            <a:lvl9pPr marL="39573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0BDE134-ADA8-4DEE-8688-C800B97007DC}" type="slidenum">
              <a:rPr lang="pt-BR" altLang="pt-BR" sz="1200"/>
              <a:pPr eaLnBrk="1" hangingPunct="1"/>
              <a:t>1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val="17665841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579" name="Espaço Reservado para Anotações 2"/>
          <p:cNvSpPr>
            <a:spLocks noGrp="1"/>
          </p:cNvSpPr>
          <p:nvPr>
            <p:ph type="body" idx="1"/>
          </p:nvPr>
        </p:nvSpPr>
        <p:spPr>
          <a:xfrm>
            <a:off x="906141" y="6808164"/>
            <a:ext cx="4985393" cy="279996"/>
          </a:xfrm>
          <a:noFill/>
        </p:spPr>
        <p:txBody>
          <a:bodyPr/>
          <a:lstStyle/>
          <a:p>
            <a:endParaRPr lang="pt-BR" altLang="pt-BR" smtClean="0"/>
          </a:p>
        </p:txBody>
      </p:sp>
      <p:sp>
        <p:nvSpPr>
          <p:cNvPr id="24580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1pPr>
            <a:lvl2pPr marL="756546" indent="-290979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2pPr>
            <a:lvl3pPr marL="1163917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3pPr>
            <a:lvl4pPr marL="1629484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4pPr>
            <a:lvl5pPr marL="2095050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5pPr>
            <a:lvl6pPr marL="25606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6pPr>
            <a:lvl7pPr marL="3026184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7pPr>
            <a:lvl8pPr marL="3491751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8pPr>
            <a:lvl9pPr marL="39573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76DC5291-DC42-4EE6-9A17-99AE37911BEE}" type="slidenum">
              <a:rPr lang="pt-BR" altLang="pt-BR" sz="1200"/>
              <a:pPr eaLnBrk="1" hangingPunct="1"/>
              <a:t>2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val="8468264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pt-BR" altLang="pt-BR" smtClean="0"/>
              <a:t>	A escolha do grupo de natureza de despesa (GND) deve atender à intenção da emenda. Para realização de reformas, deve ser utilizado o GND 3 (despesas correntes), para construções, ampliações e equipamentos, assim como para aquisição de unidade móvel, o GND 4 (investimentos).</a:t>
            </a:r>
          </a:p>
          <a:p>
            <a:r>
              <a:rPr lang="pt-BR" altLang="pt-BR" smtClean="0"/>
              <a:t>	Uma mesma emenda pode pretender a realização de investimentos e de reformas, assim deve conter os dois GNDs.</a:t>
            </a:r>
          </a:p>
        </p:txBody>
      </p:sp>
      <p:sp>
        <p:nvSpPr>
          <p:cNvPr id="2662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1pPr>
            <a:lvl2pPr marL="756546" indent="-290979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2pPr>
            <a:lvl3pPr marL="1163917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3pPr>
            <a:lvl4pPr marL="1629484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4pPr>
            <a:lvl5pPr marL="2095050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5pPr>
            <a:lvl6pPr marL="25606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6pPr>
            <a:lvl7pPr marL="3026184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7pPr>
            <a:lvl8pPr marL="3491751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8pPr>
            <a:lvl9pPr marL="39573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ED891D3-0FED-4FB4-B8E7-231EC5648B83}" type="slidenum">
              <a:rPr lang="pt-BR" altLang="pt-BR" sz="1200"/>
              <a:pPr eaLnBrk="1" hangingPunct="1"/>
              <a:t>4</a:t>
            </a:fld>
            <a:endParaRPr lang="pt-BR" altLang="pt-BR" sz="1200"/>
          </a:p>
        </p:txBody>
      </p:sp>
    </p:spTree>
    <p:extLst>
      <p:ext uri="{BB962C8B-B14F-4D97-AF65-F5344CB8AC3E}">
        <p14:creationId xmlns:p14="http://schemas.microsoft.com/office/powerpoint/2010/main" val="15165766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1pPr>
            <a:lvl2pPr marL="756546" indent="-290979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2pPr>
            <a:lvl3pPr marL="1163917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3pPr>
            <a:lvl4pPr marL="1629484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4pPr>
            <a:lvl5pPr marL="2095050" indent="-232783" defTabSz="944066" eaLnBrk="0" hangingPunct="0">
              <a:defRPr sz="2900">
                <a:solidFill>
                  <a:schemeClr val="tx1"/>
                </a:solidFill>
                <a:latin typeface="Times New Roman" pitchFamily="18" charset="0"/>
              </a:defRPr>
            </a:lvl5pPr>
            <a:lvl6pPr marL="25606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6pPr>
            <a:lvl7pPr marL="3026184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7pPr>
            <a:lvl8pPr marL="3491751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8pPr>
            <a:lvl9pPr marL="3957317" indent="-232783" algn="ctr" defTabSz="944066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37252628-7331-4575-8ACE-2A7714B0CB8E}" type="slidenum">
              <a:rPr lang="pt-BR" altLang="pt-BR" sz="1200"/>
              <a:pPr eaLnBrk="1" hangingPunct="1"/>
              <a:t>5</a:t>
            </a:fld>
            <a:endParaRPr lang="pt-BR" altLang="pt-BR" sz="120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6141" y="6806793"/>
            <a:ext cx="4985393" cy="279509"/>
          </a:xfrm>
          <a:noFill/>
        </p:spPr>
        <p:txBody>
          <a:bodyPr/>
          <a:lstStyle/>
          <a:p>
            <a:pPr eaLnBrk="1" hangingPunct="1"/>
            <a:endParaRPr lang="pt-BR" altLang="pt-BR" smtClean="0"/>
          </a:p>
        </p:txBody>
      </p:sp>
    </p:spTree>
    <p:extLst>
      <p:ext uri="{BB962C8B-B14F-4D97-AF65-F5344CB8AC3E}">
        <p14:creationId xmlns:p14="http://schemas.microsoft.com/office/powerpoint/2010/main" val="42122779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13FDF-C1D7-4F3C-BD09-4794D1962DF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88514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3B68E5-7AEF-4D03-87AD-9567E5398B9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93961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B9ED43-7A79-46B0-B093-DC54192EF7F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977441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0284DB-625D-4DE3-8BC6-EB09BFD002E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495614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25CE7E-B1EE-4042-9463-79E54D36793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00005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368641-5405-4DA4-ACEA-BEF79D5E32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6636318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FED1A-8057-4DCF-A326-5A5CFF65864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024542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60D154-4E46-4045-8541-C9FEF17FB9A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9390004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BC359C-4045-4046-AD7E-4A29408484A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594627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8A49A6-1875-40EA-9688-A4B22544E3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9605521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DABC32-D16E-4797-A6CE-3D2E90E3095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2760720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AAE6A9-D20D-41D7-BB3F-FAB69837785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611883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3B57F3-556E-42C1-89B3-BEC6BD3A375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5940887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3F43C-3B82-4C54-9C0E-51F71431BE7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234617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0FF3B-5FD5-49CF-8AE8-A5F623DB788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7107389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F2AA97-700E-43D4-9660-B47A5EE8ED1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300277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CDFB6-E105-4E6F-97B7-E579AB6F9F1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6942383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760F5-7781-4012-B549-62E81260C75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359455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408162-B304-4C64-8871-6CED5CC30C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2651485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EB1BDB-46B8-466A-8998-BDF4A3DF9B5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5911550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5BE159-87EB-4B38-BBE4-1245C797908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36035011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61F0DF-7FE4-480D-A415-82A69D00FB2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80247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54BF06-7786-45FF-91C7-C16424EE91A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24138096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00ABF-338C-4FA9-AC96-568B8940A66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9040867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3FCC50-B6D0-48F7-9A15-6D2A976B786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8836331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2BE159-30E0-462D-8EB6-3AF01DEDA14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8873343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40D50D-B0B1-4706-8431-6CD0A80C8FC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23091298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E96D5-F9D8-4DF4-93C6-12BFDF1E47F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0171296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BDEAE8-6FF3-4459-AA0E-3B96DFF01C9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7397887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C3A93-9A14-49DF-9FE3-944DCAA71CB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58366665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01C919-D72D-4E2A-8AC7-D08AA921DA0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2471655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F43B77-8B42-4715-AFF8-7D2B98925E0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7579647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BFFF4F-832D-435B-B1E4-64D051C8CC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769520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BFFA3-E59B-4C42-9BD5-1C83C4A6C43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13325728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BAD80-CC8F-465D-AA90-50F439A5DB5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2473990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25FDCC-8C0C-46D0-84C5-6F407539AD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5111792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E73713-5776-496A-A585-BCCE8FC6A657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65185153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4A0E13-3E1D-4E2C-81DD-85286335DE1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716814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98B461-8B4B-41A2-8899-6F56A16A00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9995821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BA122D-1839-4009-9D46-F31C3C3F106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1882138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EE88A-4E6C-46A1-9464-52ACE3EDBE2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5777969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07D118-DDA8-44D3-8AB8-E685EAB8556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9192063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D1141A-2852-45B8-9FEA-33737430A61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7883666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036BD-FA9B-42CC-9123-697345ED954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1657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BFB9A-4C35-4766-8871-929C1BB95C6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90507775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043FC-B01D-4799-BCC0-8E92BF8D98A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13274279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2FAE39-885A-43E7-9C84-B9D9D0C8A55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0906402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DDDB6-3428-4681-A547-64DF4220B53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93081560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4EAE12-0CD3-429C-84EF-081FAC58CDE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51879545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F96FD7-7A8D-49AE-9AC9-225835B154B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5459816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427A90-002C-41DE-AAF3-21EABD3B1F7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53593409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 rtlCol="0">
            <a:normAutofit/>
          </a:bodyPr>
          <a:lstStyle/>
          <a:p>
            <a:pPr lvl="0"/>
            <a:endParaRPr lang="pt-BR" noProof="0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4FDB50-D356-4D95-AD08-855F8C0E6E3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47892515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69A2F8-6EB6-48BC-9C4F-3231EDC6872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63847459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582D1F-106E-4075-9367-66A1855F2F1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496988185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CC58BE-08BA-4CFD-8591-5D92D300EDF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56869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1D88C-8E08-4F08-A6FE-80E48CCFBDBF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67197750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0BAAE9-339D-4E32-86BE-F7901ED62FE1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62007114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8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9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DBBC2D-97AB-495B-BE21-D0E9686A6CC8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81765934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92BE8A-58F3-42D4-9F3E-2E63A0DE6F9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83088352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B3BEB-BD21-44FB-AB67-8DED389EF9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502075796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1E466C-6B08-41E4-8CC4-FA324C163BC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134381349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D212C-4BA3-4C10-B3B8-CFE7EAB65A0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978553334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5ECC93-222D-4B7C-AC81-139008C04E8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85531963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A04D4D-C131-44D2-960A-643169D8186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175454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3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4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2308B5-B693-481E-AE04-01BA825423EC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7026931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D9F71-8D96-4754-ACFB-91F36B6BFA8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7848231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7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842CB0-E7F8-4DBB-9B56-D2B897356834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930845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9.xml"/><Relationship Id="rId7" Type="http://schemas.openxmlformats.org/officeDocument/2006/relationships/slideLayout" Target="../slideLayouts/slideLayout63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8.xml"/><Relationship Id="rId1" Type="http://schemas.openxmlformats.org/officeDocument/2006/relationships/slideLayout" Target="../slideLayouts/slideLayout57.xml"/><Relationship Id="rId6" Type="http://schemas.openxmlformats.org/officeDocument/2006/relationships/slideLayout" Target="../slideLayouts/slideLayout62.xml"/><Relationship Id="rId11" Type="http://schemas.openxmlformats.org/officeDocument/2006/relationships/slideLayout" Target="../slideLayouts/slideLayout67.xml"/><Relationship Id="rId5" Type="http://schemas.openxmlformats.org/officeDocument/2006/relationships/slideLayout" Target="../slideLayouts/slideLayout61.xml"/><Relationship Id="rId10" Type="http://schemas.openxmlformats.org/officeDocument/2006/relationships/slideLayout" Target="../slideLayouts/slideLayout66.xml"/><Relationship Id="rId4" Type="http://schemas.openxmlformats.org/officeDocument/2006/relationships/slideLayout" Target="../slideLayouts/slideLayout60.xml"/><Relationship Id="rId9" Type="http://schemas.openxmlformats.org/officeDocument/2006/relationships/slideLayout" Target="../slideLayouts/slideLayout6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205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C31E258-C1B7-42F9-BC55-7CB6E19F0E2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40" r:id="rId1"/>
    <p:sldLayoutId id="2147485741" r:id="rId2"/>
    <p:sldLayoutId id="2147485742" r:id="rId3"/>
    <p:sldLayoutId id="2147485743" r:id="rId4"/>
    <p:sldLayoutId id="2147485744" r:id="rId5"/>
    <p:sldLayoutId id="2147485745" r:id="rId6"/>
    <p:sldLayoutId id="2147485746" r:id="rId7"/>
    <p:sldLayoutId id="2147485747" r:id="rId8"/>
    <p:sldLayoutId id="2147485748" r:id="rId9"/>
    <p:sldLayoutId id="2147485749" r:id="rId10"/>
    <p:sldLayoutId id="21474857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307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014CCCF-DD14-476B-B81A-709774ABE972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51" r:id="rId1"/>
    <p:sldLayoutId id="2147485752" r:id="rId2"/>
    <p:sldLayoutId id="2147485753" r:id="rId3"/>
    <p:sldLayoutId id="2147485754" r:id="rId4"/>
    <p:sldLayoutId id="2147485755" r:id="rId5"/>
    <p:sldLayoutId id="2147485756" r:id="rId6"/>
    <p:sldLayoutId id="2147485757" r:id="rId7"/>
    <p:sldLayoutId id="2147485758" r:id="rId8"/>
    <p:sldLayoutId id="2147485759" r:id="rId9"/>
    <p:sldLayoutId id="2147485760" r:id="rId10"/>
    <p:sldLayoutId id="214748576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4099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69AD436-A9BD-4ECF-B977-3FEDEF1C42EE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2" r:id="rId1"/>
    <p:sldLayoutId id="2147485763" r:id="rId2"/>
    <p:sldLayoutId id="2147485764" r:id="rId3"/>
    <p:sldLayoutId id="2147485765" r:id="rId4"/>
    <p:sldLayoutId id="2147485766" r:id="rId5"/>
    <p:sldLayoutId id="2147485767" r:id="rId6"/>
    <p:sldLayoutId id="2147485768" r:id="rId7"/>
    <p:sldLayoutId id="2147485769" r:id="rId8"/>
    <p:sldLayoutId id="2147485770" r:id="rId9"/>
    <p:sldLayoutId id="2147485771" r:id="rId10"/>
    <p:sldLayoutId id="214748577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6147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5E753D44-66E9-481B-8192-C9384A88437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84" r:id="rId1"/>
    <p:sldLayoutId id="2147485785" r:id="rId2"/>
    <p:sldLayoutId id="2147485786" r:id="rId3"/>
    <p:sldLayoutId id="2147485787" r:id="rId4"/>
    <p:sldLayoutId id="2147485788" r:id="rId5"/>
    <p:sldLayoutId id="2147485789" r:id="rId6"/>
    <p:sldLayoutId id="2147485790" r:id="rId7"/>
    <p:sldLayoutId id="2147485791" r:id="rId8"/>
    <p:sldLayoutId id="2147485792" r:id="rId9"/>
    <p:sldLayoutId id="2147485793" r:id="rId10"/>
    <p:sldLayoutId id="2147485794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7171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89F1821-3B98-401C-8632-6D68B792174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95" r:id="rId1"/>
    <p:sldLayoutId id="2147485796" r:id="rId2"/>
    <p:sldLayoutId id="2147485797" r:id="rId3"/>
    <p:sldLayoutId id="2147485798" r:id="rId4"/>
    <p:sldLayoutId id="2147485799" r:id="rId5"/>
    <p:sldLayoutId id="2147485800" r:id="rId6"/>
    <p:sldLayoutId id="2147485801" r:id="rId7"/>
    <p:sldLayoutId id="2147485802" r:id="rId8"/>
    <p:sldLayoutId id="2147485803" r:id="rId9"/>
    <p:sldLayoutId id="2147485804" r:id="rId10"/>
    <p:sldLayoutId id="2147485805" r:id="rId11"/>
    <p:sldLayoutId id="2147485817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97000">
              <a:srgbClr val="D5FCCC"/>
            </a:gs>
            <a:gs pos="100000">
              <a:srgbClr val="D5FCCC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Espaço Reservado para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título mestre</a:t>
            </a:r>
          </a:p>
        </p:txBody>
      </p:sp>
      <p:sp>
        <p:nvSpPr>
          <p:cNvPr id="8195" name="Espaço Reservado para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 smtClean="0"/>
              <a:t>Clique para editar o texto mestre</a:t>
            </a:r>
          </a:p>
          <a:p>
            <a:pPr lvl="1"/>
            <a:r>
              <a:rPr lang="pt-BR" altLang="pt-BR" smtClean="0"/>
              <a:t>Segundo nível</a:t>
            </a:r>
          </a:p>
          <a:p>
            <a:pPr lvl="2"/>
            <a:r>
              <a:rPr lang="pt-BR" altLang="pt-BR" smtClean="0"/>
              <a:t>Terceiro nível</a:t>
            </a:r>
          </a:p>
          <a:p>
            <a:pPr lvl="3"/>
            <a:r>
              <a:rPr lang="pt-BR" altLang="pt-BR" smtClean="0"/>
              <a:t>Quarto nível</a:t>
            </a:r>
          </a:p>
          <a:p>
            <a:pPr lvl="4"/>
            <a:r>
              <a:rPr lang="pt-BR" altLang="pt-BR" smtClean="0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pt-BR" alt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2DDD3C60-4A62-45B4-99F6-98DAD30491E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806" r:id="rId1"/>
    <p:sldLayoutId id="2147485807" r:id="rId2"/>
    <p:sldLayoutId id="2147485808" r:id="rId3"/>
    <p:sldLayoutId id="2147485809" r:id="rId4"/>
    <p:sldLayoutId id="2147485810" r:id="rId5"/>
    <p:sldLayoutId id="2147485811" r:id="rId6"/>
    <p:sldLayoutId id="2147485812" r:id="rId7"/>
    <p:sldLayoutId id="2147485813" r:id="rId8"/>
    <p:sldLayoutId id="2147485814" r:id="rId9"/>
    <p:sldLayoutId id="2147485815" r:id="rId10"/>
    <p:sldLayoutId id="214748581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Relationship Id="rId4" Type="http://schemas.openxmlformats.org/officeDocument/2006/relationships/image" Target="../media/image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35.xml"/><Relationship Id="rId1" Type="http://schemas.openxmlformats.org/officeDocument/2006/relationships/themeOverride" Target="../theme/themeOverride3.xml"/><Relationship Id="rId6" Type="http://schemas.openxmlformats.org/officeDocument/2006/relationships/image" Target="../media/image1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56.xml"/><Relationship Id="rId1" Type="http://schemas.openxmlformats.org/officeDocument/2006/relationships/themeOverride" Target="../theme/themeOverride4.xml"/><Relationship Id="rId4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58.xml"/><Relationship Id="rId1" Type="http://schemas.openxmlformats.org/officeDocument/2006/relationships/themeOverride" Target="../theme/themeOverride5.xml"/><Relationship Id="rId4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1" Type="http://schemas.openxmlformats.org/officeDocument/2006/relationships/themeOverride" Target="../theme/themeOverr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slideLayout" Target="../slideLayouts/slideLayout24.xml"/><Relationship Id="rId1" Type="http://schemas.openxmlformats.org/officeDocument/2006/relationships/themeOverride" Target="../theme/themeOverr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100138" y="2504059"/>
            <a:ext cx="7000875" cy="30008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marL="285750" indent="-285750"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eaLnBrk="0" fontAlgn="base" hangingPunct="0"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Emendas individuais: </a:t>
            </a:r>
            <a:r>
              <a:rPr lang="pt-BR" altLang="pt-BR" sz="1800" dirty="0" smtClean="0">
                <a:latin typeface="Tahoma" pitchFamily="34" charset="0"/>
                <a:cs typeface="Tahoma" pitchFamily="34" charset="0"/>
              </a:rPr>
              <a:t>observar a obrigatoriedade de destinar para a Saúde (</a:t>
            </a:r>
            <a:r>
              <a:rPr lang="pt-BR" altLang="pt-BR" sz="18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ASPS</a:t>
            </a:r>
            <a:r>
              <a:rPr lang="pt-BR" altLang="pt-BR" sz="1800" dirty="0" smtClean="0">
                <a:latin typeface="Tahoma" pitchFamily="34" charset="0"/>
                <a:cs typeface="Tahoma" pitchFamily="34" charset="0"/>
              </a:rPr>
              <a:t>) metade do montante das emendas individuais apresentadas  (R$ 15.319.536 ÷ 2 = </a:t>
            </a:r>
            <a:r>
              <a:rPr lang="pt-BR" altLang="pt-BR" sz="18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R$ 7.659.768</a:t>
            </a:r>
            <a:r>
              <a:rPr lang="pt-BR" altLang="pt-BR" sz="1800" dirty="0">
                <a:latin typeface="Tahoma" pitchFamily="34" charset="0"/>
                <a:cs typeface="Tahoma" pitchFamily="34" charset="0"/>
              </a:rPr>
              <a:t>) </a:t>
            </a:r>
          </a:p>
          <a:p>
            <a:pPr marL="0" indent="0" algn="just">
              <a:spcBef>
                <a:spcPct val="50000"/>
              </a:spcBef>
              <a:defRPr/>
            </a:pPr>
            <a:endParaRPr lang="pt-BR" altLang="pt-BR" sz="1800" dirty="0" smtClean="0">
              <a:latin typeface="Tahoma" pitchFamily="34" charset="0"/>
              <a:cs typeface="Tahoma" pitchFamily="34" charset="0"/>
            </a:endParaRPr>
          </a:p>
          <a:p>
            <a:pPr algn="just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Emendas Coletivas: </a:t>
            </a:r>
            <a:r>
              <a:rPr lang="pt-BR" altLang="pt-BR" sz="1800" dirty="0" smtClean="0">
                <a:latin typeface="Tahoma" pitchFamily="34" charset="0"/>
                <a:cs typeface="Tahoma" pitchFamily="34" charset="0"/>
              </a:rPr>
              <a:t>observar as normas da Resolução n° 01/2006 (</a:t>
            </a:r>
            <a:r>
              <a:rPr lang="pt-BR" altLang="pt-BR" sz="1800" dirty="0" err="1" smtClean="0">
                <a:latin typeface="Tahoma" pitchFamily="34" charset="0"/>
                <a:cs typeface="Tahoma" pitchFamily="34" charset="0"/>
              </a:rPr>
              <a:t>arts</a:t>
            </a:r>
            <a:r>
              <a:rPr lang="pt-BR" altLang="pt-BR" sz="1800" dirty="0" smtClean="0">
                <a:latin typeface="Tahoma" pitchFamily="34" charset="0"/>
                <a:cs typeface="Tahoma" pitchFamily="34" charset="0"/>
              </a:rPr>
              <a:t>. 43-48) e as orientações específicas da área temática constantes do Manual de Emendas.</a:t>
            </a:r>
          </a:p>
          <a:p>
            <a:pPr marL="0" indent="0" algn="just">
              <a:spcBef>
                <a:spcPct val="50000"/>
              </a:spcBef>
              <a:defRPr/>
            </a:pPr>
            <a:endParaRPr lang="pt-BR" altLang="pt-BR" sz="1800" u="sng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1187624" y="1916832"/>
            <a:ext cx="7000875" cy="369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66FF33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 dirty="0">
                <a:latin typeface="Tahoma" pitchFamily="34" charset="0"/>
                <a:cs typeface="Tahoma" pitchFamily="34" charset="0"/>
              </a:rPr>
              <a:t>O que deve ser observado nas emendas?</a:t>
            </a:r>
            <a:endParaRPr lang="pt-BR" altLang="pt-BR" sz="1800" u="sng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5" name="Imagem 14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/>
      <p:bldP spid="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3"/>
          <p:cNvSpPr txBox="1">
            <a:spLocks noChangeArrowheads="1"/>
          </p:cNvSpPr>
          <p:nvPr/>
        </p:nvSpPr>
        <p:spPr bwMode="auto">
          <a:xfrm>
            <a:off x="408870" y="1627784"/>
            <a:ext cx="8337641" cy="7848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Quais as Unidades Orçamentárias do Ministério da Saúde </a:t>
            </a:r>
          </a:p>
          <a:p>
            <a:pPr eaLnBrk="1" hangingPunct="1">
              <a:spcBef>
                <a:spcPct val="50000"/>
              </a:spcBef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Quais as principais demandas ?</a:t>
            </a:r>
            <a:endParaRPr lang="pt-BR" altLang="pt-BR" sz="1800" b="1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8" name="Grupo 7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9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0" name="Imagem 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11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1043607" y="2564903"/>
            <a:ext cx="7664732" cy="36009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anchor="ctr">
            <a:spAutoFit/>
          </a:bodyPr>
          <a:lstStyle>
            <a:lvl1pPr marL="457200" indent="-457200"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Fundo Nacional da Saúde (FNS) </a:t>
            </a:r>
          </a:p>
          <a:p>
            <a:pPr marL="0" indent="0" algn="just" eaLnBrk="1" hangingPunct="1">
              <a:spcBef>
                <a:spcPts val="600"/>
              </a:spcBef>
              <a:buNone/>
              <a:defRPr/>
            </a:pPr>
            <a:r>
              <a:rPr lang="pt-BR" altLang="pt-BR" sz="1800" b="1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pt-BR" altLang="pt-BR" sz="1800" b="1" u="sng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Investimento</a:t>
            </a:r>
            <a:r>
              <a:rPr lang="pt-BR" altLang="pt-BR" sz="1800" b="1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: Estruturação Básica OU Especializada</a:t>
            </a:r>
          </a:p>
          <a:p>
            <a:pPr marL="0" indent="0" algn="just" eaLnBrk="1" hangingPunct="1">
              <a:spcBef>
                <a:spcPts val="600"/>
              </a:spcBef>
              <a:buNone/>
              <a:defRPr/>
            </a:pPr>
            <a:r>
              <a:rPr lang="pt-BR" altLang="pt-BR" sz="1800" b="1" dirty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pt-BR" altLang="pt-BR" sz="1800" b="1" u="sng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Custeio</a:t>
            </a:r>
            <a:r>
              <a:rPr lang="pt-BR" altLang="pt-BR" sz="1800" b="1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: Rede Básica E Especializada</a:t>
            </a: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FUNASA: </a:t>
            </a:r>
            <a:r>
              <a:rPr lang="pt-BR" altLang="pt-BR" sz="1800" b="1" u="sng" dirty="0" smtClean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Saneamento</a:t>
            </a:r>
          </a:p>
          <a:p>
            <a:pPr marL="0" indent="0" algn="just" eaLnBrk="1" hangingPunct="1">
              <a:spcBef>
                <a:spcPts val="600"/>
              </a:spcBef>
              <a:buNone/>
              <a:defRPr/>
            </a:pPr>
            <a:r>
              <a:rPr lang="pt-BR" altLang="pt-BR" sz="1800" b="1" dirty="0" smtClean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pt-BR" altLang="pt-BR" sz="1800" b="1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Comunidades rurais ou tradicionais</a:t>
            </a:r>
          </a:p>
          <a:p>
            <a:pPr marL="0" indent="0" algn="just" eaLnBrk="1" hangingPunct="1">
              <a:spcBef>
                <a:spcPts val="600"/>
              </a:spcBef>
              <a:buNone/>
              <a:defRPr/>
            </a:pPr>
            <a:r>
              <a:rPr lang="pt-BR" altLang="pt-BR" sz="1800" b="1" dirty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pt-BR" altLang="pt-BR" sz="1800" b="1" dirty="0" smtClean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Para prevenção e controle de doenças e agravos</a:t>
            </a:r>
          </a:p>
          <a:p>
            <a:pPr marL="0" indent="0" algn="just" eaLnBrk="1" hangingPunct="1">
              <a:spcBef>
                <a:spcPts val="600"/>
              </a:spcBef>
              <a:buNone/>
              <a:defRPr/>
            </a:pPr>
            <a:r>
              <a:rPr lang="pt-BR" altLang="pt-BR" sz="1800" b="1" dirty="0">
                <a:solidFill>
                  <a:srgbClr val="009900"/>
                </a:solidFill>
                <a:latin typeface="Tahoma" pitchFamily="34" charset="0"/>
                <a:cs typeface="Tahoma" pitchFamily="34" charset="0"/>
              </a:rPr>
              <a:t>	</a:t>
            </a:r>
            <a:r>
              <a:rPr lang="pt-BR" altLang="pt-BR" sz="1800" b="1" dirty="0" smtClean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Cidades &lt; 50 </a:t>
            </a:r>
            <a:r>
              <a:rPr lang="pt-BR" altLang="pt-BR" sz="18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mil habitantes (não RM/RIDE)</a:t>
            </a:r>
          </a:p>
          <a:p>
            <a:pPr marL="0" indent="0" algn="just" eaLnBrk="1" hangingPunct="1">
              <a:spcBef>
                <a:spcPts val="600"/>
              </a:spcBef>
              <a:buNone/>
              <a:defRPr/>
            </a:pPr>
            <a:r>
              <a:rPr lang="pt-BR" altLang="pt-BR" sz="1800" b="1" dirty="0" smtClean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Hospitais universitários </a:t>
            </a:r>
            <a:r>
              <a:rPr lang="pt-BR" altLang="pt-BR" sz="1800" b="1" dirty="0">
                <a:solidFill>
                  <a:srgbClr val="FF0000"/>
                </a:solidFill>
                <a:latin typeface="Tahoma" pitchFamily="34" charset="0"/>
                <a:cs typeface="Tahoma" pitchFamily="34" charset="0"/>
              </a:rPr>
              <a:t>ou militares? NÃO!</a:t>
            </a:r>
          </a:p>
          <a:p>
            <a:pPr algn="just" eaLnBrk="1" hangingPunct="1">
              <a:spcBef>
                <a:spcPct val="50000"/>
              </a:spcBef>
              <a:buFont typeface="Wingdings" pitchFamily="2" charset="2"/>
              <a:buChar char="Ø"/>
              <a:defRPr/>
            </a:pP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Outras </a:t>
            </a:r>
            <a:r>
              <a:rPr lang="pt-BR" altLang="pt-BR" sz="1800" b="1" dirty="0" err="1" smtClean="0">
                <a:latin typeface="Tahoma" pitchFamily="34" charset="0"/>
                <a:cs typeface="Tahoma" pitchFamily="34" charset="0"/>
              </a:rPr>
              <a:t>UOs</a:t>
            </a: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: Fiocruz, ANS, Anvisa, Hospital Conceição e </a:t>
            </a:r>
            <a:r>
              <a:rPr lang="pt-BR" altLang="pt-BR" sz="1800" b="1" dirty="0" err="1" smtClean="0">
                <a:latin typeface="Tahoma" pitchFamily="34" charset="0"/>
                <a:cs typeface="Tahoma" pitchFamily="34" charset="0"/>
              </a:rPr>
              <a:t>Hemobras</a:t>
            </a: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 (</a:t>
            </a:r>
            <a:r>
              <a:rPr lang="pt-BR" altLang="pt-BR" sz="1800" b="1" dirty="0" err="1" smtClean="0">
                <a:latin typeface="Tahoma" pitchFamily="34" charset="0"/>
                <a:cs typeface="Tahoma" pitchFamily="34" charset="0"/>
              </a:rPr>
              <a:t>Orç</a:t>
            </a:r>
            <a:r>
              <a:rPr lang="pt-BR" altLang="pt-BR" sz="1800" b="1" dirty="0" smtClean="0">
                <a:latin typeface="Tahoma" pitchFamily="34" charset="0"/>
                <a:cs typeface="Tahoma" pitchFamily="34" charset="0"/>
              </a:rPr>
              <a:t>. Inv. Estatais).</a:t>
            </a:r>
            <a:endParaRPr lang="pt-BR" altLang="pt-BR" sz="1800" b="1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o 15"/>
          <p:cNvGrpSpPr>
            <a:grpSpLocks/>
          </p:cNvGrpSpPr>
          <p:nvPr/>
        </p:nvGrpSpPr>
        <p:grpSpPr bwMode="auto">
          <a:xfrm>
            <a:off x="265113" y="1928813"/>
            <a:ext cx="8483601" cy="1428750"/>
            <a:chOff x="265113" y="1928813"/>
            <a:chExt cx="8483601" cy="1428750"/>
          </a:xfrm>
        </p:grpSpPr>
        <p:sp>
          <p:nvSpPr>
            <p:cNvPr id="4" name="Forma livre 3"/>
            <p:cNvSpPr/>
            <p:nvPr/>
          </p:nvSpPr>
          <p:spPr bwMode="auto">
            <a:xfrm>
              <a:off x="1403648" y="1928813"/>
              <a:ext cx="7345066" cy="1428750"/>
            </a:xfrm>
            <a:custGeom>
              <a:avLst/>
              <a:gdLst>
                <a:gd name="connsiteX0" fmla="*/ 0 w 4655168"/>
                <a:gd name="connsiteY0" fmla="*/ 0 h 1264147"/>
                <a:gd name="connsiteX1" fmla="*/ 4023095 w 4655168"/>
                <a:gd name="connsiteY1" fmla="*/ 0 h 1264147"/>
                <a:gd name="connsiteX2" fmla="*/ 4655168 w 4655168"/>
                <a:gd name="connsiteY2" fmla="*/ 632074 h 1264147"/>
                <a:gd name="connsiteX3" fmla="*/ 4023095 w 4655168"/>
                <a:gd name="connsiteY3" fmla="*/ 1264147 h 1264147"/>
                <a:gd name="connsiteX4" fmla="*/ 0 w 4655168"/>
                <a:gd name="connsiteY4" fmla="*/ 1264147 h 1264147"/>
                <a:gd name="connsiteX5" fmla="*/ 0 w 4655168"/>
                <a:gd name="connsiteY5" fmla="*/ 0 h 126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5168" h="1264147">
                  <a:moveTo>
                    <a:pt x="4655168" y="1264146"/>
                  </a:moveTo>
                  <a:lnTo>
                    <a:pt x="632073" y="1264146"/>
                  </a:lnTo>
                  <a:lnTo>
                    <a:pt x="0" y="632073"/>
                  </a:lnTo>
                  <a:lnTo>
                    <a:pt x="632073" y="1"/>
                  </a:lnTo>
                  <a:lnTo>
                    <a:pt x="4655168" y="1"/>
                  </a:lnTo>
                  <a:lnTo>
                    <a:pt x="4655168" y="1264146"/>
                  </a:lnTo>
                  <a:close/>
                </a:path>
              </a:pathLst>
            </a:custGeom>
            <a:solidFill>
              <a:schemeClr val="bg1">
                <a:alpha val="88000"/>
              </a:schemeClr>
            </a:solidFill>
            <a:ln>
              <a:solidFill>
                <a:schemeClr val="bg1"/>
              </a:solidFill>
            </a:ln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73491" tIns="45721" rIns="85344" bIns="45721" spcCol="1270" anchor="ctr"/>
            <a:lstStyle/>
            <a:p>
              <a:pPr algn="just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PT" altLang="pt-BR" sz="1600" b="1" dirty="0" smtClean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ESTRUTURAÇÃO DA REDE DE SERVIÇOS DE ATENÇÃO </a:t>
              </a:r>
              <a:r>
                <a:rPr lang="pt-PT" altLang="pt-BR" sz="1600" b="1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BÁSICA</a:t>
              </a:r>
              <a:r>
                <a:rPr lang="pt-PT" altLang="pt-BR" sz="1600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 </a:t>
              </a:r>
              <a:r>
                <a:rPr lang="pt-PT" altLang="pt-BR" sz="1600" b="1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(</a:t>
              </a:r>
              <a:r>
                <a:rPr lang="pt-BR" altLang="pt-BR" sz="1600" b="1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8581) </a:t>
              </a:r>
              <a:r>
                <a:rPr lang="pt-PT" altLang="pt-BR" sz="1600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- </a:t>
              </a:r>
              <a:r>
                <a:rPr lang="pt-PT" altLang="pt-BR" sz="1800" dirty="0">
                  <a:solidFill>
                    <a:schemeClr val="tx1"/>
                  </a:solidFill>
                  <a:latin typeface="Tahoma" pitchFamily="34" charset="0"/>
                  <a:cs typeface="Tahoma" pitchFamily="34" charset="0"/>
                </a:rPr>
                <a:t>conjunto de ações do primeiro nível de atenção em saúde (postos, centros de saúde, </a:t>
              </a:r>
              <a:r>
                <a:rPr lang="pt-BR" altLang="pt-BR" sz="1800" dirty="0">
                  <a:solidFill>
                    <a:schemeClr val="tx1"/>
                  </a:solidFill>
                  <a:latin typeface="Tahoma" pitchFamily="34" charset="0"/>
                  <a:cs typeface="Tahoma" pitchFamily="34" charset="0"/>
                </a:rPr>
                <a:t>unidades básicas de saúde</a:t>
              </a:r>
              <a:r>
                <a:rPr lang="pt-PT" altLang="pt-BR" sz="1800" dirty="0">
                  <a:solidFill>
                    <a:schemeClr val="tx1"/>
                  </a:solidFill>
                  <a:latin typeface="Tahoma" pitchFamily="34" charset="0"/>
                  <a:cs typeface="Tahoma" pitchFamily="34" charset="0"/>
                </a:rPr>
                <a:t> e unidades de saúde da família)</a:t>
              </a:r>
              <a:endParaRPr lang="pt-BR" sz="1800" dirty="0">
                <a:solidFill>
                  <a:schemeClr val="tx1"/>
                </a:solidFill>
              </a:endParaRPr>
            </a:p>
          </p:txBody>
        </p:sp>
        <p:sp>
          <p:nvSpPr>
            <p:cNvPr id="5" name="Elipse 4"/>
            <p:cNvSpPr/>
            <p:nvPr/>
          </p:nvSpPr>
          <p:spPr bwMode="auto">
            <a:xfrm>
              <a:off x="265113" y="1994141"/>
              <a:ext cx="1869000" cy="1298093"/>
            </a:xfrm>
            <a:prstGeom prst="ellipse">
              <a:avLst/>
            </a:prstGeom>
            <a:blipFill>
              <a:blip r:embed="rId3"/>
              <a:srcRect/>
              <a:stretch>
                <a:fillRect t="-10000" b="-10000"/>
              </a:stretch>
            </a:blipFill>
            <a:effectLst>
              <a:outerShdw blurRad="50800" dist="50800" dir="5400000" algn="ctr" rotWithShape="0">
                <a:schemeClr val="bg1"/>
              </a:outerShdw>
            </a:effectLst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1" name="Grupo 10"/>
          <p:cNvGrpSpPr>
            <a:grpSpLocks/>
          </p:cNvGrpSpPr>
          <p:nvPr/>
        </p:nvGrpSpPr>
        <p:grpSpPr bwMode="auto">
          <a:xfrm>
            <a:off x="265113" y="3613150"/>
            <a:ext cx="8483601" cy="1471613"/>
            <a:chOff x="265113" y="3613150"/>
            <a:chExt cx="8483601" cy="1471613"/>
          </a:xfrm>
        </p:grpSpPr>
        <p:sp>
          <p:nvSpPr>
            <p:cNvPr id="6" name="Forma livre 5"/>
            <p:cNvSpPr/>
            <p:nvPr/>
          </p:nvSpPr>
          <p:spPr bwMode="auto">
            <a:xfrm>
              <a:off x="1403648" y="3613150"/>
              <a:ext cx="7345066" cy="1471613"/>
            </a:xfrm>
            <a:custGeom>
              <a:avLst/>
              <a:gdLst>
                <a:gd name="connsiteX0" fmla="*/ 0 w 4655168"/>
                <a:gd name="connsiteY0" fmla="*/ 0 h 1264147"/>
                <a:gd name="connsiteX1" fmla="*/ 4023095 w 4655168"/>
                <a:gd name="connsiteY1" fmla="*/ 0 h 1264147"/>
                <a:gd name="connsiteX2" fmla="*/ 4655168 w 4655168"/>
                <a:gd name="connsiteY2" fmla="*/ 632074 h 1264147"/>
                <a:gd name="connsiteX3" fmla="*/ 4023095 w 4655168"/>
                <a:gd name="connsiteY3" fmla="*/ 1264147 h 1264147"/>
                <a:gd name="connsiteX4" fmla="*/ 0 w 4655168"/>
                <a:gd name="connsiteY4" fmla="*/ 1264147 h 1264147"/>
                <a:gd name="connsiteX5" fmla="*/ 0 w 4655168"/>
                <a:gd name="connsiteY5" fmla="*/ 0 h 126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5168" h="1264147">
                  <a:moveTo>
                    <a:pt x="4655168" y="1264146"/>
                  </a:moveTo>
                  <a:lnTo>
                    <a:pt x="632073" y="1264146"/>
                  </a:lnTo>
                  <a:lnTo>
                    <a:pt x="0" y="632073"/>
                  </a:lnTo>
                  <a:lnTo>
                    <a:pt x="632073" y="1"/>
                  </a:lnTo>
                  <a:lnTo>
                    <a:pt x="4655168" y="1"/>
                  </a:lnTo>
                  <a:lnTo>
                    <a:pt x="4655168" y="1264146"/>
                  </a:lnTo>
                  <a:close/>
                </a:path>
              </a:pathLst>
            </a:custGeom>
            <a:solidFill>
              <a:schemeClr val="bg1"/>
            </a:solidFill>
            <a:effectLst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73491" tIns="45721" rIns="85344" spcCol="1270" anchor="ctr"/>
            <a:lstStyle/>
            <a:p>
              <a:pPr algn="just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altLang="pt-BR" sz="1600" b="1" dirty="0" smtClean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ESTRUTURAÇÃO DE UNIDADES DE ATENÇÃO </a:t>
              </a:r>
              <a:r>
                <a:rPr lang="pt-BR" altLang="pt-BR" sz="1600" b="1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ESPECIALIZADA (8535) </a:t>
              </a:r>
              <a:r>
                <a:rPr lang="pt-BR" altLang="pt-BR" sz="1600" dirty="0">
                  <a:solidFill>
                    <a:schemeClr val="tx1"/>
                  </a:solidFill>
                  <a:latin typeface="Tahoma" pitchFamily="34" charset="0"/>
                  <a:cs typeface="Tahoma" pitchFamily="34" charset="0"/>
                </a:rPr>
                <a:t>- conjunto de ações de maior complexidade e custos na atenção à saúde (média e alta complexidade), executadas por profissionais e estabelecimentos especializados (hospitais, clínicas, unidades de pronto atendimento, centros especializados e Santas Casas)</a:t>
              </a:r>
              <a:endParaRPr lang="pt-BR" sz="1600" dirty="0">
                <a:solidFill>
                  <a:schemeClr val="tx1"/>
                </a:solidFill>
              </a:endParaRPr>
            </a:p>
          </p:txBody>
        </p:sp>
        <p:sp>
          <p:nvSpPr>
            <p:cNvPr id="7" name="Elipse 6"/>
            <p:cNvSpPr/>
            <p:nvPr/>
          </p:nvSpPr>
          <p:spPr bwMode="auto">
            <a:xfrm>
              <a:off x="265113" y="3613151"/>
              <a:ext cx="1869000" cy="1298245"/>
            </a:xfrm>
            <a:prstGeom prst="ellipse">
              <a:avLst/>
            </a:prstGeom>
            <a:blipFill>
              <a:blip r:embed="rId4"/>
              <a:srcRect/>
              <a:stretch>
                <a:fillRect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5" name="Grupo 14"/>
          <p:cNvGrpSpPr>
            <a:grpSpLocks/>
          </p:cNvGrpSpPr>
          <p:nvPr/>
        </p:nvGrpSpPr>
        <p:grpSpPr bwMode="auto">
          <a:xfrm>
            <a:off x="369888" y="5299075"/>
            <a:ext cx="8378825" cy="1298575"/>
            <a:chOff x="369888" y="5299075"/>
            <a:chExt cx="8378825" cy="1298575"/>
          </a:xfrm>
        </p:grpSpPr>
        <p:sp>
          <p:nvSpPr>
            <p:cNvPr id="8" name="Forma livre 7"/>
            <p:cNvSpPr/>
            <p:nvPr/>
          </p:nvSpPr>
          <p:spPr bwMode="auto">
            <a:xfrm>
              <a:off x="1547664" y="5299075"/>
              <a:ext cx="7201049" cy="1298575"/>
            </a:xfrm>
            <a:custGeom>
              <a:avLst/>
              <a:gdLst>
                <a:gd name="connsiteX0" fmla="*/ 0 w 4655168"/>
                <a:gd name="connsiteY0" fmla="*/ 0 h 1264147"/>
                <a:gd name="connsiteX1" fmla="*/ 4023095 w 4655168"/>
                <a:gd name="connsiteY1" fmla="*/ 0 h 1264147"/>
                <a:gd name="connsiteX2" fmla="*/ 4655168 w 4655168"/>
                <a:gd name="connsiteY2" fmla="*/ 632074 h 1264147"/>
                <a:gd name="connsiteX3" fmla="*/ 4023095 w 4655168"/>
                <a:gd name="connsiteY3" fmla="*/ 1264147 h 1264147"/>
                <a:gd name="connsiteX4" fmla="*/ 0 w 4655168"/>
                <a:gd name="connsiteY4" fmla="*/ 1264147 h 1264147"/>
                <a:gd name="connsiteX5" fmla="*/ 0 w 4655168"/>
                <a:gd name="connsiteY5" fmla="*/ 0 h 12641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4655168" h="1264147">
                  <a:moveTo>
                    <a:pt x="4655168" y="1264146"/>
                  </a:moveTo>
                  <a:lnTo>
                    <a:pt x="632073" y="1264146"/>
                  </a:lnTo>
                  <a:lnTo>
                    <a:pt x="0" y="632073"/>
                  </a:lnTo>
                  <a:lnTo>
                    <a:pt x="632073" y="1"/>
                  </a:lnTo>
                  <a:lnTo>
                    <a:pt x="4655168" y="1"/>
                  </a:lnTo>
                  <a:lnTo>
                    <a:pt x="4655168" y="1264146"/>
                  </a:lnTo>
                  <a:close/>
                </a:path>
              </a:pathLst>
            </a:custGeom>
            <a:solidFill>
              <a:schemeClr val="bg1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873491" tIns="45721" rIns="85344" spcCol="1270" anchor="ctr"/>
            <a:lstStyle/>
            <a:p>
              <a:pPr algn="just" defTabSz="5334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pt-BR" altLang="pt-BR" sz="1600" b="1" dirty="0" smtClean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ESTRUTURAÇÃO DAS URGÊNCIAS E EMERGÊNCIAS</a:t>
              </a:r>
              <a:r>
                <a:rPr lang="pt-BR" altLang="pt-BR" sz="1600" dirty="0" smtClean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 </a:t>
              </a:r>
              <a:r>
                <a:rPr lang="pt-BR" altLang="pt-BR" sz="1600" b="1" dirty="0">
                  <a:solidFill>
                    <a:srgbClr val="008000"/>
                  </a:solidFill>
                  <a:latin typeface="Tahoma" pitchFamily="34" charset="0"/>
                  <a:cs typeface="Tahoma" pitchFamily="34" charset="0"/>
                </a:rPr>
                <a:t>(8933) </a:t>
              </a:r>
              <a:r>
                <a:rPr lang="pt-BR" altLang="pt-BR" sz="1600" dirty="0">
                  <a:solidFill>
                    <a:schemeClr val="tx1"/>
                  </a:solidFill>
                  <a:latin typeface="Tahoma" pitchFamily="34" charset="0"/>
                  <a:cs typeface="Tahoma" pitchFamily="34" charset="0"/>
                </a:rPr>
                <a:t>- assistência a pacientes com risco de vida (emergência) ou sem risco de vida (urgência), cujos agravos necessitam de atendimento imediato (pronto-socorro, unidades de urgência e emergência)</a:t>
              </a:r>
              <a:endParaRPr lang="pt-BR" sz="1600" dirty="0">
                <a:solidFill>
                  <a:schemeClr val="tx1"/>
                </a:solidFill>
              </a:endParaRPr>
            </a:p>
          </p:txBody>
        </p:sp>
        <p:sp>
          <p:nvSpPr>
            <p:cNvPr id="9" name="Elipse 8"/>
            <p:cNvSpPr/>
            <p:nvPr/>
          </p:nvSpPr>
          <p:spPr bwMode="auto">
            <a:xfrm>
              <a:off x="369888" y="5299076"/>
              <a:ext cx="1869266" cy="1298574"/>
            </a:xfrm>
            <a:prstGeom prst="ellipse">
              <a:avLst/>
            </a:prstGeom>
            <a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 l="-17000" r="-17000"/>
              </a:stretch>
            </a:blip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accent1">
                <a:tint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>
                <a:hueOff val="0"/>
                <a:satOff val="0"/>
                <a:lumOff val="0"/>
                <a:alphaOff val="0"/>
              </a:schemeClr>
            </a:fontRef>
          </p:style>
        </p:sp>
      </p:grpSp>
      <p:grpSp>
        <p:nvGrpSpPr>
          <p:cNvPr id="17" name="Grupo 16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9" name="Imagem 1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20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384082" y="1513682"/>
            <a:ext cx="8324257" cy="3413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Investimento na Rede SUS: principais ações no sistema de emendas</a:t>
            </a:r>
            <a:r>
              <a:rPr lang="pt-BR" altLang="pt-B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37" name="Group 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1242471"/>
              </p:ext>
            </p:extLst>
          </p:nvPr>
        </p:nvGraphicFramePr>
        <p:xfrm>
          <a:off x="233363" y="2924175"/>
          <a:ext cx="8569325" cy="1225550"/>
        </p:xfrm>
        <a:graphic>
          <a:graphicData uri="http://schemas.openxmlformats.org/drawingml/2006/table">
            <a:tbl>
              <a:tblPr>
                <a:effectLst/>
              </a:tblPr>
              <a:tblGrid>
                <a:gridCol w="7362975"/>
                <a:gridCol w="1206350"/>
              </a:tblGrid>
              <a:tr h="4595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INTENÇÃO DA EMENDA</a:t>
                      </a:r>
                      <a:endParaRPr kumimoji="0" lang="pt-BR" altLang="pt-BR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+mj-lt"/>
                      </a:endParaRPr>
                    </a:p>
                  </a:txBody>
                  <a:tcPr marL="91423" marR="91423" marT="45762" marB="457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GND </a:t>
                      </a:r>
                      <a:r>
                        <a:rPr kumimoji="0" lang="pt-BR" altLang="pt-BR" sz="24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+mj-lt"/>
                        </a:rPr>
                        <a:t>(*)</a:t>
                      </a:r>
                    </a:p>
                  </a:txBody>
                  <a:tcPr marL="91423" marR="91423" marT="45762" marB="4576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66FF"/>
                    </a:solidFill>
                  </a:tcPr>
                </a:tc>
              </a:tr>
              <a:tr h="7659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n-lt"/>
                        </a:rPr>
                        <a:t>Reformar Unidade de Saúde </a:t>
                      </a:r>
                      <a:r>
                        <a:rPr kumimoji="0" lang="pt-BR" altLang="pt-B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n-lt"/>
                        </a:rPr>
                        <a:t>(obras com conservação de bens imóveis)</a:t>
                      </a:r>
                    </a:p>
                  </a:txBody>
                  <a:tcPr marL="91423" marR="91423" marT="45762" marB="4576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j-lt"/>
                        </a:rPr>
                        <a:t>3</a:t>
                      </a:r>
                    </a:p>
                  </a:txBody>
                  <a:tcPr marL="91423" marR="91423" marT="45762" marB="4576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15425" name="Text Box 65"/>
          <p:cNvSpPr txBox="1">
            <a:spLocks noChangeArrowheads="1"/>
          </p:cNvSpPr>
          <p:nvPr/>
        </p:nvSpPr>
        <p:spPr bwMode="auto">
          <a:xfrm>
            <a:off x="150813" y="2133600"/>
            <a:ext cx="8597900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>
            <a:spAutoFit/>
          </a:bodyPr>
          <a:lstStyle/>
          <a:p>
            <a:pPr algn="just">
              <a:defRPr/>
            </a:pPr>
            <a:r>
              <a:rPr lang="pt-BR" altLang="pt-BR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Para as ações de </a:t>
            </a:r>
            <a:r>
              <a:rPr lang="pt-BR" altLang="pt-BR" sz="1800" b="1" dirty="0" smtClean="0">
                <a:solidFill>
                  <a:srgbClr val="0066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ESTRUTURAÇÃO</a:t>
            </a:r>
            <a:r>
              <a:rPr lang="pt-BR" altLang="pt-BR" sz="1800" b="1" dirty="0" smtClean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escolha </a:t>
            </a: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 Grupo de Natureza de Despesa (</a:t>
            </a:r>
            <a:r>
              <a:rPr lang="pt-BR" altLang="pt-BR" sz="1800" b="1" dirty="0">
                <a:solidFill>
                  <a:srgbClr val="0066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GND</a:t>
            </a:r>
            <a:r>
              <a:rPr lang="pt-BR" altLang="pt-BR" sz="18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de acordo com a intenção da emenda</a:t>
            </a:r>
            <a:r>
              <a:rPr lang="pt-BR" altLang="pt-BR" sz="16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9427571"/>
              </p:ext>
            </p:extLst>
          </p:nvPr>
        </p:nvGraphicFramePr>
        <p:xfrm>
          <a:off x="233363" y="4149725"/>
          <a:ext cx="8569325" cy="822518"/>
        </p:xfrm>
        <a:graphic>
          <a:graphicData uri="http://schemas.openxmlformats.org/drawingml/2006/table">
            <a:tbl>
              <a:tblPr/>
              <a:tblGrid>
                <a:gridCol w="7362975"/>
                <a:gridCol w="1206350"/>
              </a:tblGrid>
              <a:tr h="82232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342900" marR="0" lvl="0" indent="-34290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rgbClr val="0000FF"/>
                        </a:buClr>
                        <a:buSzPct val="80000"/>
                        <a:buFont typeface="Courier New" panose="02070309020205020404" pitchFamily="49" charset="0"/>
                        <a:buChar char="o"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n-lt"/>
                        </a:rPr>
                        <a:t>Construir, ampliar, equipar Unidade de Saúde / Aquisição de Unidade Móvel de Saúde</a:t>
                      </a:r>
                    </a:p>
                  </a:txBody>
                  <a:tcPr marL="91423" marR="91423" marT="45499" marB="4549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Char char="l"/>
                        <a:defRPr sz="28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1pPr>
                      <a:lvl2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90000"/>
                        <a:buChar char="–"/>
                        <a:defRPr sz="24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2pPr>
                      <a:lvl3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SzPct val="60000"/>
                        <a:buFont typeface="Wingdings" pitchFamily="2" charset="2"/>
                        <a:buChar char="l"/>
                        <a:defRPr sz="2000"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3pPr>
                      <a:lvl4pPr algn="l">
                        <a:spcBef>
                          <a:spcPct val="20000"/>
                        </a:spcBef>
                        <a:buClr>
                          <a:schemeClr val="tx1"/>
                        </a:buClr>
                        <a:buChar char="–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4pPr>
                      <a:lvl5pPr algn="l">
                        <a:spcBef>
                          <a:spcPct val="20000"/>
                        </a:spcBef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1"/>
                        </a:buClr>
                        <a:buChar char="•"/>
                        <a:defRPr>
                          <a:solidFill>
                            <a:schemeClr val="tx1"/>
                          </a:solidFill>
                          <a:latin typeface="Times New Roman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accent2"/>
                        </a:buClr>
                        <a:buSzPct val="80000"/>
                        <a:buFont typeface="Wingdings" pitchFamily="2" charset="2"/>
                        <a:buNone/>
                        <a:tabLst/>
                      </a:pPr>
                      <a:r>
                        <a:rPr kumimoji="0" lang="pt-BR" altLang="pt-BR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66FF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1423" marR="91423" marT="45499" marB="45499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tângulo 3"/>
          <p:cNvSpPr>
            <a:spLocks noChangeArrowheads="1"/>
          </p:cNvSpPr>
          <p:nvPr/>
        </p:nvSpPr>
        <p:spPr bwMode="auto">
          <a:xfrm>
            <a:off x="179388" y="5229225"/>
            <a:ext cx="8713787" cy="1127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pt-BR" altLang="pt-BR" sz="1600" b="1" dirty="0" err="1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Obs</a:t>
            </a:r>
            <a:r>
              <a:rPr lang="pt-BR" altLang="pt-BR" sz="16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: </a:t>
            </a:r>
            <a:r>
              <a:rPr lang="pt-BR" altLang="pt-BR" sz="1600" b="1" dirty="0">
                <a:latin typeface="Tahoma" pitchFamily="34" charset="0"/>
                <a:cs typeface="Tahoma" pitchFamily="34" charset="0"/>
              </a:rPr>
              <a:t>emenda destinada a investimentos na rede física do SUS poderá conter simultaneamente recursos em GND 3 (</a:t>
            </a:r>
            <a:r>
              <a:rPr lang="pt-BR" altLang="pt-BR" sz="1600" i="1" dirty="0">
                <a:latin typeface="Tahoma" pitchFamily="34" charset="0"/>
                <a:cs typeface="Tahoma" pitchFamily="34" charset="0"/>
              </a:rPr>
              <a:t>reforma</a:t>
            </a:r>
            <a:r>
              <a:rPr lang="pt-BR" altLang="pt-BR" sz="1600" b="1" dirty="0">
                <a:latin typeface="Tahoma" pitchFamily="34" charset="0"/>
                <a:cs typeface="Tahoma" pitchFamily="34" charset="0"/>
              </a:rPr>
              <a:t>) e GND 4 (</a:t>
            </a:r>
            <a:r>
              <a:rPr lang="pt-BR" altLang="pt-BR" sz="1600" b="1" i="1" dirty="0">
                <a:latin typeface="Tahoma" pitchFamily="34" charset="0"/>
                <a:cs typeface="Tahoma" pitchFamily="34" charset="0"/>
              </a:rPr>
              <a:t>c</a:t>
            </a:r>
            <a:r>
              <a:rPr lang="pt-BR" altLang="pt-BR" sz="1600" i="1" dirty="0">
                <a:latin typeface="Tahoma" pitchFamily="34" charset="0"/>
                <a:cs typeface="Tahoma" pitchFamily="34" charset="0"/>
              </a:rPr>
              <a:t>onstrução, ampliação e/ou aquisição de equipamento</a:t>
            </a:r>
            <a:r>
              <a:rPr lang="pt-BR" altLang="pt-BR" sz="1600" b="1" dirty="0">
                <a:latin typeface="Tahoma" pitchFamily="34" charset="0"/>
                <a:cs typeface="Tahoma" pitchFamily="34" charset="0"/>
              </a:rPr>
              <a:t>).</a:t>
            </a:r>
          </a:p>
          <a:p>
            <a:pPr algn="l" eaLnBrk="1" hangingPunct="1">
              <a:spcBef>
                <a:spcPct val="20000"/>
              </a:spcBef>
              <a:buClr>
                <a:schemeClr val="accent2"/>
              </a:buClr>
              <a:buSzPct val="80000"/>
            </a:pPr>
            <a:r>
              <a:rPr lang="pt-BR" altLang="pt-BR" sz="1600" b="1" dirty="0">
                <a:solidFill>
                  <a:srgbClr val="0066FF"/>
                </a:solidFill>
                <a:latin typeface="Tahoma" pitchFamily="34" charset="0"/>
                <a:cs typeface="Tahoma" pitchFamily="34" charset="0"/>
              </a:rPr>
              <a:t>(*)</a:t>
            </a:r>
            <a:r>
              <a:rPr lang="pt-BR" altLang="pt-BR" sz="1600" b="1" dirty="0">
                <a:latin typeface="Tahoma" pitchFamily="34" charset="0"/>
                <a:cs typeface="Tahoma" pitchFamily="34" charset="0"/>
              </a:rPr>
              <a:t> GND 3 = </a:t>
            </a:r>
            <a:r>
              <a:rPr lang="pt-BR" altLang="pt-BR" sz="1600" b="1" u="sng" dirty="0">
                <a:latin typeface="Tahoma" pitchFamily="34" charset="0"/>
                <a:cs typeface="Tahoma" pitchFamily="34" charset="0"/>
              </a:rPr>
              <a:t>Outras Despesas Correntes</a:t>
            </a:r>
            <a:r>
              <a:rPr lang="pt-BR" altLang="pt-BR" sz="1600" b="1" dirty="0">
                <a:latin typeface="Tahoma" pitchFamily="34" charset="0"/>
                <a:cs typeface="Tahoma" pitchFamily="34" charset="0"/>
              </a:rPr>
              <a:t>; GND 4 = </a:t>
            </a:r>
            <a:r>
              <a:rPr lang="pt-BR" altLang="pt-BR" sz="1600" b="1" u="sng" dirty="0">
                <a:latin typeface="Tahoma" pitchFamily="34" charset="0"/>
                <a:cs typeface="Tahoma" pitchFamily="34" charset="0"/>
              </a:rPr>
              <a:t>Investimentos</a:t>
            </a:r>
            <a:endParaRPr lang="pt-BR" altLang="pt-BR" sz="1600" b="1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11" name="Grupo 10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3" name="Imagem 12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  <p:sp>
        <p:nvSpPr>
          <p:cNvPr id="15" name="Text Box 8"/>
          <p:cNvSpPr txBox="1">
            <a:spLocks noChangeArrowheads="1"/>
          </p:cNvSpPr>
          <p:nvPr/>
        </p:nvSpPr>
        <p:spPr bwMode="auto">
          <a:xfrm>
            <a:off x="384082" y="1513682"/>
            <a:ext cx="8324257" cy="3413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Investimento na Rede SUS: principais ações no sistema de emendas</a:t>
            </a:r>
            <a:r>
              <a:rPr lang="pt-BR" altLang="pt-B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54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54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102393" y="5033094"/>
            <a:ext cx="8866188" cy="1492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600" b="1" u="sng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Apoio à Manutenção de unidades de Saúde</a:t>
            </a: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(4525</a:t>
            </a:r>
            <a:r>
              <a:rPr lang="pt-BR" altLang="pt-BR" sz="16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)</a:t>
            </a:r>
            <a:r>
              <a:rPr lang="pt-BR" altLang="pt-BR" sz="1500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– Tanto para Unidades </a:t>
            </a:r>
            <a:r>
              <a:rPr lang="pt-BR" altLang="pt-BR" sz="1500" b="1" dirty="0" smtClean="0">
                <a:latin typeface="Tahoma" pitchFamily="34" charset="0"/>
                <a:cs typeface="Tahoma" pitchFamily="34" charset="0"/>
              </a:rPr>
              <a:t>de Atenção Básica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 quanto </a:t>
            </a:r>
            <a:r>
              <a:rPr lang="pt-BR" altLang="pt-BR" sz="1500" b="1" dirty="0" smtClean="0">
                <a:latin typeface="Tahoma" pitchFamily="34" charset="0"/>
                <a:cs typeface="Tahoma" pitchFamily="34" charset="0"/>
              </a:rPr>
              <a:t>Especializada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500" b="1" dirty="0" smtClean="0">
                <a:latin typeface="Tahoma" pitchFamily="34" charset="0"/>
                <a:cs typeface="Tahoma" pitchFamily="34" charset="0"/>
              </a:rPr>
              <a:t>- somente </a:t>
            </a:r>
            <a:r>
              <a:rPr lang="pt-BR" altLang="pt-BR" sz="1500" b="1" dirty="0">
                <a:latin typeface="Tahoma" pitchFamily="34" charset="0"/>
                <a:cs typeface="Tahoma" pitchFamily="34" charset="0"/>
              </a:rPr>
              <a:t>recursos correntes (GND </a:t>
            </a:r>
            <a:r>
              <a:rPr lang="pt-BR" altLang="pt-BR" sz="1500" b="1" dirty="0" smtClean="0">
                <a:latin typeface="Tahoma" pitchFamily="34" charset="0"/>
                <a:cs typeface="Tahoma" pitchFamily="34" charset="0"/>
              </a:rPr>
              <a:t>3)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para:</a:t>
            </a:r>
          </a:p>
          <a:p>
            <a:pPr marL="450850" indent="0" algn="just" eaLnBrk="1" hangingPunct="1">
              <a:buClr>
                <a:srgbClr val="0000FF"/>
              </a:buClr>
            </a:pP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a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) </a:t>
            </a:r>
            <a:r>
              <a:rPr lang="pt-BR" altLang="pt-BR" sz="1500" b="1" dirty="0">
                <a:latin typeface="Tahoma" pitchFamily="34" charset="0"/>
                <a:cs typeface="Tahoma" pitchFamily="34" charset="0"/>
              </a:rPr>
              <a:t>custeio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 de unidades: aquisição de material de consumo e material médico-hospitalar. Não se executa 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reforma, pagamento de pessoal,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nem compra de 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medicamentos.</a:t>
            </a:r>
            <a:endParaRPr lang="pt-BR" altLang="pt-BR" sz="1500" dirty="0">
              <a:latin typeface="Tahoma" pitchFamily="34" charset="0"/>
              <a:cs typeface="Tahoma" pitchFamily="34" charset="0"/>
            </a:endParaRPr>
          </a:p>
          <a:p>
            <a:pPr marL="450850" indent="0" algn="just" eaLnBrk="1" hangingPunct="1">
              <a:buClr>
                <a:srgbClr val="0000FF"/>
              </a:buClr>
            </a:pPr>
            <a:r>
              <a:rPr lang="pt-BR" altLang="pt-BR" sz="1500" dirty="0">
                <a:latin typeface="Tahoma" pitchFamily="34" charset="0"/>
                <a:cs typeface="Tahoma" pitchFamily="34" charset="0"/>
              </a:rPr>
              <a:t>b) </a:t>
            </a:r>
            <a:r>
              <a:rPr lang="pt-BR" altLang="pt-BR" sz="1500" b="1" dirty="0">
                <a:latin typeface="Tahoma" pitchFamily="34" charset="0"/>
                <a:cs typeface="Tahoma" pitchFamily="34" charset="0"/>
              </a:rPr>
              <a:t>reforço de dotações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do piso de atenção básica e de procedimentos de média e alta complexidade, como acréscimo aos tetos transferidos pela União, para o cumprimento de 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metas.</a:t>
            </a:r>
          </a:p>
        </p:txBody>
      </p:sp>
      <p:sp>
        <p:nvSpPr>
          <p:cNvPr id="12" name="Text Box 3"/>
          <p:cNvSpPr txBox="1">
            <a:spLocks noChangeArrowheads="1"/>
          </p:cNvSpPr>
          <p:nvPr/>
        </p:nvSpPr>
        <p:spPr bwMode="auto">
          <a:xfrm>
            <a:off x="103188" y="3212976"/>
            <a:ext cx="8893175" cy="14927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6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Estruturação da Atenção </a:t>
            </a: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Especializada em </a:t>
            </a:r>
            <a:r>
              <a:rPr lang="pt-BR" altLang="pt-BR" sz="1600" b="1" u="sng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Saúde Mental</a:t>
            </a: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(20B0) </a:t>
            </a:r>
            <a:r>
              <a:rPr lang="pt-BR" altLang="pt-BR" sz="1500" b="1" dirty="0">
                <a:latin typeface="Tahoma" pitchFamily="34" charset="0"/>
                <a:cs typeface="Tahoma" pitchFamily="34" charset="0"/>
              </a:rPr>
              <a:t>-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centros de atenção psicossocial (CAPS), serviços residenciais terapêuticos (SRT), projetos de supervisão clínico-institucional, ações de redução de danos e iniciativas de empreendimento solidário/cooperativismo social, com priorização da ampliação da capacidade de cuidado dos usuários de crack, álcool e outras </a:t>
            </a:r>
            <a:r>
              <a:rPr lang="pt-BR" altLang="pt-BR" sz="1500" dirty="0" smtClean="0">
                <a:latin typeface="Tahoma" pitchFamily="34" charset="0"/>
                <a:cs typeface="Tahoma" pitchFamily="34" charset="0"/>
              </a:rPr>
              <a:t>drogas</a:t>
            </a:r>
          </a:p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endParaRPr lang="pt-BR" altLang="pt-BR" sz="1500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88900" y="2204864"/>
            <a:ext cx="8893175" cy="800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rgbClr val="0000FF"/>
              </a:buClr>
              <a:buFont typeface="Wingdings" pitchFamily="2" charset="2"/>
              <a:buChar char="Ø"/>
            </a:pP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Estruturação dos Serviços de </a:t>
            </a:r>
            <a:r>
              <a:rPr lang="pt-BR" altLang="pt-BR" sz="1600" b="1" u="sng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Hematologia</a:t>
            </a:r>
            <a:r>
              <a:rPr lang="pt-BR" altLang="pt-BR" sz="1600" u="sng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e </a:t>
            </a:r>
            <a:r>
              <a:rPr lang="pt-BR" altLang="pt-BR" sz="1600" b="1" u="sng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Hemoterapia</a:t>
            </a:r>
            <a:r>
              <a:rPr lang="pt-BR" altLang="pt-BR" sz="15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(7690) </a:t>
            </a:r>
            <a:r>
              <a:rPr lang="pt-BR" altLang="pt-BR" sz="1500" b="1" dirty="0">
                <a:latin typeface="Tahoma" pitchFamily="34" charset="0"/>
                <a:cs typeface="Tahoma" pitchFamily="34" charset="0"/>
              </a:rPr>
              <a:t>-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construção de áreas físicas, aquisição de equipamentos, modernização gerencial e operacionalização dos serviços de hemoterapia e hematologia </a:t>
            </a:r>
          </a:p>
        </p:txBody>
      </p:sp>
      <p:grpSp>
        <p:nvGrpSpPr>
          <p:cNvPr id="15" name="Grupo 14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7" name="Imagem 16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18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  <p:sp>
        <p:nvSpPr>
          <p:cNvPr id="19" name="Text Box 8"/>
          <p:cNvSpPr txBox="1">
            <a:spLocks noChangeArrowheads="1"/>
          </p:cNvSpPr>
          <p:nvPr/>
        </p:nvSpPr>
        <p:spPr bwMode="auto">
          <a:xfrm>
            <a:off x="384082" y="1513682"/>
            <a:ext cx="8324257" cy="3413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altLang="pt-BR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Investimento na Rede SUS: principais ações no sistema de emendas</a:t>
            </a:r>
            <a:r>
              <a:rPr lang="pt-BR" altLang="pt-B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  <p:sp>
        <p:nvSpPr>
          <p:cNvPr id="20" name="Text Box 8"/>
          <p:cNvSpPr txBox="1">
            <a:spLocks noChangeArrowheads="1"/>
          </p:cNvSpPr>
          <p:nvPr/>
        </p:nvSpPr>
        <p:spPr bwMode="auto">
          <a:xfrm>
            <a:off x="390317" y="4581128"/>
            <a:ext cx="8324257" cy="341312"/>
          </a:xfrm>
          <a:prstGeom prst="rect">
            <a:avLst/>
          </a:prstGeom>
          <a:solidFill>
            <a:schemeClr val="accent5">
              <a:lumMod val="75000"/>
            </a:schemeClr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ct val="30000"/>
              </a:spcBef>
              <a:defRPr/>
            </a:pPr>
            <a:r>
              <a:rPr lang="pt-BR" altLang="pt-BR" sz="1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Custeio </a:t>
            </a:r>
            <a:r>
              <a:rPr lang="pt-BR" altLang="pt-BR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na Rede SUS: </a:t>
            </a:r>
            <a:r>
              <a:rPr lang="pt-BR" altLang="pt-BR" sz="1800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principal ação </a:t>
            </a:r>
            <a:r>
              <a:rPr lang="pt-BR" altLang="pt-BR" sz="18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no sistema de emendas</a:t>
            </a:r>
            <a:r>
              <a:rPr lang="pt-BR" altLang="pt-BR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1"/>
          </p:nvPr>
        </p:nvSpPr>
        <p:spPr>
          <a:xfrm>
            <a:off x="408236" y="3063875"/>
            <a:ext cx="4194175" cy="433388"/>
          </a:xfrm>
          <a:solidFill>
            <a:srgbClr val="0066FF"/>
          </a:solidFill>
          <a:ln>
            <a:solidFill>
              <a:srgbClr val="0000FF"/>
            </a:solidFill>
            <a:miter lim="800000"/>
            <a:headEnd/>
            <a:tailEnd/>
          </a:ln>
        </p:spPr>
        <p:txBody>
          <a:bodyPr anchor="ctr"/>
          <a:lstStyle/>
          <a:p>
            <a:pPr algn="just" eaLnBrk="1" hangingPunct="1">
              <a:spcBef>
                <a:spcPct val="0"/>
              </a:spcBef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Esgotamento Sanitário (10GE)  </a:t>
            </a:r>
          </a:p>
        </p:txBody>
      </p:sp>
      <p:sp>
        <p:nvSpPr>
          <p:cNvPr id="14339" name="Text Box 8"/>
          <p:cNvSpPr txBox="1">
            <a:spLocks noChangeArrowheads="1"/>
          </p:cNvSpPr>
          <p:nvPr/>
        </p:nvSpPr>
        <p:spPr bwMode="auto">
          <a:xfrm>
            <a:off x="384084" y="1474937"/>
            <a:ext cx="8324256" cy="369887"/>
          </a:xfrm>
          <a:prstGeom prst="rect">
            <a:avLst/>
          </a:prstGeom>
          <a:solidFill>
            <a:srgbClr val="0066FF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Saneamento - Principais ações no sistema de </a:t>
            </a:r>
            <a:r>
              <a:rPr lang="pt-BR" altLang="pt-BR" sz="1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emendas  </a:t>
            </a:r>
            <a:endParaRPr lang="pt-BR" altLang="pt-BR" sz="18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1" name="Rectangle 3"/>
          <p:cNvSpPr txBox="1">
            <a:spLocks noChangeArrowheads="1"/>
          </p:cNvSpPr>
          <p:nvPr/>
        </p:nvSpPr>
        <p:spPr bwMode="auto">
          <a:xfrm>
            <a:off x="5592763" y="1988840"/>
            <a:ext cx="3251200" cy="2465685"/>
          </a:xfrm>
          <a:prstGeom prst="rect">
            <a:avLst/>
          </a:prstGeom>
          <a:solidFill>
            <a:srgbClr val="0066FF"/>
          </a:solidFill>
          <a:ln w="9525">
            <a:solidFill>
              <a:srgbClr val="0000FF"/>
            </a:solidFill>
            <a:miter lim="800000"/>
            <a:headEnd/>
            <a:tailEnd/>
          </a:ln>
          <a:extLst/>
        </p:spPr>
        <p:txBody>
          <a:bodyPr anchor="ctr"/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Arial" charset="0"/>
              <a:buNone/>
            </a:pP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Somente </a:t>
            </a:r>
            <a:r>
              <a:rPr lang="pt-BR" altLang="pt-BR" sz="1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municípios c/até 50 mil hab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. e desde que </a:t>
            </a:r>
            <a:r>
              <a:rPr lang="pt-BR" altLang="pt-BR" sz="1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não integrante de RM 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</a:t>
            </a:r>
            <a:r>
              <a:rPr lang="pt-BR" altLang="pt-BR" sz="1800" b="1" i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Região Metropolitana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 </a:t>
            </a:r>
            <a:r>
              <a:rPr lang="pt-BR" altLang="pt-BR" sz="1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ou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</a:t>
            </a:r>
            <a:r>
              <a:rPr lang="pt-BR" altLang="pt-BR" sz="1800" b="1" dirty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RIDE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 (</a:t>
            </a:r>
            <a:r>
              <a:rPr lang="pt-BR" altLang="pt-BR" sz="1800" b="1" i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Região Integrada </a:t>
            </a:r>
            <a:r>
              <a:rPr lang="pt-BR" altLang="pt-BR" sz="1800" b="1" i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de Desenvolvimento </a:t>
            </a:r>
            <a:r>
              <a:rPr lang="pt-BR" altLang="pt-BR" sz="1800" b="1" i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Econômico</a:t>
            </a:r>
            <a:r>
              <a:rPr lang="pt-BR" altLang="pt-BR" sz="1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).</a:t>
            </a:r>
          </a:p>
          <a:p>
            <a:pPr algn="just" eaLnBrk="1" hangingPunct="1">
              <a:buClr>
                <a:schemeClr val="tx1"/>
              </a:buClr>
              <a:buSzPct val="70000"/>
            </a:pPr>
            <a:r>
              <a:rPr lang="pt-BR" altLang="pt-BR" sz="1800" b="1" dirty="0" smtClean="0">
                <a:solidFill>
                  <a:srgbClr val="FFFF00"/>
                </a:solidFill>
                <a:latin typeface="Tahoma" pitchFamily="34" charset="0"/>
                <a:cs typeface="Tahoma" pitchFamily="34" charset="0"/>
              </a:rPr>
              <a:t>Não compõem o mínimo da Saúde 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(ID Uso = </a:t>
            </a:r>
            <a:r>
              <a:rPr lang="pt-BR" altLang="pt-BR" sz="1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0)</a:t>
            </a:r>
            <a:endParaRPr lang="pt-BR" altLang="pt-BR" sz="18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345" name="Rectangle 3"/>
          <p:cNvSpPr txBox="1">
            <a:spLocks noChangeArrowheads="1"/>
          </p:cNvSpPr>
          <p:nvPr/>
        </p:nvSpPr>
        <p:spPr bwMode="auto">
          <a:xfrm>
            <a:off x="395536" y="2430463"/>
            <a:ext cx="4194175" cy="468312"/>
          </a:xfrm>
          <a:prstGeom prst="rect">
            <a:avLst/>
          </a:prstGeom>
          <a:solidFill>
            <a:srgbClr val="0066FF"/>
          </a:solidFill>
          <a:ln w="9525">
            <a:solidFill>
              <a:srgbClr val="0000FF"/>
            </a:solidFill>
            <a:miter lim="800000"/>
            <a:headEnd/>
            <a:tailEnd/>
          </a:ln>
          <a:extLst/>
        </p:spPr>
        <p:txBody>
          <a:bodyPr anchor="ctr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Abastecimento de Água (</a:t>
            </a:r>
            <a:r>
              <a:rPr lang="en-US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10GD)</a:t>
            </a:r>
            <a:endParaRPr lang="pt-BR" altLang="pt-BR" sz="18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14346" name="Rectangle 3"/>
          <p:cNvSpPr txBox="1">
            <a:spLocks noChangeArrowheads="1"/>
          </p:cNvSpPr>
          <p:nvPr/>
        </p:nvSpPr>
        <p:spPr bwMode="auto">
          <a:xfrm>
            <a:off x="408236" y="3662363"/>
            <a:ext cx="4194175" cy="468312"/>
          </a:xfrm>
          <a:prstGeom prst="rect">
            <a:avLst/>
          </a:prstGeom>
          <a:solidFill>
            <a:srgbClr val="0066FF"/>
          </a:solidFill>
          <a:ln w="9525">
            <a:solidFill>
              <a:srgbClr val="0000FF"/>
            </a:solidFill>
            <a:miter lim="800000"/>
            <a:headEnd/>
            <a:tailEnd/>
          </a:ln>
          <a:extLst/>
        </p:spPr>
        <p:txBody>
          <a:bodyPr anchor="ctr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Resíduo Sólido – lixo (10GG)</a:t>
            </a:r>
            <a:endParaRPr lang="pt-BR" altLang="pt-BR" sz="1800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24" name="Rectangle 3"/>
          <p:cNvSpPr txBox="1">
            <a:spLocks noChangeArrowheads="1"/>
          </p:cNvSpPr>
          <p:nvPr/>
        </p:nvSpPr>
        <p:spPr bwMode="auto">
          <a:xfrm>
            <a:off x="193675" y="4454525"/>
            <a:ext cx="8650288" cy="232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algn="l" eaLnBrk="0" hangingPunct="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eaLnBrk="0" hangingPunct="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eaLnBrk="0" hangingPunct="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eaLnBrk="0" hangingPunct="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285750" indent="-285750" algn="just" eaLnBrk="1" hangingPunct="1">
              <a:spcBef>
                <a:spcPct val="0"/>
              </a:spcBef>
              <a:buClr>
                <a:schemeClr val="tx1"/>
              </a:buClr>
              <a:buSzPct val="70000"/>
              <a:defRPr/>
            </a:pPr>
            <a:r>
              <a:rPr lang="pt-BR" altLang="pt-BR" sz="16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Abastecimento de Água</a:t>
            </a:r>
            <a:r>
              <a:rPr lang="pt-BR" altLang="pt-BR" sz="1600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pt-BR" altLang="pt-BR" sz="1600" dirty="0" smtClean="0">
                <a:latin typeface="Tahoma" pitchFamily="34" charset="0"/>
                <a:cs typeface="Tahoma" pitchFamily="34" charset="0"/>
              </a:rPr>
              <a:t>Projetos e obras p/ abastecimento de água potável: captações, adutoras, reservatórios, estações elevatórias, estações de tratamento, redes de distribuição, ligações domiciliares, construção de poços tubulares.</a:t>
            </a:r>
          </a:p>
          <a:p>
            <a:pPr marL="285750" indent="-285750" algn="just" eaLnBrk="1" hangingPunct="1">
              <a:spcBef>
                <a:spcPct val="0"/>
              </a:spcBef>
              <a:buClr>
                <a:schemeClr val="tx1"/>
              </a:buClr>
              <a:buSzPct val="70000"/>
              <a:defRPr/>
            </a:pPr>
            <a:r>
              <a:rPr lang="pt-BR" altLang="pt-BR" sz="16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Esgotamento Sanitário</a:t>
            </a:r>
            <a:r>
              <a:rPr lang="pt-BR" altLang="pt-BR" sz="1600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pt-BR" altLang="pt-BR" sz="1600" dirty="0" smtClean="0">
                <a:latin typeface="Tahoma" pitchFamily="34" charset="0"/>
                <a:cs typeface="Tahoma" pitchFamily="34" charset="0"/>
              </a:rPr>
              <a:t>Projetos e obras para coleta, tratamento e disposição de efluentes (redes coletoras, interceptores, estações elevatórias, estações de tratamento, emissários).</a:t>
            </a:r>
          </a:p>
          <a:p>
            <a:pPr marL="285750" indent="-285750" algn="just" eaLnBrk="1" hangingPunct="1">
              <a:spcBef>
                <a:spcPct val="0"/>
              </a:spcBef>
              <a:buClr>
                <a:schemeClr val="tx1"/>
              </a:buClr>
              <a:buSzPct val="70000"/>
              <a:defRPr/>
            </a:pPr>
            <a:r>
              <a:rPr lang="pt-BR" altLang="pt-BR" sz="1600" b="1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Resíduos Sólidos</a:t>
            </a:r>
            <a:r>
              <a:rPr lang="pt-BR" altLang="pt-BR" sz="1600" dirty="0" smtClean="0">
                <a:solidFill>
                  <a:srgbClr val="0000FF"/>
                </a:solidFill>
                <a:latin typeface="Tahoma" pitchFamily="34" charset="0"/>
                <a:cs typeface="Tahoma" pitchFamily="34" charset="0"/>
              </a:rPr>
              <a:t>. </a:t>
            </a:r>
            <a:r>
              <a:rPr lang="pt-BR" altLang="pt-BR" sz="1600" dirty="0" smtClean="0">
                <a:latin typeface="Tahoma" pitchFamily="34" charset="0"/>
                <a:cs typeface="Tahoma" pitchFamily="34" charset="0"/>
              </a:rPr>
              <a:t>Compreende: a) acondicionamento, coleta convencional ou seletiva, e transporte; b) unidades de disposição final- aterros sanitários ou de rejeitos; c) unidades de tratamento - triagem e/ou compostagem; d) erradicação de "lixões“.</a:t>
            </a:r>
            <a:endParaRPr lang="pt-BR" altLang="pt-BR" sz="1700" dirty="0" smtClean="0">
              <a:latin typeface="Tahoma" pitchFamily="34" charset="0"/>
              <a:cs typeface="Tahoma" pitchFamily="34" charset="0"/>
            </a:endParaRPr>
          </a:p>
          <a:p>
            <a:pPr algn="just" eaLnBrk="1" hangingPunct="1">
              <a:spcBef>
                <a:spcPct val="0"/>
              </a:spcBef>
              <a:buClr>
                <a:schemeClr val="tx1"/>
              </a:buClr>
              <a:buSzPct val="70000"/>
              <a:buFont typeface="Arial" charset="0"/>
              <a:buNone/>
              <a:defRPr/>
            </a:pPr>
            <a:endParaRPr lang="pt-BR" altLang="pt-BR" sz="17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20" name="Divisa 19"/>
          <p:cNvSpPr/>
          <p:nvPr/>
        </p:nvSpPr>
        <p:spPr>
          <a:xfrm>
            <a:off x="4660379" y="2665413"/>
            <a:ext cx="847725" cy="1231900"/>
          </a:xfrm>
          <a:prstGeom prst="chevron">
            <a:avLst/>
          </a:prstGeom>
          <a:solidFill>
            <a:srgbClr val="0066F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pt-BR">
              <a:solidFill>
                <a:schemeClr val="tx1"/>
              </a:solidFill>
            </a:endParaRPr>
          </a:p>
        </p:txBody>
      </p:sp>
      <p:grpSp>
        <p:nvGrpSpPr>
          <p:cNvPr id="13" name="Grupo 12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14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5" name="Imagem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5" name="Rectangle 5"/>
          <p:cNvSpPr>
            <a:spLocks noChangeArrowheads="1"/>
          </p:cNvSpPr>
          <p:nvPr/>
        </p:nvSpPr>
        <p:spPr bwMode="auto">
          <a:xfrm>
            <a:off x="39688" y="2130623"/>
            <a:ext cx="8912225" cy="72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Saneamento em Comunidades Rurais, Tradicionais e Especiais (7656):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projetos e obras: ligação domiciliar; rede coletora de esgoto; rede de distribuição de água e estação de tratamento; implantação de melhorias sanitárias domiciliares e/ou coletivas de pequeno porte.</a:t>
            </a:r>
            <a:endParaRPr lang="pt-BR" altLang="pt-BR" sz="1500" b="1" dirty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10" name="Rectangle 5"/>
          <p:cNvSpPr>
            <a:spLocks noChangeArrowheads="1"/>
          </p:cNvSpPr>
          <p:nvPr/>
        </p:nvSpPr>
        <p:spPr bwMode="auto">
          <a:xfrm>
            <a:off x="39688" y="2924993"/>
            <a:ext cx="8912225" cy="10080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Melhorias Sanitárias </a:t>
            </a:r>
            <a:r>
              <a:rPr lang="pt-BR" altLang="pt-BR" sz="1600" b="1" dirty="0" smtClean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Domiciliares em Municípios com até 50 mil habitantes </a:t>
            </a: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(7652):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kit sanitário, construção de módulos sanitários, banheiro, privada, tanque séptico, sumidouro (poço absorvente), instalações de reservatório domiciliar de água, tanque de lavar roupa, lavatório, pia de cozinha, ligação à rede pública de água, à rede pública de esgoto.</a:t>
            </a:r>
          </a:p>
        </p:txBody>
      </p:sp>
      <p:sp>
        <p:nvSpPr>
          <p:cNvPr id="13" name="Rectangle 5"/>
          <p:cNvSpPr>
            <a:spLocks noChangeArrowheads="1"/>
          </p:cNvSpPr>
          <p:nvPr/>
        </p:nvSpPr>
        <p:spPr bwMode="auto">
          <a:xfrm>
            <a:off x="34925" y="3932461"/>
            <a:ext cx="8916988" cy="1728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Melhorias Habitacionais p/ o Controle da Doença de Chagas em áreas endêmicas (3921):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melhoria das condições físico-sanitárias de casas em áreas endêmicas da Doença de Chagas, por meio de restauração (reforma: reboco das paredes internas e externas e pintura das mesmas; calçada de proteção em torno da casa; cobertura com materiais adequados; piso cimentado ou de madeira; recuperação de abrigo de animais e depósitos; substituição de cercas; e implantação e/ou recuperação de instalações sanitárias) ou reconstrução (quando as casas não suportam  reformas). </a:t>
            </a:r>
          </a:p>
        </p:txBody>
      </p:sp>
      <p:sp>
        <p:nvSpPr>
          <p:cNvPr id="14" name="Rectangle 5"/>
          <p:cNvSpPr>
            <a:spLocks noChangeArrowheads="1"/>
          </p:cNvSpPr>
          <p:nvPr/>
        </p:nvSpPr>
        <p:spPr bwMode="auto">
          <a:xfrm>
            <a:off x="39688" y="5696793"/>
            <a:ext cx="8912225" cy="1044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23" tIns="45711" rIns="91423" bIns="45711"/>
          <a:lstStyle>
            <a:lvl1pPr marL="342900" indent="-3429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>
              <a:buClr>
                <a:schemeClr val="tx1"/>
              </a:buClr>
              <a:buSzPct val="70000"/>
              <a:buFont typeface="Wingdings" pitchFamily="2" charset="2"/>
              <a:buChar char="Ø"/>
            </a:pPr>
            <a:r>
              <a:rPr lang="pt-BR" altLang="pt-BR" sz="1600" b="1" dirty="0">
                <a:solidFill>
                  <a:srgbClr val="008000"/>
                </a:solidFill>
                <a:latin typeface="Tahoma" pitchFamily="34" charset="0"/>
                <a:cs typeface="Tahoma" pitchFamily="34" charset="0"/>
              </a:rPr>
              <a:t>Drenagem e Manejo Ambiental p/ Prevenção e Controle da Malária em áreas endêmicas (3883): </a:t>
            </a:r>
            <a:r>
              <a:rPr lang="pt-BR" altLang="pt-BR" sz="1500" dirty="0">
                <a:latin typeface="Tahoma" pitchFamily="34" charset="0"/>
                <a:cs typeface="Tahoma" pitchFamily="34" charset="0"/>
              </a:rPr>
              <a:t>esgotamento de água pluvial, canalização, retificação, limpeza e demais obras de melhoria do fluxo d'água. Somente locais de criadouros do vetor transmissor da malária, comprovados por meio de parecer entomológico e epidemiológico.</a:t>
            </a:r>
          </a:p>
        </p:txBody>
      </p:sp>
      <p:grpSp>
        <p:nvGrpSpPr>
          <p:cNvPr id="11" name="Grupo 10"/>
          <p:cNvGrpSpPr/>
          <p:nvPr/>
        </p:nvGrpSpPr>
        <p:grpSpPr>
          <a:xfrm>
            <a:off x="285101" y="192085"/>
            <a:ext cx="8423238" cy="1208817"/>
            <a:chOff x="300460" y="905499"/>
            <a:chExt cx="8423238" cy="1208817"/>
          </a:xfrm>
        </p:grpSpPr>
        <p:sp>
          <p:nvSpPr>
            <p:cNvPr id="12" name="Text Box 4"/>
            <p:cNvSpPr txBox="1">
              <a:spLocks noChangeArrowheads="1"/>
            </p:cNvSpPr>
            <p:nvPr/>
          </p:nvSpPr>
          <p:spPr bwMode="auto">
            <a:xfrm>
              <a:off x="399442" y="1744984"/>
              <a:ext cx="8324256" cy="369332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>
                <a:lnSpc>
                  <a:spcPct val="90000"/>
                </a:lnSpc>
                <a:spcBef>
                  <a:spcPct val="30000"/>
                </a:spcBef>
              </a:pPr>
              <a:r>
                <a:rPr lang="pt-BR" altLang="pt-BR" sz="2000" b="1" dirty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PLOA </a:t>
              </a:r>
              <a:r>
                <a:rPr lang="pt-BR" altLang="pt-BR" sz="2000" b="1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2017 – Área Temática II – SAÚDE -  Orientações gerais para EMENDAS</a:t>
              </a:r>
              <a:r>
                <a:rPr lang="pt-BR" altLang="pt-BR" sz="2000" dirty="0" smtClean="0">
                  <a:solidFill>
                    <a:schemeClr val="bg1"/>
                  </a:solidFill>
                  <a:latin typeface="Arial Narrow" pitchFamily="34" charset="0"/>
                  <a:cs typeface="Tahoma" pitchFamily="34" charset="0"/>
                </a:rPr>
                <a:t>  </a:t>
              </a:r>
              <a:endParaRPr lang="pt-BR" altLang="pt-BR" sz="2000" dirty="0">
                <a:solidFill>
                  <a:schemeClr val="bg1"/>
                </a:solidFill>
                <a:latin typeface="Arial Narrow" pitchFamily="34" charset="0"/>
                <a:cs typeface="Tahoma" pitchFamily="34" charset="0"/>
              </a:endParaRPr>
            </a:p>
          </p:txBody>
        </p:sp>
        <p:pic>
          <p:nvPicPr>
            <p:cNvPr id="15" name="Imagem 1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00460" y="905499"/>
              <a:ext cx="1012900" cy="839485"/>
            </a:xfrm>
            <a:prstGeom prst="rect">
              <a:avLst/>
            </a:prstGeom>
          </p:spPr>
        </p:pic>
        <p:sp>
          <p:nvSpPr>
            <p:cNvPr id="16" name="Text Box 4"/>
            <p:cNvSpPr txBox="1">
              <a:spLocks noChangeArrowheads="1"/>
            </p:cNvSpPr>
            <p:nvPr/>
          </p:nvSpPr>
          <p:spPr bwMode="auto">
            <a:xfrm>
              <a:off x="1187624" y="974159"/>
              <a:ext cx="7536074" cy="7386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  <a:extLst/>
          </p:spPr>
          <p:txBody>
            <a:bodyPr wrap="square">
              <a:spAutoFit/>
            </a:bodyPr>
            <a:lstStyle>
              <a:lvl1pPr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l" eaLnBrk="1" hangingPunct="1"/>
              <a:r>
                <a:rPr lang="pt-BR" altLang="pt-BR" sz="1400" b="1" dirty="0">
                  <a:latin typeface="Calibri" pitchFamily="34" charset="0"/>
                </a:rPr>
                <a:t>Congresso Nacional</a:t>
              </a:r>
            </a:p>
            <a:p>
              <a:pPr algn="l" eaLnBrk="1" hangingPunct="1"/>
              <a:r>
                <a:rPr lang="pt-BR" altLang="pt-BR" sz="1400" dirty="0">
                  <a:latin typeface="Calibri" pitchFamily="34" charset="0"/>
                </a:rPr>
                <a:t>Consultoria de Orçamento e Fiscalização Financeira da Câmara dos Deputados</a:t>
              </a:r>
              <a:br>
                <a:rPr lang="pt-BR" altLang="pt-BR" sz="1400" dirty="0">
                  <a:latin typeface="Calibri" pitchFamily="34" charset="0"/>
                </a:rPr>
              </a:br>
              <a:r>
                <a:rPr lang="pt-BR" altLang="pt-BR" sz="1400" dirty="0">
                  <a:latin typeface="Calibri" pitchFamily="34" charset="0"/>
                </a:rPr>
                <a:t>Consultoria de Orçamento, Fiscalização e Controle do Senado Federal</a:t>
              </a:r>
            </a:p>
          </p:txBody>
        </p:sp>
      </p:grpSp>
      <p:sp>
        <p:nvSpPr>
          <p:cNvPr id="17" name="Text Box 8"/>
          <p:cNvSpPr txBox="1">
            <a:spLocks noChangeArrowheads="1"/>
          </p:cNvSpPr>
          <p:nvPr/>
        </p:nvSpPr>
        <p:spPr bwMode="auto">
          <a:xfrm>
            <a:off x="384083" y="1474937"/>
            <a:ext cx="8324256" cy="646331"/>
          </a:xfrm>
          <a:prstGeom prst="rect">
            <a:avLst/>
          </a:prstGeom>
          <a:solidFill>
            <a:srgbClr val="00B050"/>
          </a:solidFill>
          <a:ln>
            <a:noFill/>
          </a:ln>
          <a:effectLst/>
          <a:extLst/>
        </p:spPr>
        <p:txBody>
          <a:bodyPr wrap="square">
            <a:spAutoFit/>
          </a:bodyPr>
          <a:lstStyle>
            <a:lvl1pPr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8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just" eaLnBrk="1" hangingPunct="1"/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Saneamento - </a:t>
            </a:r>
            <a:r>
              <a:rPr lang="pt-BR" altLang="pt-BR" sz="1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Ações </a:t>
            </a:r>
            <a:r>
              <a:rPr lang="pt-BR" altLang="pt-BR" sz="1800" b="1" dirty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no sistema de </a:t>
            </a:r>
            <a:r>
              <a:rPr lang="pt-BR" altLang="pt-BR" sz="1800" b="1" dirty="0" smtClean="0">
                <a:solidFill>
                  <a:schemeClr val="bg1"/>
                </a:solidFill>
                <a:latin typeface="Tahoma" pitchFamily="34" charset="0"/>
                <a:cs typeface="Tahoma" pitchFamily="34" charset="0"/>
              </a:rPr>
              <a:t>emendas que compõem o mínimo da Saúde  (ID Uso = 6)</a:t>
            </a:r>
            <a:endParaRPr lang="pt-BR" altLang="pt-BR" sz="1800" b="1" dirty="0">
              <a:solidFill>
                <a:schemeClr val="bg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5" grpId="0"/>
      <p:bldP spid="10" grpId="0"/>
      <p:bldP spid="13" grpId="0"/>
      <p:bldP spid="14" grpId="0"/>
    </p:bldLst>
  </p:timing>
</p:sld>
</file>

<file path=ppt/theme/theme1.xml><?xml version="1.0" encoding="utf-8"?>
<a:theme xmlns:a="http://schemas.openxmlformats.org/drawingml/2006/main" name="1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4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7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8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10_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Escritório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C:\Arquivos de programas\Microsoft Office\Templates\Estruturas de apresentação\Planagem.pot</Template>
  <TotalTime>8880</TotalTime>
  <Words>1216</Words>
  <Application>Microsoft Office PowerPoint</Application>
  <PresentationFormat>Apresentação na tela (4:3)</PresentationFormat>
  <Paragraphs>78</Paragraphs>
  <Slides>7</Slides>
  <Notes>4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7</vt:i4>
      </vt:variant>
    </vt:vector>
  </HeadingPairs>
  <TitlesOfParts>
    <vt:vector size="20" baseType="lpstr">
      <vt:lpstr>Arial</vt:lpstr>
      <vt:lpstr>Arial Narrow</vt:lpstr>
      <vt:lpstr>Calibri</vt:lpstr>
      <vt:lpstr>Courier New</vt:lpstr>
      <vt:lpstr>Tahoma</vt:lpstr>
      <vt:lpstr>Times New Roman</vt:lpstr>
      <vt:lpstr>Wingdings</vt:lpstr>
      <vt:lpstr>1_Tema do Office</vt:lpstr>
      <vt:lpstr>3_Tema do Office</vt:lpstr>
      <vt:lpstr>4_Tema do Office</vt:lpstr>
      <vt:lpstr>7_Tema do Office</vt:lpstr>
      <vt:lpstr>8_Tema do Office</vt:lpstr>
      <vt:lpstr>10_Tema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Senado Federal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Setor Saúde</dc:title>
  <dc:creator>Prodasen</dc:creator>
  <cp:lastModifiedBy>André Luiz Frutuoso Pereira</cp:lastModifiedBy>
  <cp:revision>328</cp:revision>
  <cp:lastPrinted>2016-09-27T14:24:31Z</cp:lastPrinted>
  <dcterms:created xsi:type="dcterms:W3CDTF">2002-09-16T19:15:07Z</dcterms:created>
  <dcterms:modified xsi:type="dcterms:W3CDTF">2016-10-03T11:46:50Z</dcterms:modified>
</cp:coreProperties>
</file>