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8">
  <p:sldMasterIdLst>
    <p:sldMasterId id="2147483648" r:id="rId1"/>
  </p:sldMasterIdLst>
  <p:notesMasterIdLst>
    <p:notesMasterId r:id="rId6"/>
  </p:notesMasterIdLst>
  <p:sldIdLst>
    <p:sldId id="257" r:id="rId2"/>
    <p:sldId id="263" r:id="rId3"/>
    <p:sldId id="264" r:id="rId4"/>
    <p:sldId id="262" r:id="rId5"/>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9" d="100"/>
          <a:sy n="109" d="100"/>
        </p:scale>
        <p:origin x="-1710"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3EFDAA-1BD3-495C-8175-DD50BA73612A}" type="datetimeFigureOut">
              <a:rPr lang="pt-BR" smtClean="0"/>
              <a:t>20/9/2016</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FFD0A6-DA67-4F91-9A22-417E27311961}" type="slidenum">
              <a:rPr lang="pt-BR" smtClean="0"/>
              <a:t>‹nº›</a:t>
            </a:fld>
            <a:endParaRPr lang="pt-BR"/>
          </a:p>
        </p:txBody>
      </p:sp>
    </p:spTree>
    <p:extLst>
      <p:ext uri="{BB962C8B-B14F-4D97-AF65-F5344CB8AC3E}">
        <p14:creationId xmlns:p14="http://schemas.microsoft.com/office/powerpoint/2010/main" val="2894377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err="1" smtClean="0"/>
              <a:t>Add</a:t>
            </a:r>
            <a:endParaRPr lang="pt-BR" dirty="0" smtClean="0"/>
          </a:p>
          <a:p>
            <a:endParaRPr lang="pt-BR" dirty="0"/>
          </a:p>
        </p:txBody>
      </p:sp>
      <p:sp>
        <p:nvSpPr>
          <p:cNvPr id="4" name="Espaço Reservado para Número de Slide 3"/>
          <p:cNvSpPr>
            <a:spLocks noGrp="1"/>
          </p:cNvSpPr>
          <p:nvPr>
            <p:ph type="sldNum" sz="quarter" idx="10"/>
          </p:nvPr>
        </p:nvSpPr>
        <p:spPr/>
        <p:txBody>
          <a:bodyPr/>
          <a:lstStyle/>
          <a:p>
            <a:fld id="{75FFD0A6-DA67-4F91-9A22-417E27311961}" type="slidenum">
              <a:rPr lang="pt-BR" smtClean="0"/>
              <a:t>1</a:t>
            </a:fld>
            <a:endParaRPr lang="pt-BR"/>
          </a:p>
        </p:txBody>
      </p:sp>
    </p:spTree>
    <p:extLst>
      <p:ext uri="{BB962C8B-B14F-4D97-AF65-F5344CB8AC3E}">
        <p14:creationId xmlns:p14="http://schemas.microsoft.com/office/powerpoint/2010/main" val="485924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E07DBB48-DF51-4F6E-A34B-AD2984207716}" type="datetimeFigureOut">
              <a:rPr lang="pt-BR" smtClean="0"/>
              <a:t>20/9/2016</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53BD602-4F49-42FF-A19E-5F0DD5A9150B}" type="slidenum">
              <a:rPr lang="pt-BR" smtClean="0"/>
              <a:t>‹nº›</a:t>
            </a:fld>
            <a:endParaRPr lang="pt-BR" dirty="0"/>
          </a:p>
        </p:txBody>
      </p:sp>
    </p:spTree>
    <p:extLst>
      <p:ext uri="{BB962C8B-B14F-4D97-AF65-F5344CB8AC3E}">
        <p14:creationId xmlns:p14="http://schemas.microsoft.com/office/powerpoint/2010/main" val="1856045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7DBB48-DF51-4F6E-A34B-AD2984207716}" type="datetimeFigureOut">
              <a:rPr lang="pt-BR" smtClean="0"/>
              <a:t>20/9/2016</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53BD602-4F49-42FF-A19E-5F0DD5A9150B}" type="slidenum">
              <a:rPr lang="pt-BR" smtClean="0"/>
              <a:t>‹nº›</a:t>
            </a:fld>
            <a:endParaRPr lang="pt-BR" dirty="0"/>
          </a:p>
        </p:txBody>
      </p:sp>
    </p:spTree>
    <p:extLst>
      <p:ext uri="{BB962C8B-B14F-4D97-AF65-F5344CB8AC3E}">
        <p14:creationId xmlns:p14="http://schemas.microsoft.com/office/powerpoint/2010/main" val="653077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7DBB48-DF51-4F6E-A34B-AD2984207716}" type="datetimeFigureOut">
              <a:rPr lang="pt-BR" smtClean="0"/>
              <a:t>20/9/2016</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53BD602-4F49-42FF-A19E-5F0DD5A9150B}" type="slidenum">
              <a:rPr lang="pt-BR" smtClean="0"/>
              <a:t>‹nº›</a:t>
            </a:fld>
            <a:endParaRPr lang="pt-BR" dirty="0"/>
          </a:p>
        </p:txBody>
      </p:sp>
    </p:spTree>
    <p:extLst>
      <p:ext uri="{BB962C8B-B14F-4D97-AF65-F5344CB8AC3E}">
        <p14:creationId xmlns:p14="http://schemas.microsoft.com/office/powerpoint/2010/main" val="3347524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7DBB48-DF51-4F6E-A34B-AD2984207716}" type="datetimeFigureOut">
              <a:rPr lang="pt-BR" smtClean="0"/>
              <a:t>20/9/2016</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53BD602-4F49-42FF-A19E-5F0DD5A9150B}" type="slidenum">
              <a:rPr lang="pt-BR" smtClean="0"/>
              <a:t>‹nº›</a:t>
            </a:fld>
            <a:endParaRPr lang="pt-BR" dirty="0"/>
          </a:p>
        </p:txBody>
      </p:sp>
    </p:spTree>
    <p:extLst>
      <p:ext uri="{BB962C8B-B14F-4D97-AF65-F5344CB8AC3E}">
        <p14:creationId xmlns:p14="http://schemas.microsoft.com/office/powerpoint/2010/main" val="1979923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E07DBB48-DF51-4F6E-A34B-AD2984207716}" type="datetimeFigureOut">
              <a:rPr lang="pt-BR" smtClean="0"/>
              <a:t>20/9/2016</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53BD602-4F49-42FF-A19E-5F0DD5A9150B}" type="slidenum">
              <a:rPr lang="pt-BR" smtClean="0"/>
              <a:t>‹nº›</a:t>
            </a:fld>
            <a:endParaRPr lang="pt-BR" dirty="0"/>
          </a:p>
        </p:txBody>
      </p:sp>
    </p:spTree>
    <p:extLst>
      <p:ext uri="{BB962C8B-B14F-4D97-AF65-F5344CB8AC3E}">
        <p14:creationId xmlns:p14="http://schemas.microsoft.com/office/powerpoint/2010/main" val="727996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E07DBB48-DF51-4F6E-A34B-AD2984207716}" type="datetimeFigureOut">
              <a:rPr lang="pt-BR" smtClean="0"/>
              <a:t>20/9/2016</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F53BD602-4F49-42FF-A19E-5F0DD5A9150B}" type="slidenum">
              <a:rPr lang="pt-BR" smtClean="0"/>
              <a:t>‹nº›</a:t>
            </a:fld>
            <a:endParaRPr lang="pt-BR" dirty="0"/>
          </a:p>
        </p:txBody>
      </p:sp>
    </p:spTree>
    <p:extLst>
      <p:ext uri="{BB962C8B-B14F-4D97-AF65-F5344CB8AC3E}">
        <p14:creationId xmlns:p14="http://schemas.microsoft.com/office/powerpoint/2010/main" val="12888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E07DBB48-DF51-4F6E-A34B-AD2984207716}" type="datetimeFigureOut">
              <a:rPr lang="pt-BR" smtClean="0"/>
              <a:t>20/9/2016</a:t>
            </a:fld>
            <a:endParaRPr lang="pt-BR" dirty="0"/>
          </a:p>
        </p:txBody>
      </p:sp>
      <p:sp>
        <p:nvSpPr>
          <p:cNvPr id="8" name="Espaço Reservado para Rodapé 7"/>
          <p:cNvSpPr>
            <a:spLocks noGrp="1"/>
          </p:cNvSpPr>
          <p:nvPr>
            <p:ph type="ftr" sz="quarter" idx="11"/>
          </p:nvPr>
        </p:nvSpPr>
        <p:spPr/>
        <p:txBody>
          <a:bodyPr/>
          <a:lstStyle/>
          <a:p>
            <a:endParaRPr lang="pt-BR" dirty="0"/>
          </a:p>
        </p:txBody>
      </p:sp>
      <p:sp>
        <p:nvSpPr>
          <p:cNvPr id="9" name="Espaço Reservado para Número de Slide 8"/>
          <p:cNvSpPr>
            <a:spLocks noGrp="1"/>
          </p:cNvSpPr>
          <p:nvPr>
            <p:ph type="sldNum" sz="quarter" idx="12"/>
          </p:nvPr>
        </p:nvSpPr>
        <p:spPr/>
        <p:txBody>
          <a:bodyPr/>
          <a:lstStyle/>
          <a:p>
            <a:fld id="{F53BD602-4F49-42FF-A19E-5F0DD5A9150B}" type="slidenum">
              <a:rPr lang="pt-BR" smtClean="0"/>
              <a:t>‹nº›</a:t>
            </a:fld>
            <a:endParaRPr lang="pt-BR" dirty="0"/>
          </a:p>
        </p:txBody>
      </p:sp>
    </p:spTree>
    <p:extLst>
      <p:ext uri="{BB962C8B-B14F-4D97-AF65-F5344CB8AC3E}">
        <p14:creationId xmlns:p14="http://schemas.microsoft.com/office/powerpoint/2010/main" val="3443823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E07DBB48-DF51-4F6E-A34B-AD2984207716}" type="datetimeFigureOut">
              <a:rPr lang="pt-BR" smtClean="0"/>
              <a:t>20/9/2016</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p:txBody>
          <a:bodyPr/>
          <a:lstStyle/>
          <a:p>
            <a:fld id="{F53BD602-4F49-42FF-A19E-5F0DD5A9150B}" type="slidenum">
              <a:rPr lang="pt-BR" smtClean="0"/>
              <a:t>‹nº›</a:t>
            </a:fld>
            <a:endParaRPr lang="pt-BR" dirty="0"/>
          </a:p>
        </p:txBody>
      </p:sp>
    </p:spTree>
    <p:extLst>
      <p:ext uri="{BB962C8B-B14F-4D97-AF65-F5344CB8AC3E}">
        <p14:creationId xmlns:p14="http://schemas.microsoft.com/office/powerpoint/2010/main" val="4158541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07DBB48-DF51-4F6E-A34B-AD2984207716}" type="datetimeFigureOut">
              <a:rPr lang="pt-BR" smtClean="0"/>
              <a:t>20/9/2016</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p:txBody>
          <a:bodyPr/>
          <a:lstStyle/>
          <a:p>
            <a:fld id="{F53BD602-4F49-42FF-A19E-5F0DD5A9150B}" type="slidenum">
              <a:rPr lang="pt-BR" smtClean="0"/>
              <a:t>‹nº›</a:t>
            </a:fld>
            <a:endParaRPr lang="pt-BR" dirty="0"/>
          </a:p>
        </p:txBody>
      </p:sp>
    </p:spTree>
    <p:extLst>
      <p:ext uri="{BB962C8B-B14F-4D97-AF65-F5344CB8AC3E}">
        <p14:creationId xmlns:p14="http://schemas.microsoft.com/office/powerpoint/2010/main" val="1680749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07DBB48-DF51-4F6E-A34B-AD2984207716}" type="datetimeFigureOut">
              <a:rPr lang="pt-BR" smtClean="0"/>
              <a:t>20/9/2016</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F53BD602-4F49-42FF-A19E-5F0DD5A9150B}" type="slidenum">
              <a:rPr lang="pt-BR" smtClean="0"/>
              <a:t>‹nº›</a:t>
            </a:fld>
            <a:endParaRPr lang="pt-BR" dirty="0"/>
          </a:p>
        </p:txBody>
      </p:sp>
    </p:spTree>
    <p:extLst>
      <p:ext uri="{BB962C8B-B14F-4D97-AF65-F5344CB8AC3E}">
        <p14:creationId xmlns:p14="http://schemas.microsoft.com/office/powerpoint/2010/main" val="282801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dirty="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07DBB48-DF51-4F6E-A34B-AD2984207716}" type="datetimeFigureOut">
              <a:rPr lang="pt-BR" smtClean="0"/>
              <a:t>20/9/2016</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F53BD602-4F49-42FF-A19E-5F0DD5A9150B}" type="slidenum">
              <a:rPr lang="pt-BR" smtClean="0"/>
              <a:t>‹nº›</a:t>
            </a:fld>
            <a:endParaRPr lang="pt-BR" dirty="0"/>
          </a:p>
        </p:txBody>
      </p:sp>
    </p:spTree>
    <p:extLst>
      <p:ext uri="{BB962C8B-B14F-4D97-AF65-F5344CB8AC3E}">
        <p14:creationId xmlns:p14="http://schemas.microsoft.com/office/powerpoint/2010/main" val="4034749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DBB48-DF51-4F6E-A34B-AD2984207716}" type="datetimeFigureOut">
              <a:rPr lang="pt-BR" smtClean="0"/>
              <a:t>20/9/2016</a:t>
            </a:fld>
            <a:endParaRPr lang="pt-BR" dirty="0"/>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3BD602-4F49-42FF-A19E-5F0DD5A9150B}" type="slidenum">
              <a:rPr lang="pt-BR" smtClean="0"/>
              <a:t>‹nº›</a:t>
            </a:fld>
            <a:endParaRPr lang="pt-BR" dirty="0"/>
          </a:p>
        </p:txBody>
      </p:sp>
    </p:spTree>
    <p:extLst>
      <p:ext uri="{BB962C8B-B14F-4D97-AF65-F5344CB8AC3E}">
        <p14:creationId xmlns:p14="http://schemas.microsoft.com/office/powerpoint/2010/main" val="2209205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23205" y="1412776"/>
            <a:ext cx="6400800" cy="3577952"/>
          </a:xfrm>
        </p:spPr>
        <p:txBody>
          <a:bodyPr>
            <a:normAutofit/>
          </a:bodyPr>
          <a:lstStyle/>
          <a:p>
            <a:pPr>
              <a:spcBef>
                <a:spcPts val="0"/>
              </a:spcBef>
              <a:spcAft>
                <a:spcPts val="600"/>
              </a:spcAft>
            </a:pPr>
            <a:r>
              <a:rPr lang="pt-BR" sz="1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ÁREA TEMÁTICA VII </a:t>
            </a:r>
            <a:r>
              <a:rPr lang="pt-BR" sz="1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TURISMO</a:t>
            </a:r>
          </a:p>
          <a:p>
            <a:pPr algn="l">
              <a:spcBef>
                <a:spcPts val="0"/>
              </a:spcBef>
              <a:spcAft>
                <a:spcPts val="600"/>
              </a:spcAft>
            </a:pPr>
            <a:r>
              <a:rPr lang="pt-BR" sz="1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Unidades Orçamentárias</a:t>
            </a:r>
            <a:endParaRPr 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0" indent="-457200" algn="l">
              <a:spcBef>
                <a:spcPts val="0"/>
              </a:spcBef>
              <a:spcAft>
                <a:spcPts val="600"/>
              </a:spcAft>
              <a:buFont typeface="Arial" panose="020B0604020202020204" pitchFamily="34" charset="0"/>
              <a:buChar char="•"/>
            </a:pPr>
            <a:r>
              <a:rPr 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Ministério do Turismo – Administração Direta</a:t>
            </a:r>
          </a:p>
          <a:p>
            <a:pPr marL="457200" indent="-457200" algn="l">
              <a:spcBef>
                <a:spcPts val="0"/>
              </a:spcBef>
              <a:spcAft>
                <a:spcPts val="600"/>
              </a:spcAft>
              <a:buFont typeface="Arial" panose="020B0604020202020204" pitchFamily="34" charset="0"/>
              <a:buChar char="•"/>
            </a:pPr>
            <a:r>
              <a:rPr lang="pt-BR" sz="1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EMBRATUR – Instituto Brasileiro do Turismo</a:t>
            </a:r>
          </a:p>
          <a:p>
            <a:pPr marL="457200" indent="-457200" algn="l">
              <a:buFont typeface="Arial" panose="020B0604020202020204" pitchFamily="34" charset="0"/>
              <a:buChar char="•"/>
            </a:pPr>
            <a:endParaRPr lang="pt-BR" dirty="0" smtClean="0"/>
          </a:p>
          <a:p>
            <a:endParaRPr lang="pt-BR" sz="1200" dirty="0" smtClean="0"/>
          </a:p>
          <a:p>
            <a:endParaRPr lang="pt-BR" sz="1200" dirty="0"/>
          </a:p>
          <a:p>
            <a:endParaRPr lang="pt-BR" sz="1200" dirty="0" smtClean="0"/>
          </a:p>
          <a:p>
            <a:endParaRPr lang="pt-BR" sz="1200" dirty="0"/>
          </a:p>
          <a:p>
            <a:endParaRPr lang="pt-BR" sz="1200" dirty="0" smtClean="0"/>
          </a:p>
          <a:p>
            <a:endParaRPr lang="pt-BR" sz="1200" dirty="0" smtClean="0"/>
          </a:p>
        </p:txBody>
      </p:sp>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260648"/>
            <a:ext cx="776858" cy="936104"/>
          </a:xfrm>
          <a:prstGeom prst="rect">
            <a:avLst/>
          </a:prstGeom>
        </p:spPr>
      </p:pic>
      <p:sp>
        <p:nvSpPr>
          <p:cNvPr id="6" name="Título 1"/>
          <p:cNvSpPr txBox="1">
            <a:spLocks/>
          </p:cNvSpPr>
          <p:nvPr/>
        </p:nvSpPr>
        <p:spPr>
          <a:xfrm>
            <a:off x="1100386" y="296652"/>
            <a:ext cx="4463451" cy="43204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400" dirty="0" smtClean="0"/>
              <a:t>Congresso Nacional</a:t>
            </a:r>
            <a:endParaRPr lang="pt-BR" sz="1400" dirty="0"/>
          </a:p>
        </p:txBody>
      </p:sp>
      <p:sp>
        <p:nvSpPr>
          <p:cNvPr id="7" name="Título 1"/>
          <p:cNvSpPr>
            <a:spLocks noGrp="1"/>
          </p:cNvSpPr>
          <p:nvPr/>
        </p:nvSpPr>
        <p:spPr>
          <a:xfrm>
            <a:off x="1105457" y="550309"/>
            <a:ext cx="6836296" cy="663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200" dirty="0" smtClean="0"/>
              <a:t>Consultoria de Orçamento e Fiscalização Financeira da Câmara dos Deputados</a:t>
            </a:r>
            <a:br>
              <a:rPr lang="pt-BR" sz="1200" dirty="0" smtClean="0"/>
            </a:br>
            <a:r>
              <a:rPr lang="pt-BR" sz="1200" dirty="0" smtClean="0"/>
              <a:t>Consultoria de Orçamento, Fiscalização e Controle do Senado Federal</a:t>
            </a:r>
            <a:br>
              <a:rPr lang="pt-BR" sz="1200" dirty="0" smtClean="0"/>
            </a:br>
            <a:r>
              <a:rPr lang="pt-BR" sz="1200" dirty="0" smtClean="0"/>
              <a:t>Elaboração de Emendas ao Projeto de Lei Orçamentária Anual -  PL </a:t>
            </a:r>
            <a:r>
              <a:rPr lang="pt-BR" sz="1200" dirty="0" smtClean="0"/>
              <a:t>18/2016 </a:t>
            </a:r>
            <a:r>
              <a:rPr lang="pt-BR" sz="1200" dirty="0" smtClean="0"/>
              <a:t>- CN</a:t>
            </a:r>
            <a:endParaRPr lang="pt-BR" sz="1200" dirty="0"/>
          </a:p>
        </p:txBody>
      </p:sp>
      <p:graphicFrame>
        <p:nvGraphicFramePr>
          <p:cNvPr id="8" name="Tabela 7"/>
          <p:cNvGraphicFramePr>
            <a:graphicFrameLocks noGrp="1"/>
          </p:cNvGraphicFramePr>
          <p:nvPr>
            <p:extLst>
              <p:ext uri="{D42A27DB-BD31-4B8C-83A1-F6EECF244321}">
                <p14:modId xmlns:p14="http://schemas.microsoft.com/office/powerpoint/2010/main" val="2900561834"/>
              </p:ext>
            </p:extLst>
          </p:nvPr>
        </p:nvGraphicFramePr>
        <p:xfrm>
          <a:off x="899592" y="3068960"/>
          <a:ext cx="7416824" cy="3032680"/>
        </p:xfrm>
        <a:graphic>
          <a:graphicData uri="http://schemas.openxmlformats.org/drawingml/2006/table">
            <a:tbl>
              <a:tblPr>
                <a:tableStyleId>{5C22544A-7EE6-4342-B048-85BDC9FD1C3A}</a:tableStyleId>
              </a:tblPr>
              <a:tblGrid>
                <a:gridCol w="2736304"/>
                <a:gridCol w="1728192"/>
                <a:gridCol w="1584176"/>
                <a:gridCol w="1368152"/>
              </a:tblGrid>
              <a:tr h="360040">
                <a:tc gridSpan="4">
                  <a:txBody>
                    <a:bodyPr/>
                    <a:lstStyle/>
                    <a:p>
                      <a:pPr algn="ctr">
                        <a:spcBef>
                          <a:spcPts val="300"/>
                        </a:spcBef>
                        <a:spcAft>
                          <a:spcPts val="600"/>
                        </a:spcAft>
                      </a:pPr>
                      <a:r>
                        <a:rPr lang="pt-BR" sz="1300" b="1" dirty="0">
                          <a:effectLst/>
                        </a:rPr>
                        <a:t>TIPOS DE SUBTÍTULOS COM MAIOR INCIDÊNCIA DE EMENDAS</a:t>
                      </a:r>
                      <a:endParaRPr lang="pt-BR" sz="1300" b="1" dirty="0">
                        <a:effectLst/>
                        <a:latin typeface="Arial"/>
                        <a:ea typeface="Times New Roman"/>
                        <a:cs typeface="Times New Roman"/>
                      </a:endParaRPr>
                    </a:p>
                  </a:txBody>
                  <a:tcPr marL="34290" marR="34290" marT="0" marB="0" anchor="ctr"/>
                </a:tc>
                <a:tc hMerge="1">
                  <a:txBody>
                    <a:bodyPr/>
                    <a:lstStyle/>
                    <a:p>
                      <a:endParaRPr lang="pt-BR"/>
                    </a:p>
                  </a:txBody>
                  <a:tcPr/>
                </a:tc>
                <a:tc hMerge="1">
                  <a:txBody>
                    <a:bodyPr/>
                    <a:lstStyle/>
                    <a:p>
                      <a:endParaRPr lang="pt-BR"/>
                    </a:p>
                  </a:txBody>
                  <a:tcPr/>
                </a:tc>
                <a:tc hMerge="1">
                  <a:txBody>
                    <a:bodyPr/>
                    <a:lstStyle/>
                    <a:p>
                      <a:endParaRPr lang="pt-BR"/>
                    </a:p>
                  </a:txBody>
                  <a:tcPr/>
                </a:tc>
              </a:tr>
              <a:tr h="521960">
                <a:tc>
                  <a:txBody>
                    <a:bodyPr/>
                    <a:lstStyle/>
                    <a:p>
                      <a:pPr algn="ctr">
                        <a:spcAft>
                          <a:spcPts val="0"/>
                        </a:spcAft>
                      </a:pPr>
                      <a:r>
                        <a:rPr lang="pt-BR" sz="1300" b="1" dirty="0">
                          <a:effectLst/>
                        </a:rPr>
                        <a:t>AÇÃO PRETENDIDA</a:t>
                      </a:r>
                    </a:p>
                    <a:p>
                      <a:pPr algn="ctr">
                        <a:spcAft>
                          <a:spcPts val="0"/>
                        </a:spcAft>
                      </a:pPr>
                      <a:r>
                        <a:rPr lang="pt-BR" sz="1300" b="1" dirty="0">
                          <a:effectLst/>
                        </a:rPr>
                        <a:t>POR ÁREA DE GOVERNO</a:t>
                      </a:r>
                      <a:endParaRPr lang="pt-BR" sz="1300" b="1" dirty="0">
                        <a:effectLst/>
                        <a:latin typeface="Arial"/>
                        <a:ea typeface="Times New Roman"/>
                        <a:cs typeface="Times New Roman"/>
                      </a:endParaRPr>
                    </a:p>
                  </a:txBody>
                  <a:tcPr marL="34290" marR="34290" marT="0" marB="0" anchor="ctr"/>
                </a:tc>
                <a:tc>
                  <a:txBody>
                    <a:bodyPr/>
                    <a:lstStyle/>
                    <a:p>
                      <a:pPr algn="ctr">
                        <a:spcAft>
                          <a:spcPts val="0"/>
                        </a:spcAft>
                      </a:pPr>
                      <a:r>
                        <a:rPr lang="pt-BR" sz="1300" b="1" dirty="0">
                          <a:effectLst/>
                        </a:rPr>
                        <a:t>TIPO DE REALIZAÇÃO</a:t>
                      </a:r>
                      <a:endParaRPr lang="pt-BR" sz="1300" b="1" dirty="0">
                        <a:effectLst/>
                        <a:latin typeface="Arial"/>
                        <a:ea typeface="Times New Roman"/>
                        <a:cs typeface="Times New Roman"/>
                      </a:endParaRPr>
                    </a:p>
                  </a:txBody>
                  <a:tcPr marL="34290" marR="34290" marT="0" marB="0" anchor="ctr"/>
                </a:tc>
                <a:tc>
                  <a:txBody>
                    <a:bodyPr/>
                    <a:lstStyle/>
                    <a:p>
                      <a:pPr algn="ctr">
                        <a:spcAft>
                          <a:spcPts val="0"/>
                        </a:spcAft>
                      </a:pPr>
                      <a:r>
                        <a:rPr lang="pt-BR" sz="1300" b="1" dirty="0">
                          <a:effectLst/>
                        </a:rPr>
                        <a:t>MODALIDADE</a:t>
                      </a:r>
                    </a:p>
                    <a:p>
                      <a:pPr algn="ctr">
                        <a:spcAft>
                          <a:spcPts val="0"/>
                        </a:spcAft>
                      </a:pPr>
                      <a:r>
                        <a:rPr lang="pt-BR" sz="1300" b="1" dirty="0">
                          <a:effectLst/>
                        </a:rPr>
                        <a:t>DE INTERVENÇÃO</a:t>
                      </a:r>
                      <a:endParaRPr lang="pt-BR" sz="1300" b="1" dirty="0">
                        <a:effectLst/>
                        <a:latin typeface="Arial"/>
                        <a:ea typeface="Times New Roman"/>
                        <a:cs typeface="Times New Roman"/>
                      </a:endParaRPr>
                    </a:p>
                  </a:txBody>
                  <a:tcPr marL="34290" marR="34290" marT="0" marB="0" anchor="ctr"/>
                </a:tc>
                <a:tc>
                  <a:txBody>
                    <a:bodyPr/>
                    <a:lstStyle/>
                    <a:p>
                      <a:pPr algn="ctr">
                        <a:spcAft>
                          <a:spcPts val="0"/>
                        </a:spcAft>
                      </a:pPr>
                      <a:r>
                        <a:rPr lang="pt-BR" sz="1300" b="1" dirty="0">
                          <a:effectLst/>
                        </a:rPr>
                        <a:t>UNIDADE ORÇAMENTÁRIA</a:t>
                      </a:r>
                      <a:endParaRPr lang="pt-BR" sz="1300" b="1" dirty="0">
                        <a:effectLst/>
                        <a:latin typeface="Arial"/>
                        <a:ea typeface="Times New Roman"/>
                        <a:cs typeface="Times New Roman"/>
                      </a:endParaRPr>
                    </a:p>
                  </a:txBody>
                  <a:tcPr marL="34290" marR="34290" marT="0" marB="0" anchor="ctr"/>
                </a:tc>
              </a:tr>
              <a:tr h="485760">
                <a:tc>
                  <a:txBody>
                    <a:bodyPr/>
                    <a:lstStyle/>
                    <a:p>
                      <a:pPr algn="l">
                        <a:spcBef>
                          <a:spcPts val="300"/>
                        </a:spcBef>
                        <a:spcAft>
                          <a:spcPts val="300"/>
                        </a:spcAft>
                      </a:pPr>
                      <a:r>
                        <a:rPr lang="pt-BR" sz="1100" dirty="0">
                          <a:effectLst/>
                        </a:rPr>
                        <a:t>10V0 - Apoio a Projetos de </a:t>
                      </a:r>
                      <a:r>
                        <a:rPr lang="pt-BR" sz="1100" dirty="0" err="1">
                          <a:effectLst/>
                        </a:rPr>
                        <a:t>Infra-Estrutura</a:t>
                      </a:r>
                      <a:r>
                        <a:rPr lang="pt-BR" sz="1100" dirty="0">
                          <a:effectLst/>
                        </a:rPr>
                        <a:t> Turística</a:t>
                      </a:r>
                      <a:endParaRPr lang="pt-BR" sz="1100" dirty="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dirty="0" err="1">
                          <a:effectLst/>
                        </a:rPr>
                        <a:t>Infra-Estrutura</a:t>
                      </a:r>
                      <a:r>
                        <a:rPr lang="pt-BR" sz="1100" dirty="0">
                          <a:effectLst/>
                        </a:rPr>
                        <a:t> Turística</a:t>
                      </a:r>
                      <a:endParaRPr lang="pt-BR" sz="1100" dirty="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dirty="0">
                          <a:effectLst/>
                        </a:rPr>
                        <a:t>Apoio a Projetos</a:t>
                      </a:r>
                      <a:endParaRPr lang="pt-BR" sz="1100" dirty="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dirty="0">
                          <a:effectLst/>
                        </a:rPr>
                        <a:t>Ministério do Turismo</a:t>
                      </a:r>
                      <a:endParaRPr lang="pt-BR" sz="1100" dirty="0">
                        <a:effectLst/>
                        <a:latin typeface="Arial"/>
                        <a:ea typeface="Times New Roman"/>
                        <a:cs typeface="Times New Roman"/>
                      </a:endParaRPr>
                    </a:p>
                  </a:txBody>
                  <a:tcPr marL="34290" marR="34290" marT="0" marB="0" anchor="ctr"/>
                </a:tc>
              </a:tr>
              <a:tr h="432048">
                <a:tc>
                  <a:txBody>
                    <a:bodyPr/>
                    <a:lstStyle/>
                    <a:p>
                      <a:pPr algn="l">
                        <a:spcBef>
                          <a:spcPts val="300"/>
                        </a:spcBef>
                        <a:spcAft>
                          <a:spcPts val="300"/>
                        </a:spcAft>
                      </a:pPr>
                      <a:r>
                        <a:rPr lang="pt-BR" sz="1100" dirty="0">
                          <a:effectLst/>
                        </a:rPr>
                        <a:t>20Y3 – Promoção e Marketing do Turismo no Mercado Nacional</a:t>
                      </a:r>
                      <a:endParaRPr lang="pt-BR" sz="1100" dirty="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dirty="0">
                          <a:effectLst/>
                        </a:rPr>
                        <a:t>Eventos Turísticos</a:t>
                      </a:r>
                      <a:endParaRPr lang="pt-BR" sz="1100" dirty="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a:effectLst/>
                        </a:rPr>
                        <a:t>Promoção / Fomento do / da </a:t>
                      </a:r>
                      <a:endParaRPr lang="pt-BR" sz="110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a:effectLst/>
                        </a:rPr>
                        <a:t>Ministério do Turismo</a:t>
                      </a:r>
                      <a:endParaRPr lang="pt-BR" sz="1100">
                        <a:effectLst/>
                        <a:latin typeface="Arial"/>
                        <a:ea typeface="Times New Roman"/>
                        <a:cs typeface="Times New Roman"/>
                      </a:endParaRPr>
                    </a:p>
                  </a:txBody>
                  <a:tcPr marL="34290" marR="34290" marT="0" marB="0" anchor="ctr"/>
                </a:tc>
              </a:tr>
              <a:tr h="432048">
                <a:tc>
                  <a:txBody>
                    <a:bodyPr/>
                    <a:lstStyle/>
                    <a:p>
                      <a:pPr algn="l">
                        <a:spcBef>
                          <a:spcPts val="300"/>
                        </a:spcBef>
                        <a:spcAft>
                          <a:spcPts val="300"/>
                        </a:spcAft>
                      </a:pPr>
                      <a:r>
                        <a:rPr lang="pt-BR" sz="1100" dirty="0">
                          <a:effectLst/>
                        </a:rPr>
                        <a:t>20Y3 – Promoção e Marketing do Turismo no Mercado Nacional</a:t>
                      </a:r>
                      <a:endParaRPr lang="pt-BR" sz="1100" dirty="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a:effectLst/>
                        </a:rPr>
                        <a:t>Campanha Educativa / Publicitária</a:t>
                      </a:r>
                      <a:endParaRPr lang="pt-BR" sz="110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a:effectLst/>
                        </a:rPr>
                        <a:t>Promoção / Fomento do / da</a:t>
                      </a:r>
                      <a:endParaRPr lang="pt-BR" sz="110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a:effectLst/>
                        </a:rPr>
                        <a:t>Ministério do Turismo</a:t>
                      </a:r>
                      <a:endParaRPr lang="pt-BR" sz="1100">
                        <a:effectLst/>
                        <a:latin typeface="Arial"/>
                        <a:ea typeface="Times New Roman"/>
                        <a:cs typeface="Times New Roman"/>
                      </a:endParaRPr>
                    </a:p>
                  </a:txBody>
                  <a:tcPr marL="34290" marR="34290" marT="0" marB="0" anchor="ctr"/>
                </a:tc>
              </a:tr>
              <a:tr h="432048">
                <a:tc>
                  <a:txBody>
                    <a:bodyPr/>
                    <a:lstStyle/>
                    <a:p>
                      <a:pPr algn="l">
                        <a:spcBef>
                          <a:spcPts val="300"/>
                        </a:spcBef>
                        <a:spcAft>
                          <a:spcPts val="300"/>
                        </a:spcAft>
                      </a:pPr>
                      <a:r>
                        <a:rPr lang="pt-BR" sz="1100" dirty="0">
                          <a:effectLst/>
                        </a:rPr>
                        <a:t>4590 – Qualificação, Certificação e Produção Associada ao Turismo</a:t>
                      </a:r>
                      <a:endParaRPr lang="pt-BR" sz="1100" dirty="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dirty="0">
                          <a:effectLst/>
                        </a:rPr>
                        <a:t>Turismo</a:t>
                      </a:r>
                      <a:endParaRPr lang="pt-BR" sz="1100" dirty="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dirty="0">
                          <a:effectLst/>
                        </a:rPr>
                        <a:t>Qualificação de / para</a:t>
                      </a:r>
                      <a:endParaRPr lang="pt-BR" sz="1100" dirty="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a:effectLst/>
                        </a:rPr>
                        <a:t>Ministério do Turismo</a:t>
                      </a:r>
                      <a:endParaRPr lang="pt-BR" sz="1100">
                        <a:effectLst/>
                        <a:latin typeface="Arial"/>
                        <a:ea typeface="Times New Roman"/>
                        <a:cs typeface="Times New Roman"/>
                      </a:endParaRPr>
                    </a:p>
                  </a:txBody>
                  <a:tcPr marL="34290" marR="34290" marT="0" marB="0" anchor="ctr"/>
                </a:tc>
              </a:tr>
              <a:tr h="368776">
                <a:tc>
                  <a:txBody>
                    <a:bodyPr/>
                    <a:lstStyle/>
                    <a:p>
                      <a:pPr algn="l">
                        <a:spcBef>
                          <a:spcPts val="300"/>
                        </a:spcBef>
                        <a:spcAft>
                          <a:spcPts val="300"/>
                        </a:spcAft>
                      </a:pPr>
                      <a:r>
                        <a:rPr lang="pt-BR" sz="1100" dirty="0">
                          <a:effectLst/>
                        </a:rPr>
                        <a:t>4641 - Publicidade de Utilidade Pública</a:t>
                      </a:r>
                      <a:endParaRPr lang="pt-BR" sz="1100" dirty="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dirty="0">
                          <a:effectLst/>
                        </a:rPr>
                        <a:t>Violência/Abuso/Exploração</a:t>
                      </a:r>
                      <a:endParaRPr lang="pt-BR" sz="1100" dirty="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dirty="0">
                          <a:effectLst/>
                        </a:rPr>
                        <a:t>Combate a / ao</a:t>
                      </a:r>
                      <a:endParaRPr lang="pt-BR" sz="1100" dirty="0">
                        <a:effectLst/>
                        <a:latin typeface="Arial"/>
                        <a:ea typeface="Times New Roman"/>
                        <a:cs typeface="Times New Roman"/>
                      </a:endParaRPr>
                    </a:p>
                  </a:txBody>
                  <a:tcPr marL="34290" marR="34290" marT="0" marB="0" anchor="ctr"/>
                </a:tc>
                <a:tc>
                  <a:txBody>
                    <a:bodyPr/>
                    <a:lstStyle/>
                    <a:p>
                      <a:pPr algn="l">
                        <a:spcBef>
                          <a:spcPts val="300"/>
                        </a:spcBef>
                        <a:spcAft>
                          <a:spcPts val="300"/>
                        </a:spcAft>
                      </a:pPr>
                      <a:r>
                        <a:rPr lang="pt-BR" sz="1100" dirty="0">
                          <a:effectLst/>
                        </a:rPr>
                        <a:t>Ministério do Turismo</a:t>
                      </a:r>
                      <a:endParaRPr lang="pt-BR" sz="1100" dirty="0">
                        <a:effectLst/>
                        <a:latin typeface="Arial"/>
                        <a:ea typeface="Times New Roman"/>
                        <a:cs typeface="Times New Roman"/>
                      </a:endParaRPr>
                    </a:p>
                  </a:txBody>
                  <a:tcPr marL="34290" marR="34290" marT="0" marB="0" anchor="ctr"/>
                </a:tc>
              </a:tr>
            </a:tbl>
          </a:graphicData>
        </a:graphic>
      </p:graphicFrame>
    </p:spTree>
    <p:extLst>
      <p:ext uri="{BB962C8B-B14F-4D97-AF65-F5344CB8AC3E}">
        <p14:creationId xmlns:p14="http://schemas.microsoft.com/office/powerpoint/2010/main" val="41426510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187624" y="1412776"/>
            <a:ext cx="6753480" cy="5040560"/>
          </a:xfrm>
        </p:spPr>
        <p:txBody>
          <a:bodyPr>
            <a:normAutofit fontScale="25000" lnSpcReduction="20000"/>
          </a:bodyPr>
          <a:lstStyle/>
          <a:p>
            <a:pPr>
              <a:spcBef>
                <a:spcPts val="600"/>
              </a:spcBef>
              <a:spcAft>
                <a:spcPts val="600"/>
              </a:spcAft>
            </a:pPr>
            <a:r>
              <a:rPr lang="pt-BR" sz="6400" dirty="0" smtClean="0">
                <a:solidFill>
                  <a:schemeClr val="tx1"/>
                </a:solidFill>
                <a:latin typeface="Tahoma" panose="020B0604030504040204" pitchFamily="34" charset="0"/>
                <a:ea typeface="Tahoma" panose="020B0604030504040204" pitchFamily="34" charset="0"/>
                <a:cs typeface="Tahoma" panose="020B0604030504040204" pitchFamily="34" charset="0"/>
              </a:rPr>
              <a:t>EMENDAS – AÇÕES DE MAIOR INTERESSE</a:t>
            </a:r>
          </a:p>
          <a:p>
            <a:pPr marL="457200" indent="-457200" algn="l">
              <a:spcBef>
                <a:spcPts val="600"/>
              </a:spcBef>
              <a:spcAft>
                <a:spcPts val="600"/>
              </a:spcAft>
              <a:buFont typeface="Arial" panose="020B0604020202020204" pitchFamily="34" charset="0"/>
              <a:buChar char="•"/>
            </a:pPr>
            <a:r>
              <a:rPr lang="pt-BR" sz="56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AÇÃO </a:t>
            </a:r>
            <a:r>
              <a:rPr lang="pt-BR" sz="56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10V0 – Apoio a Projetos de Infraestrutura Turística</a:t>
            </a:r>
            <a:r>
              <a:rPr lang="pt-BR" sz="5600" dirty="0" smtClean="0">
                <a:solidFill>
                  <a:schemeClr val="tx1"/>
                </a:solidFill>
                <a:latin typeface="Tahoma" panose="020B0604030504040204" pitchFamily="34" charset="0"/>
                <a:ea typeface="Tahoma" panose="020B0604030504040204" pitchFamily="34" charset="0"/>
                <a:cs typeface="Tahoma" panose="020B0604030504040204" pitchFamily="34" charset="0"/>
              </a:rPr>
              <a:t>.</a:t>
            </a:r>
            <a:endParaRPr lang="pt-BR" sz="5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0" algn="l">
              <a:spcBef>
                <a:spcPts val="600"/>
              </a:spcBef>
              <a:spcAft>
                <a:spcPts val="600"/>
              </a:spcAft>
            </a:pPr>
            <a:r>
              <a:rPr lang="pt-BR" sz="6400"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Construção</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 revitalização e reforma de:</a:t>
            </a:r>
          </a:p>
          <a:p>
            <a:pPr marL="914400" indent="-457200" algn="just">
              <a:lnSpc>
                <a:spcPct val="130000"/>
              </a:lnSpc>
              <a:spcBef>
                <a:spcPts val="600"/>
              </a:spcBef>
              <a:spcAft>
                <a:spcPts val="600"/>
              </a:spcAft>
              <a:buFont typeface="Wingdings" panose="05000000000000000000" pitchFamily="2" charset="2"/>
              <a:buChar char="q"/>
            </a:pP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infraestrutura urbana para adequação de espaços de interesse turístico (saneamento básico, sistemas de drenagem urbana, paisagismo, sinalização turística e praças; parques urbanos, pavimentação, execução de calçadas, passeios, iluminação pública e ciclovias/ciclo faixas, se os projetos estiverem associados a parques, praças, orlas e outros atrativos turísticos);</a:t>
            </a:r>
          </a:p>
          <a:p>
            <a:pPr marL="914400" indent="-457200" algn="just">
              <a:lnSpc>
                <a:spcPct val="130000"/>
              </a:lnSpc>
              <a:spcBef>
                <a:spcPts val="600"/>
              </a:spcBef>
              <a:spcAft>
                <a:spcPts val="600"/>
              </a:spcAft>
              <a:buFont typeface="Wingdings" panose="05000000000000000000" pitchFamily="2" charset="2"/>
              <a:buChar char="q"/>
            </a:pP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infraestrutura de estradas e rodovias, terminais rodoviários intermunicipais e interestaduais, aeroportos, ferrovias e estações férreas, obras de arte especiais, infraestrutura de orlas e terminais fluviais, lacustres ou marítimos, desde que de interesse turístico;</a:t>
            </a:r>
          </a:p>
          <a:p>
            <a:pPr marL="914400" indent="-457200" algn="just">
              <a:lnSpc>
                <a:spcPct val="130000"/>
              </a:lnSpc>
              <a:spcBef>
                <a:spcPts val="600"/>
              </a:spcBef>
              <a:spcAft>
                <a:spcPts val="600"/>
              </a:spcAft>
              <a:buFont typeface="Wingdings" panose="05000000000000000000" pitchFamily="2" charset="2"/>
              <a:buChar char="q"/>
            </a:pP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edificações de uso público ou coletivo destinadas a atividades indutoras de turismo como centros de cultura, museus, teatros, casas de memória, centros de convenções, feiras, centros de eventos, centros de apoio ao turista, centros de comercialização de produtos associados ao turismo e centros de qualificação de mão-de-obra para os setores de gastronomia, hotelaria e turismo;</a:t>
            </a:r>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260648"/>
            <a:ext cx="776858" cy="936104"/>
          </a:xfrm>
          <a:prstGeom prst="rect">
            <a:avLst/>
          </a:prstGeom>
        </p:spPr>
      </p:pic>
      <p:sp>
        <p:nvSpPr>
          <p:cNvPr id="6" name="Título 1"/>
          <p:cNvSpPr txBox="1">
            <a:spLocks/>
          </p:cNvSpPr>
          <p:nvPr/>
        </p:nvSpPr>
        <p:spPr>
          <a:xfrm>
            <a:off x="1100386" y="296652"/>
            <a:ext cx="4463451" cy="43204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400" dirty="0" smtClean="0"/>
              <a:t>Congresso Nacional</a:t>
            </a:r>
            <a:endParaRPr lang="pt-BR" sz="1400" dirty="0"/>
          </a:p>
        </p:txBody>
      </p:sp>
      <p:sp>
        <p:nvSpPr>
          <p:cNvPr id="7" name="Título 1"/>
          <p:cNvSpPr>
            <a:spLocks noGrp="1"/>
          </p:cNvSpPr>
          <p:nvPr/>
        </p:nvSpPr>
        <p:spPr>
          <a:xfrm>
            <a:off x="1104808" y="553445"/>
            <a:ext cx="6836296" cy="663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200" dirty="0" smtClean="0"/>
              <a:t>Consultoria de Orçamento e Fiscalização Financeira da Câmara dos Deputados</a:t>
            </a:r>
            <a:br>
              <a:rPr lang="pt-BR" sz="1200" dirty="0" smtClean="0"/>
            </a:br>
            <a:r>
              <a:rPr lang="pt-BR" sz="1200" dirty="0" smtClean="0"/>
              <a:t>Consultoria de Orçamento, Fiscalização e Controle do Senado Federal</a:t>
            </a:r>
            <a:br>
              <a:rPr lang="pt-BR" sz="1200" dirty="0" smtClean="0"/>
            </a:br>
            <a:r>
              <a:rPr lang="pt-BR" sz="1200" dirty="0" smtClean="0"/>
              <a:t>Elaboração de Emendas ao Projeto de Lei Orçamentária Anual -  PL </a:t>
            </a:r>
            <a:r>
              <a:rPr lang="pt-BR" sz="1200" dirty="0" smtClean="0"/>
              <a:t>18/2016 </a:t>
            </a:r>
            <a:r>
              <a:rPr lang="pt-BR" sz="1200" dirty="0" smtClean="0"/>
              <a:t>- CN</a:t>
            </a:r>
            <a:endParaRPr lang="pt-BR" sz="1200" dirty="0"/>
          </a:p>
        </p:txBody>
      </p:sp>
    </p:spTree>
    <p:extLst>
      <p:ext uri="{BB962C8B-B14F-4D97-AF65-F5344CB8AC3E}">
        <p14:creationId xmlns:p14="http://schemas.microsoft.com/office/powerpoint/2010/main" val="13057645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59632" y="1412776"/>
            <a:ext cx="6463724" cy="5040560"/>
          </a:xfrm>
        </p:spPr>
        <p:txBody>
          <a:bodyPr>
            <a:normAutofit fontScale="25000" lnSpcReduction="20000"/>
          </a:bodyPr>
          <a:lstStyle/>
          <a:p>
            <a:pPr>
              <a:spcBef>
                <a:spcPts val="600"/>
              </a:spcBef>
              <a:spcAft>
                <a:spcPts val="600"/>
              </a:spcAft>
            </a:pPr>
            <a:r>
              <a:rPr lang="pt-BR" sz="6400" dirty="0" smtClean="0">
                <a:solidFill>
                  <a:schemeClr val="tx1"/>
                </a:solidFill>
                <a:latin typeface="Tahoma" panose="020B0604030504040204" pitchFamily="34" charset="0"/>
                <a:ea typeface="Tahoma" panose="020B0604030504040204" pitchFamily="34" charset="0"/>
                <a:cs typeface="Tahoma" panose="020B0604030504040204" pitchFamily="34" charset="0"/>
              </a:rPr>
              <a:t>EMENDAS – AÇÕES DE MAIOR INTERESSE</a:t>
            </a:r>
          </a:p>
          <a:p>
            <a:pPr marL="457200" indent="-457200" algn="l">
              <a:spcBef>
                <a:spcPts val="600"/>
              </a:spcBef>
              <a:spcAft>
                <a:spcPts val="600"/>
              </a:spcAft>
              <a:buFont typeface="Arial" panose="020B0604020202020204" pitchFamily="34" charset="0"/>
              <a:buChar char="•"/>
            </a:pPr>
            <a:r>
              <a:rPr lang="pt-BR" sz="56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AÇÃO </a:t>
            </a:r>
            <a:r>
              <a:rPr lang="pt-BR" sz="56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10V0 – Apoio a Projetos de Infraestrutura Turística</a:t>
            </a:r>
            <a:r>
              <a:rPr lang="pt-BR" sz="5600" dirty="0" smtClean="0">
                <a:solidFill>
                  <a:schemeClr val="tx1"/>
                </a:solidFill>
                <a:latin typeface="Tahoma" panose="020B0604030504040204" pitchFamily="34" charset="0"/>
                <a:ea typeface="Tahoma" panose="020B0604030504040204" pitchFamily="34" charset="0"/>
                <a:cs typeface="Tahoma" panose="020B0604030504040204" pitchFamily="34" charset="0"/>
              </a:rPr>
              <a:t>.</a:t>
            </a:r>
            <a:endParaRPr lang="pt-BR" sz="5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0" algn="l">
              <a:spcBef>
                <a:spcPts val="600"/>
              </a:spcBef>
              <a:spcAft>
                <a:spcPts val="600"/>
              </a:spcAft>
            </a:pPr>
            <a:r>
              <a:rPr lang="pt-BR" sz="6400"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Construção</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 revitalização e reforma de:</a:t>
            </a:r>
          </a:p>
          <a:p>
            <a:pPr marL="914400" indent="-457200" algn="just">
              <a:spcBef>
                <a:spcPts val="600"/>
              </a:spcBef>
              <a:spcAft>
                <a:spcPts val="600"/>
              </a:spcAft>
              <a:buFont typeface="Wingdings" panose="05000000000000000000" pitchFamily="2" charset="2"/>
              <a:buChar char="q"/>
            </a:pP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mirantes, parques naturais e de exposições, portais;</a:t>
            </a:r>
          </a:p>
          <a:p>
            <a:pPr marL="914400" indent="-457200" algn="just">
              <a:spcBef>
                <a:spcPts val="600"/>
              </a:spcBef>
              <a:spcAft>
                <a:spcPts val="600"/>
              </a:spcAft>
              <a:buFont typeface="Wingdings" panose="05000000000000000000" pitchFamily="2" charset="2"/>
              <a:buChar char="q"/>
            </a:pP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sinalização turística e interpretativa;</a:t>
            </a:r>
          </a:p>
          <a:p>
            <a:pPr marL="914400" indent="-457200" algn="just">
              <a:lnSpc>
                <a:spcPct val="130000"/>
              </a:lnSpc>
              <a:spcBef>
                <a:spcPts val="600"/>
              </a:spcBef>
              <a:spcAft>
                <a:spcPts val="600"/>
              </a:spcAft>
              <a:buFont typeface="Wingdings" panose="05000000000000000000" pitchFamily="2" charset="2"/>
              <a:buChar char="q"/>
            </a:pP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aquisição </a:t>
            </a:r>
            <a:r>
              <a:rPr lang="pt-BR" sz="5200" dirty="0">
                <a:solidFill>
                  <a:schemeClr val="tx1"/>
                </a:solidFill>
                <a:latin typeface="Tahoma" panose="020B0604030504040204" pitchFamily="34" charset="0"/>
                <a:ea typeface="Tahoma" panose="020B0604030504040204" pitchFamily="34" charset="0"/>
                <a:cs typeface="Tahoma" panose="020B0604030504040204" pitchFamily="34" charset="0"/>
              </a:rPr>
              <a:t>de equipamentos necessários à funcionalidade dos objetos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apoiados</a:t>
            </a:r>
            <a:r>
              <a:rPr lang="pt-BR" sz="4800" dirty="0" smtClean="0">
                <a:solidFill>
                  <a:schemeClr val="tx1"/>
                </a:solidFill>
                <a:latin typeface="Tahoma" panose="020B0604030504040204" pitchFamily="34" charset="0"/>
                <a:ea typeface="Tahoma" panose="020B0604030504040204" pitchFamily="34" charset="0"/>
                <a:cs typeface="Tahoma" panose="020B0604030504040204" pitchFamily="34" charset="0"/>
              </a:rPr>
              <a:t>.</a:t>
            </a:r>
          </a:p>
          <a:p>
            <a:pPr lvl="1" algn="just">
              <a:spcBef>
                <a:spcPts val="600"/>
              </a:spcBef>
              <a:spcAft>
                <a:spcPts val="600"/>
              </a:spcAft>
            </a:pPr>
            <a:endParaRPr lang="pt-BR" sz="48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lvl="1" algn="just">
              <a:spcBef>
                <a:spcPts val="600"/>
              </a:spcBef>
              <a:spcAft>
                <a:spcPts val="600"/>
              </a:spcAft>
            </a:pPr>
            <a:r>
              <a:rPr lang="pt-BR" sz="4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Observações</a:t>
            </a:r>
            <a:r>
              <a:rPr lang="pt-BR" sz="4800" dirty="0" smtClean="0">
                <a:solidFill>
                  <a:schemeClr val="tx1"/>
                </a:solidFill>
                <a:latin typeface="Tahoma" panose="020B0604030504040204" pitchFamily="34" charset="0"/>
                <a:ea typeface="Tahoma" panose="020B0604030504040204" pitchFamily="34" charset="0"/>
                <a:cs typeface="Tahoma" panose="020B0604030504040204" pitchFamily="34" charset="0"/>
              </a:rPr>
              <a:t>:</a:t>
            </a:r>
          </a:p>
          <a:p>
            <a:pPr lvl="1" algn="just">
              <a:spcBef>
                <a:spcPts val="600"/>
              </a:spcBef>
              <a:spcAft>
                <a:spcPts val="600"/>
              </a:spcAft>
            </a:pPr>
            <a:r>
              <a:rPr lang="pt-BR" sz="4800" dirty="0" smtClean="0">
                <a:solidFill>
                  <a:schemeClr val="tx1"/>
                </a:solidFill>
                <a:latin typeface="Tahoma" panose="020B0604030504040204" pitchFamily="34" charset="0"/>
                <a:ea typeface="Tahoma" panose="020B0604030504040204" pitchFamily="34" charset="0"/>
                <a:cs typeface="Tahoma" panose="020B0604030504040204" pitchFamily="34" charset="0"/>
              </a:rPr>
              <a:t>(1) Utilizar GND 4 (inclusive para reformas);</a:t>
            </a:r>
          </a:p>
          <a:p>
            <a:pPr lvl="1" algn="just">
              <a:lnSpc>
                <a:spcPct val="130000"/>
              </a:lnSpc>
              <a:spcBef>
                <a:spcPts val="600"/>
              </a:spcBef>
              <a:spcAft>
                <a:spcPts val="600"/>
              </a:spcAft>
            </a:pPr>
            <a:r>
              <a:rPr lang="pt-BR" sz="4800" dirty="0" smtClean="0">
                <a:solidFill>
                  <a:schemeClr val="tx1"/>
                </a:solidFill>
                <a:latin typeface="Tahoma" panose="020B0604030504040204" pitchFamily="34" charset="0"/>
                <a:ea typeface="Tahoma" panose="020B0604030504040204" pitchFamily="34" charset="0"/>
                <a:cs typeface="Tahoma" panose="020B0604030504040204" pitchFamily="34" charset="0"/>
              </a:rPr>
              <a:t>(2) Custo </a:t>
            </a:r>
            <a:r>
              <a:rPr lang="pt-BR" sz="4800" dirty="0">
                <a:solidFill>
                  <a:schemeClr val="tx1"/>
                </a:solidFill>
                <a:latin typeface="Tahoma" panose="020B0604030504040204" pitchFamily="34" charset="0"/>
                <a:ea typeface="Tahoma" panose="020B0604030504040204" pitchFamily="34" charset="0"/>
                <a:cs typeface="Tahoma" panose="020B0604030504040204" pitchFamily="34" charset="0"/>
              </a:rPr>
              <a:t>Unitário Médio: depende do dimensionamento e características de cada projeto; valor mínimo de R$ </a:t>
            </a:r>
            <a:r>
              <a:rPr lang="pt-BR" sz="4800" dirty="0" smtClean="0">
                <a:solidFill>
                  <a:schemeClr val="tx1"/>
                </a:solidFill>
                <a:latin typeface="Tahoma" panose="020B0604030504040204" pitchFamily="34" charset="0"/>
                <a:ea typeface="Tahoma" panose="020B0604030504040204" pitchFamily="34" charset="0"/>
                <a:cs typeface="Tahoma" panose="020B0604030504040204" pitchFamily="34" charset="0"/>
              </a:rPr>
              <a:t>250.000,00 </a:t>
            </a:r>
            <a:r>
              <a:rPr lang="pt-BR" sz="4800" dirty="0">
                <a:solidFill>
                  <a:schemeClr val="tx1"/>
                </a:solidFill>
                <a:latin typeface="Tahoma" panose="020B0604030504040204" pitchFamily="34" charset="0"/>
                <a:ea typeface="Tahoma" panose="020B0604030504040204" pitchFamily="34" charset="0"/>
                <a:cs typeface="Tahoma" panose="020B0604030504040204" pitchFamily="34" charset="0"/>
              </a:rPr>
              <a:t>para a celebração de convênio referente à execução de obras e serviços de </a:t>
            </a:r>
            <a:r>
              <a:rPr lang="pt-BR" sz="4800" dirty="0" smtClean="0">
                <a:solidFill>
                  <a:schemeClr val="tx1"/>
                </a:solidFill>
                <a:latin typeface="Tahoma" panose="020B0604030504040204" pitchFamily="34" charset="0"/>
                <a:ea typeface="Tahoma" panose="020B0604030504040204" pitchFamily="34" charset="0"/>
                <a:cs typeface="Tahoma" panose="020B0604030504040204" pitchFamily="34" charset="0"/>
              </a:rPr>
              <a:t>engenharia.</a:t>
            </a:r>
          </a:p>
          <a:p>
            <a:pPr lvl="1" algn="just">
              <a:lnSpc>
                <a:spcPct val="130000"/>
              </a:lnSpc>
              <a:spcBef>
                <a:spcPts val="600"/>
              </a:spcBef>
              <a:spcAft>
                <a:spcPts val="600"/>
              </a:spcAft>
            </a:pPr>
            <a:endParaRPr lang="pt-BR" sz="48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lvl="1" algn="just"/>
            <a:endParaRPr lang="pt-BR" sz="2400" i="1" dirty="0"/>
          </a:p>
          <a:p>
            <a:pPr lvl="1" indent="-457200" algn="l">
              <a:buFont typeface="Arial" panose="020B0604020202020204" pitchFamily="34" charset="0"/>
              <a:buChar char="•"/>
            </a:pPr>
            <a:endParaRPr lang="pt-BR" sz="3200" b="1" dirty="0"/>
          </a:p>
          <a:p>
            <a:pPr lvl="1" algn="just"/>
            <a:endParaRPr lang="pt-BR" sz="2400" i="1" dirty="0"/>
          </a:p>
          <a:p>
            <a:pPr lvl="1" algn="just"/>
            <a:endParaRPr lang="pt-BR" sz="2400" dirty="0" smtClean="0"/>
          </a:p>
          <a:p>
            <a:pPr marL="914400" lvl="1" indent="-457200" algn="l">
              <a:buFont typeface="Arial" panose="020B0604020202020204" pitchFamily="34" charset="0"/>
              <a:buChar char="•"/>
            </a:pPr>
            <a:endParaRPr lang="pt-BR" dirty="0" smtClean="0"/>
          </a:p>
          <a:p>
            <a:endParaRPr lang="pt-BR" dirty="0" smtClean="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260648"/>
            <a:ext cx="776858" cy="936104"/>
          </a:xfrm>
          <a:prstGeom prst="rect">
            <a:avLst/>
          </a:prstGeom>
        </p:spPr>
      </p:pic>
      <p:sp>
        <p:nvSpPr>
          <p:cNvPr id="6" name="Título 1"/>
          <p:cNvSpPr txBox="1">
            <a:spLocks/>
          </p:cNvSpPr>
          <p:nvPr/>
        </p:nvSpPr>
        <p:spPr>
          <a:xfrm>
            <a:off x="1100386" y="296652"/>
            <a:ext cx="4463451" cy="43204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400" dirty="0" smtClean="0"/>
              <a:t>Congresso Nacional</a:t>
            </a:r>
            <a:endParaRPr lang="pt-BR" sz="1400" dirty="0"/>
          </a:p>
        </p:txBody>
      </p:sp>
      <p:sp>
        <p:nvSpPr>
          <p:cNvPr id="7" name="Título 1"/>
          <p:cNvSpPr>
            <a:spLocks noGrp="1"/>
          </p:cNvSpPr>
          <p:nvPr/>
        </p:nvSpPr>
        <p:spPr>
          <a:xfrm>
            <a:off x="1104808" y="553445"/>
            <a:ext cx="6836296" cy="663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200" dirty="0" smtClean="0"/>
              <a:t>Consultoria de Orçamento e Fiscalização Financeira da Câmara dos Deputados</a:t>
            </a:r>
            <a:br>
              <a:rPr lang="pt-BR" sz="1200" dirty="0" smtClean="0"/>
            </a:br>
            <a:r>
              <a:rPr lang="pt-BR" sz="1200" dirty="0" smtClean="0"/>
              <a:t>Consultoria de Orçamento, Fiscalização e Controle do Senado Federal</a:t>
            </a:r>
            <a:br>
              <a:rPr lang="pt-BR" sz="1200" dirty="0" smtClean="0"/>
            </a:br>
            <a:r>
              <a:rPr lang="pt-BR" sz="1200" dirty="0" smtClean="0"/>
              <a:t>Elaboração de Emendas ao Projeto de Lei Orçamentária Anual -  PL </a:t>
            </a:r>
            <a:r>
              <a:rPr lang="pt-BR" sz="1200" dirty="0" smtClean="0"/>
              <a:t>18/2016 </a:t>
            </a:r>
            <a:r>
              <a:rPr lang="pt-BR" sz="1200" dirty="0" smtClean="0"/>
              <a:t>- CN</a:t>
            </a:r>
            <a:endParaRPr lang="pt-BR" sz="1200" dirty="0"/>
          </a:p>
        </p:txBody>
      </p:sp>
    </p:spTree>
    <p:extLst>
      <p:ext uri="{BB962C8B-B14F-4D97-AF65-F5344CB8AC3E}">
        <p14:creationId xmlns:p14="http://schemas.microsoft.com/office/powerpoint/2010/main" val="32000731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187624" y="1412776"/>
            <a:ext cx="6763364" cy="5184576"/>
          </a:xfrm>
        </p:spPr>
        <p:txBody>
          <a:bodyPr>
            <a:normAutofit fontScale="25000" lnSpcReduction="20000"/>
          </a:bodyPr>
          <a:lstStyle/>
          <a:p>
            <a:r>
              <a:rPr lang="pt-BR" sz="6400" dirty="0" smtClean="0">
                <a:solidFill>
                  <a:schemeClr val="tx1"/>
                </a:solidFill>
                <a:latin typeface="Tahoma" panose="020B0604030504040204" pitchFamily="34" charset="0"/>
                <a:ea typeface="Tahoma" panose="020B0604030504040204" pitchFamily="34" charset="0"/>
                <a:cs typeface="Tahoma" panose="020B0604030504040204" pitchFamily="34" charset="0"/>
              </a:rPr>
              <a:t>EMENDAS – AÇÕES DE MAIOR INTERESSE</a:t>
            </a:r>
          </a:p>
          <a:p>
            <a:pPr lvl="1" indent="-457200" algn="l">
              <a:lnSpc>
                <a:spcPct val="130000"/>
              </a:lnSpc>
              <a:spcBef>
                <a:spcPts val="600"/>
              </a:spcBef>
              <a:buFont typeface="Arial" panose="020B0604020202020204" pitchFamily="34" charset="0"/>
              <a:buChar char="•"/>
            </a:pPr>
            <a:r>
              <a:rPr lang="pt-BR" sz="56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AÇÃO </a:t>
            </a:r>
            <a:r>
              <a:rPr lang="pt-BR" sz="56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20Y3 </a:t>
            </a:r>
            <a:r>
              <a:rPr lang="pt-BR" sz="56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sz="56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Promoção e Marketing do Turismo no Mercado Nacional.</a:t>
            </a:r>
          </a:p>
          <a:p>
            <a:pPr marL="914400" lvl="1" indent="-457200" algn="just">
              <a:lnSpc>
                <a:spcPct val="130000"/>
              </a:lnSpc>
              <a:spcBef>
                <a:spcPts val="600"/>
              </a:spcBef>
              <a:buFont typeface="Wingdings" panose="05000000000000000000" pitchFamily="2" charset="2"/>
              <a:buChar char="q"/>
            </a:pP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Promoção de Eventos para Divulgação do Turismo Interno;</a:t>
            </a:r>
          </a:p>
          <a:p>
            <a:pPr marL="914400" lvl="1" indent="-457200" algn="just">
              <a:lnSpc>
                <a:spcPct val="130000"/>
              </a:lnSpc>
              <a:spcBef>
                <a:spcPts val="600"/>
              </a:spcBef>
              <a:spcAft>
                <a:spcPts val="600"/>
              </a:spcAft>
              <a:buFont typeface="Wingdings" panose="05000000000000000000" pitchFamily="2" charset="2"/>
              <a:buChar char="q"/>
            </a:pP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Campanha para Promoção do Turismo no Mercado Nacional</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a:t>
            </a:r>
          </a:p>
          <a:p>
            <a:pPr lvl="1" algn="just">
              <a:lnSpc>
                <a:spcPct val="130000"/>
              </a:lnSpc>
              <a:spcBef>
                <a:spcPts val="600"/>
              </a:spcBef>
            </a:pPr>
            <a:r>
              <a:rPr lang="pt-BR" sz="52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Observações:</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1) Utilizar </a:t>
            </a:r>
            <a:r>
              <a:rPr lang="pt-BR" sz="5200" dirty="0">
                <a:solidFill>
                  <a:schemeClr val="tx1"/>
                </a:solidFill>
                <a:latin typeface="Tahoma" panose="020B0604030504040204" pitchFamily="34" charset="0"/>
                <a:ea typeface="Tahoma" panose="020B0604030504040204" pitchFamily="34" charset="0"/>
                <a:cs typeface="Tahoma" panose="020B0604030504040204" pitchFamily="34" charset="0"/>
              </a:rPr>
              <a:t>GND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3;</a:t>
            </a:r>
          </a:p>
          <a:p>
            <a:pPr lvl="1" algn="just">
              <a:lnSpc>
                <a:spcPct val="130000"/>
              </a:lnSpc>
              <a:spcBef>
                <a:spcPts val="600"/>
              </a:spcBef>
            </a:pP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2</a:t>
            </a:r>
            <a:r>
              <a:rPr lang="pt-BR" sz="5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De acordo com o PLDO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2017,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em tramitação no CN, não </a:t>
            </a:r>
            <a:r>
              <a:rPr lang="pt-BR" sz="5200" dirty="0">
                <a:solidFill>
                  <a:schemeClr val="tx1"/>
                </a:solidFill>
                <a:latin typeface="Tahoma" panose="020B0604030504040204" pitchFamily="34" charset="0"/>
                <a:ea typeface="Tahoma" panose="020B0604030504040204" pitchFamily="34" charset="0"/>
                <a:cs typeface="Tahoma" panose="020B0604030504040204" pitchFamily="34" charset="0"/>
              </a:rPr>
              <a:t>poderão ser alocados recursos para atender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a </a:t>
            </a:r>
            <a:r>
              <a:rPr lang="pt-BR" sz="5200" dirty="0">
                <a:solidFill>
                  <a:schemeClr val="tx1"/>
                </a:solidFill>
                <a:latin typeface="Tahoma" panose="020B0604030504040204" pitchFamily="34" charset="0"/>
                <a:ea typeface="Tahoma" panose="020B0604030504040204" pitchFamily="34" charset="0"/>
                <a:cs typeface="Tahoma" panose="020B0604030504040204" pitchFamily="34" charset="0"/>
              </a:rPr>
              <a:t>entidades privadas (modalidade de aplicação 50) destinados à realização de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eventos;</a:t>
            </a:r>
          </a:p>
          <a:p>
            <a:pPr lvl="1" algn="just">
              <a:lnSpc>
                <a:spcPct val="130000"/>
              </a:lnSpc>
              <a:spcBef>
                <a:spcPts val="600"/>
              </a:spcBef>
            </a:pP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(3) Custo </a:t>
            </a:r>
            <a:r>
              <a:rPr lang="pt-BR" sz="5200" dirty="0">
                <a:solidFill>
                  <a:schemeClr val="tx1"/>
                </a:solidFill>
                <a:latin typeface="Tahoma" panose="020B0604030504040204" pitchFamily="34" charset="0"/>
                <a:ea typeface="Tahoma" panose="020B0604030504040204" pitchFamily="34" charset="0"/>
                <a:cs typeface="Tahoma" panose="020B0604030504040204" pitchFamily="34" charset="0"/>
              </a:rPr>
              <a:t>Unitário Médio: depende do dimensionamento e características de cada iniciativa; valor mínimo de R$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100.000,00 </a:t>
            </a:r>
            <a:r>
              <a:rPr lang="pt-BR" sz="5200" dirty="0">
                <a:solidFill>
                  <a:schemeClr val="tx1"/>
                </a:solidFill>
                <a:latin typeface="Tahoma" panose="020B0604030504040204" pitchFamily="34" charset="0"/>
                <a:ea typeface="Tahoma" panose="020B0604030504040204" pitchFamily="34" charset="0"/>
                <a:cs typeface="Tahoma" panose="020B0604030504040204" pitchFamily="34" charset="0"/>
              </a:rPr>
              <a:t>para a celebração de convênios</a:t>
            </a:r>
            <a:endParaRPr lang="pt-BR" sz="52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lvl="1" algn="just"/>
            <a:endParaRPr lang="pt-BR" sz="6400" i="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lvl="1" indent="-457200" algn="l">
              <a:lnSpc>
                <a:spcPct val="130000"/>
              </a:lnSpc>
              <a:buFont typeface="Arial" panose="020B0604020202020204" pitchFamily="34" charset="0"/>
              <a:buChar char="•"/>
            </a:pPr>
            <a:r>
              <a:rPr lang="pt-BR" sz="56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AÇÃO 4590 </a:t>
            </a:r>
            <a:r>
              <a:rPr lang="pt-BR" sz="56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t-BR" sz="56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Qualificação, Certificação e Produção Associada ao Turismo.</a:t>
            </a:r>
            <a:endParaRPr lang="pt-BR" sz="56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914400" lvl="1" indent="-457200" algn="just">
              <a:lnSpc>
                <a:spcPct val="130000"/>
              </a:lnSpc>
              <a:spcBef>
                <a:spcPts val="600"/>
              </a:spcBef>
              <a:spcAft>
                <a:spcPts val="600"/>
              </a:spcAft>
              <a:buFont typeface="Wingdings" panose="05000000000000000000" pitchFamily="2" charset="2"/>
              <a:buChar char="q"/>
            </a:pP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Apoio à realização </a:t>
            </a:r>
            <a:r>
              <a:rPr lang="pt-BR" sz="5200" dirty="0">
                <a:solidFill>
                  <a:schemeClr val="tx1"/>
                </a:solidFill>
                <a:latin typeface="Tahoma" panose="020B0604030504040204" pitchFamily="34" charset="0"/>
                <a:ea typeface="Tahoma" panose="020B0604030504040204" pitchFamily="34" charset="0"/>
                <a:cs typeface="Tahoma" panose="020B0604030504040204" pitchFamily="34" charset="0"/>
              </a:rPr>
              <a:t>de cursos, seminários e demais ações de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qualificação dos profissionais da área do turismo.</a:t>
            </a:r>
            <a:endParaRPr lang="pt-BR" sz="52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lvl="1" algn="just">
              <a:lnSpc>
                <a:spcPct val="130000"/>
              </a:lnSpc>
              <a:spcBef>
                <a:spcPts val="600"/>
              </a:spcBef>
            </a:pPr>
            <a:r>
              <a:rPr lang="pt-BR" sz="52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Observações:</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 (1) Utilizar </a:t>
            </a:r>
            <a:r>
              <a:rPr lang="pt-BR" sz="5200" dirty="0">
                <a:solidFill>
                  <a:schemeClr val="tx1"/>
                </a:solidFill>
                <a:latin typeface="Tahoma" panose="020B0604030504040204" pitchFamily="34" charset="0"/>
                <a:ea typeface="Tahoma" panose="020B0604030504040204" pitchFamily="34" charset="0"/>
                <a:cs typeface="Tahoma" panose="020B0604030504040204" pitchFamily="34" charset="0"/>
              </a:rPr>
              <a:t>GND </a:t>
            </a: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3;</a:t>
            </a:r>
          </a:p>
          <a:p>
            <a:pPr lvl="1" algn="just">
              <a:lnSpc>
                <a:spcPct val="130000"/>
              </a:lnSpc>
              <a:spcBef>
                <a:spcPts val="600"/>
              </a:spcBef>
            </a:pPr>
            <a:r>
              <a:rPr lang="pt-BR" sz="5200" dirty="0" smtClean="0">
                <a:solidFill>
                  <a:schemeClr val="tx1"/>
                </a:solidFill>
                <a:latin typeface="Tahoma" panose="020B0604030504040204" pitchFamily="34" charset="0"/>
                <a:ea typeface="Tahoma" panose="020B0604030504040204" pitchFamily="34" charset="0"/>
                <a:cs typeface="Tahoma" panose="020B0604030504040204" pitchFamily="34" charset="0"/>
              </a:rPr>
              <a:t>(2) Custo </a:t>
            </a:r>
            <a:r>
              <a:rPr lang="pt-BR" sz="5200" dirty="0">
                <a:solidFill>
                  <a:schemeClr val="tx1"/>
                </a:solidFill>
                <a:latin typeface="Tahoma" panose="020B0604030504040204" pitchFamily="34" charset="0"/>
                <a:ea typeface="Tahoma" panose="020B0604030504040204" pitchFamily="34" charset="0"/>
                <a:cs typeface="Tahoma" panose="020B0604030504040204" pitchFamily="34" charset="0"/>
              </a:rPr>
              <a:t>Unitário Médio: R$ 1.500,00 por pessoa qualificada, de acordo com o PLOA 2017</a:t>
            </a:r>
            <a:endParaRPr lang="pt-BR" sz="52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lvl="1" algn="just"/>
            <a:endParaRPr lang="pt-BR" sz="4000" i="1" dirty="0"/>
          </a:p>
          <a:p>
            <a:pPr lvl="1" indent="-457200" algn="l">
              <a:buFont typeface="Arial" panose="020B0604020202020204" pitchFamily="34" charset="0"/>
              <a:buChar char="•"/>
            </a:pPr>
            <a:endParaRPr lang="pt-BR" sz="3200" b="1" dirty="0"/>
          </a:p>
          <a:p>
            <a:pPr lvl="1" algn="just"/>
            <a:endParaRPr lang="pt-BR" sz="2400" i="1" dirty="0"/>
          </a:p>
          <a:p>
            <a:pPr lvl="1" algn="just"/>
            <a:endParaRPr lang="pt-BR" sz="2400" dirty="0" smtClean="0"/>
          </a:p>
          <a:p>
            <a:pPr marL="914400" lvl="1" indent="-457200" algn="l">
              <a:buFont typeface="Arial" panose="020B0604020202020204" pitchFamily="34" charset="0"/>
              <a:buChar char="•"/>
            </a:pPr>
            <a:endParaRPr lang="pt-BR" dirty="0" smtClean="0"/>
          </a:p>
          <a:p>
            <a:endParaRPr lang="pt-BR" dirty="0" smtClean="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260648"/>
            <a:ext cx="776858" cy="936104"/>
          </a:xfrm>
          <a:prstGeom prst="rect">
            <a:avLst/>
          </a:prstGeom>
        </p:spPr>
      </p:pic>
      <p:sp>
        <p:nvSpPr>
          <p:cNvPr id="6" name="Título 1"/>
          <p:cNvSpPr txBox="1">
            <a:spLocks/>
          </p:cNvSpPr>
          <p:nvPr/>
        </p:nvSpPr>
        <p:spPr>
          <a:xfrm>
            <a:off x="1100386" y="296652"/>
            <a:ext cx="4463451" cy="43204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400" dirty="0" smtClean="0"/>
              <a:t>Congresso Nacional</a:t>
            </a:r>
            <a:endParaRPr lang="pt-BR" sz="1400" dirty="0"/>
          </a:p>
        </p:txBody>
      </p:sp>
      <p:sp>
        <p:nvSpPr>
          <p:cNvPr id="7" name="Título 1"/>
          <p:cNvSpPr>
            <a:spLocks noGrp="1"/>
          </p:cNvSpPr>
          <p:nvPr/>
        </p:nvSpPr>
        <p:spPr>
          <a:xfrm>
            <a:off x="1100386" y="553445"/>
            <a:ext cx="6836296" cy="663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1200" dirty="0" smtClean="0"/>
              <a:t>Consultoria de Orçamento e Fiscalização Financeira da Câmara dos Deputados</a:t>
            </a:r>
            <a:br>
              <a:rPr lang="pt-BR" sz="1200" dirty="0" smtClean="0"/>
            </a:br>
            <a:r>
              <a:rPr lang="pt-BR" sz="1200" dirty="0" smtClean="0"/>
              <a:t>Consultoria de Orçamento, Fiscalização e Controle do Senado Federal</a:t>
            </a:r>
            <a:br>
              <a:rPr lang="pt-BR" sz="1200" dirty="0" smtClean="0"/>
            </a:br>
            <a:r>
              <a:rPr lang="pt-BR" sz="1200" dirty="0" smtClean="0"/>
              <a:t>Elaboração de Emendas ao Projeto de Lei Orçamentária Anual -  PL </a:t>
            </a:r>
            <a:r>
              <a:rPr lang="pt-BR" sz="1200" dirty="0" smtClean="0"/>
              <a:t>18/2016 </a:t>
            </a:r>
            <a:r>
              <a:rPr lang="pt-BR" sz="1200" dirty="0" smtClean="0"/>
              <a:t>- CN</a:t>
            </a:r>
            <a:endParaRPr lang="pt-BR" sz="1200" dirty="0"/>
          </a:p>
        </p:txBody>
      </p:sp>
    </p:spTree>
    <p:extLst>
      <p:ext uri="{BB962C8B-B14F-4D97-AF65-F5344CB8AC3E}">
        <p14:creationId xmlns:p14="http://schemas.microsoft.com/office/powerpoint/2010/main" val="339684126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2391</TotalTime>
  <Words>640</Words>
  <Application>Microsoft Office PowerPoint</Application>
  <PresentationFormat>Apresentação na tela (4:3)</PresentationFormat>
  <Paragraphs>83</Paragraphs>
  <Slides>4</Slides>
  <Notes>1</Notes>
  <HiddenSlides>0</HiddenSlides>
  <MMClips>0</MMClips>
  <ScaleCrop>false</ScaleCrop>
  <HeadingPairs>
    <vt:vector size="4" baseType="variant">
      <vt:variant>
        <vt:lpstr>Tema</vt:lpstr>
      </vt:variant>
      <vt:variant>
        <vt:i4>1</vt:i4>
      </vt:variant>
      <vt:variant>
        <vt:lpstr>Títulos de slides</vt:lpstr>
      </vt:variant>
      <vt:variant>
        <vt:i4>4</vt:i4>
      </vt:variant>
    </vt:vector>
  </HeadingPairs>
  <TitlesOfParts>
    <vt:vector size="5" baseType="lpstr">
      <vt:lpstr>Tema do Office</vt:lpstr>
      <vt:lpstr>Apresentação do PowerPoint</vt:lpstr>
      <vt:lpstr>Apresentação do PowerPoint</vt:lpstr>
      <vt:lpstr>Apresentação do PowerPoint</vt:lpstr>
      <vt:lpstr>Apresentação do PowerPoint</vt:lpstr>
    </vt:vector>
  </TitlesOfParts>
  <Company>Câmara dos Deputados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 Consultoria de Orçamento da Câmara dos Deputados Consultoria de Orçamento do Senado Federal Elaboração de Emendas ao Projeto de Lei Orçamentária Anual</dc:title>
  <dc:creator>Câmara dos Deputados</dc:creator>
  <cp:lastModifiedBy>Edson Masaharu Tubaki</cp:lastModifiedBy>
  <cp:revision>46</cp:revision>
  <dcterms:created xsi:type="dcterms:W3CDTF">2013-08-14T17:39:16Z</dcterms:created>
  <dcterms:modified xsi:type="dcterms:W3CDTF">2016-09-21T17:10:46Z</dcterms:modified>
</cp:coreProperties>
</file>