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8" d="100"/>
          <a:sy n="78" d="100"/>
        </p:scale>
        <p:origin x="-3348" y="-8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314" y="1772816"/>
            <a:ext cx="7200800" cy="28803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pt-BR" sz="1600" b="1" u="sng" dirty="0" smtClean="0">
                <a:solidFill>
                  <a:schemeClr val="tx1"/>
                </a:solidFill>
                <a:latin typeface="Tahoma" pitchFamily="34" charset="0"/>
              </a:rPr>
              <a:t>Educação </a:t>
            </a:r>
            <a:r>
              <a:rPr lang="pt-BR" sz="1600" b="1" u="sng" dirty="0" smtClean="0">
                <a:solidFill>
                  <a:schemeClr val="tx1"/>
                </a:solidFill>
                <a:latin typeface="Tahoma" pitchFamily="34" charset="0"/>
              </a:rPr>
              <a:t>Básica</a:t>
            </a:r>
            <a:r>
              <a:rPr lang="pt-BR" sz="1600" b="1" dirty="0">
                <a:solidFill>
                  <a:schemeClr val="tx1"/>
                </a:solidFill>
                <a:latin typeface="Tahoma" pitchFamily="34" charset="0"/>
              </a:rPr>
              <a:t>.</a:t>
            </a:r>
            <a:r>
              <a:rPr lang="pt-BR" sz="1600" b="1" dirty="0" smtClean="0">
                <a:solidFill>
                  <a:schemeClr val="tx1"/>
                </a:solidFill>
                <a:latin typeface="Tahoma" pitchFamily="34" charset="0"/>
              </a:rPr>
              <a:t> </a:t>
            </a:r>
            <a:r>
              <a:rPr lang="pt-BR" sz="1600" b="1" dirty="0">
                <a:solidFill>
                  <a:schemeClr val="tx1"/>
                </a:solidFill>
                <a:latin typeface="Tahoma" pitchFamily="34" charset="0"/>
              </a:rPr>
              <a:t>Principais </a:t>
            </a:r>
            <a:r>
              <a:rPr lang="pt-BR" sz="1600" b="1" dirty="0" smtClean="0">
                <a:solidFill>
                  <a:schemeClr val="tx1"/>
                </a:solidFill>
                <a:latin typeface="Tahoma" pitchFamily="34" charset="0"/>
              </a:rPr>
              <a:t>ações:</a:t>
            </a:r>
            <a:endParaRPr lang="pt-BR" sz="1600" b="1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711957" y="2193339"/>
            <a:ext cx="7560840" cy="659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  <a:buFont typeface="Wingdings" pitchFamily="2" charset="2"/>
              <a:buChar char="Ø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0509-Apoio </a:t>
            </a: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ao Desenvolvimento da Educação </a:t>
            </a: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Básica</a:t>
            </a:r>
            <a:endParaRPr lang="pt-BR" sz="1300" b="1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lnSpc>
                <a:spcPct val="80000"/>
              </a:lnSpc>
              <a:buFont typeface="Wingdings" pitchFamily="2" charset="2"/>
              <a:buChar char="Ø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20RP-Infraestrutura </a:t>
            </a: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para a Educação </a:t>
            </a: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Básica</a:t>
            </a:r>
            <a:endParaRPr lang="pt-BR" sz="1300" b="1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lnSpc>
                <a:spcPct val="80000"/>
              </a:lnSpc>
              <a:buFont typeface="Wingdings" pitchFamily="2" charset="2"/>
              <a:buChar char="Ø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0E53-Apoio ao Transporte Escolar para a Educação Básica-Caminho da Escola</a:t>
            </a:r>
          </a:p>
          <a:p>
            <a:pPr algn="l"/>
            <a:endParaRPr lang="pt-BR" dirty="0"/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462135" y="2852936"/>
            <a:ext cx="8136904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70000"/>
            </a:pPr>
            <a:r>
              <a:rPr lang="pt-BR" sz="1600" b="1" u="sng" dirty="0" smtClean="0">
                <a:solidFill>
                  <a:schemeClr val="tx1"/>
                </a:solidFill>
                <a:latin typeface="Tahoma" pitchFamily="34" charset="0"/>
              </a:rPr>
              <a:t>Educação </a:t>
            </a:r>
            <a:r>
              <a:rPr lang="pt-BR" sz="1600" b="1" u="sng" dirty="0" smtClean="0">
                <a:solidFill>
                  <a:schemeClr val="tx1"/>
                </a:solidFill>
                <a:latin typeface="Tahoma" pitchFamily="34" charset="0"/>
              </a:rPr>
              <a:t>Profissional e Tecnológica</a:t>
            </a:r>
            <a:r>
              <a:rPr lang="pt-BR" sz="1600" b="1" dirty="0" smtClean="0">
                <a:solidFill>
                  <a:schemeClr val="tx1"/>
                </a:solidFill>
                <a:latin typeface="Tahoma" pitchFamily="34" charset="0"/>
              </a:rPr>
              <a:t>. Principais ações:</a:t>
            </a: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11957" y="3269635"/>
            <a:ext cx="8152134" cy="7606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100000"/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20RG-Expansão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Reestruturação de Instituições Federais da Educação Profissional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Tecnológica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100000"/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20RL-Funcionamento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de Instituições Federais de Educação Profissional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Tecnológica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100000"/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6380-Fomento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ao Desenvolvimento da Educação Profissional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Tecnológica</a:t>
            </a:r>
          </a:p>
          <a:p>
            <a:pPr algn="l">
              <a:spcBef>
                <a:spcPts val="0"/>
              </a:spcBef>
              <a:buSzPct val="100000"/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8652-Apoio à Rede Pública Não Federal de Educação Profissional, Científica e Tecnológica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462135" y="4094841"/>
            <a:ext cx="8208912" cy="486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SzPct val="70000"/>
            </a:pPr>
            <a:r>
              <a:rPr lang="pt-BR" sz="1600" b="1" u="sng" dirty="0" smtClean="0">
                <a:latin typeface="Tahoma" pitchFamily="34" charset="0"/>
              </a:rPr>
              <a:t>Educação </a:t>
            </a:r>
            <a:r>
              <a:rPr lang="pt-BR" sz="1600" b="1" u="sng" dirty="0">
                <a:latin typeface="Tahoma" pitchFamily="34" charset="0"/>
              </a:rPr>
              <a:t>Superior </a:t>
            </a:r>
            <a:r>
              <a:rPr lang="pt-BR" sz="1600" b="1" u="sng" dirty="0" smtClean="0">
                <a:latin typeface="Tahoma" pitchFamily="34" charset="0"/>
              </a:rPr>
              <a:t>-Graduação</a:t>
            </a:r>
            <a:r>
              <a:rPr lang="pt-BR" sz="1600" b="1" u="sng" dirty="0">
                <a:latin typeface="Tahoma" pitchFamily="34" charset="0"/>
              </a:rPr>
              <a:t>, Pós-Graduação, Ensino, Pesquisa e </a:t>
            </a:r>
            <a:r>
              <a:rPr lang="pt-BR" sz="1600" b="1" u="sng" dirty="0" smtClean="0">
                <a:latin typeface="Tahoma" pitchFamily="34" charset="0"/>
              </a:rPr>
              <a:t>Extensão</a:t>
            </a:r>
            <a:r>
              <a:rPr lang="pt-BR" sz="1600" b="1" dirty="0" smtClean="0">
                <a:latin typeface="Tahoma" pitchFamily="34" charset="0"/>
              </a:rPr>
              <a:t>. Principais ações:</a:t>
            </a:r>
          </a:p>
        </p:txBody>
      </p:sp>
      <p:sp>
        <p:nvSpPr>
          <p:cNvPr id="10" name="Subtítulo 2"/>
          <p:cNvSpPr txBox="1">
            <a:spLocks/>
          </p:cNvSpPr>
          <p:nvPr/>
        </p:nvSpPr>
        <p:spPr>
          <a:xfrm>
            <a:off x="543099" y="4581128"/>
            <a:ext cx="7667577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lnSpc>
                <a:spcPct val="80000"/>
              </a:lnSpc>
              <a:buSzPct val="70000"/>
              <a:buFont typeface="Wingdings" panose="05000000000000000000" pitchFamily="2" charset="2"/>
              <a:buChar char="v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Universidades Federais:</a:t>
            </a:r>
          </a:p>
          <a:p>
            <a:pPr marL="268288" lvl="1" indent="4763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8282-Reestruturação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Expansão de Instituições Federais de Ensino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Superior</a:t>
            </a:r>
          </a:p>
          <a:p>
            <a:pPr marL="268288" lvl="1" indent="4763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20RK-Funcionamento de Instituições Federais de Ensino Superior</a:t>
            </a:r>
          </a:p>
          <a:p>
            <a:pPr marL="268288" lvl="1" indent="4763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20GK-Fomento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às Ações de Graduação, Pós-Graduação, Ensino, Pesquisa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Extensão</a:t>
            </a:r>
          </a:p>
          <a:p>
            <a:pPr marL="171450" indent="-171450" algn="l">
              <a:lnSpc>
                <a:spcPct val="80000"/>
              </a:lnSpc>
              <a:buSzPct val="70000"/>
              <a:buFont typeface="Wingdings" panose="05000000000000000000" pitchFamily="2" charset="2"/>
              <a:buChar char="v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Hospitais Universitários:</a:t>
            </a:r>
          </a:p>
          <a:p>
            <a:pPr marL="268288" lvl="1" indent="-4763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20RX-Reestruturação e Modernização de Instituições Hospitalares Federais</a:t>
            </a:r>
          </a:p>
          <a:p>
            <a:pPr marL="268288" lvl="1" indent="-4763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4086-Funcionamento e Gestão de Instituições Hospitalares Federais</a:t>
            </a:r>
          </a:p>
          <a:p>
            <a:pPr marL="171450" indent="-171450" algn="l">
              <a:lnSpc>
                <a:spcPct val="80000"/>
              </a:lnSpc>
              <a:buSzPct val="70000"/>
              <a:buFont typeface="Wingdings" panose="05000000000000000000" pitchFamily="2" charset="2"/>
              <a:buChar char="v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Instituições não Federais:</a:t>
            </a:r>
          </a:p>
          <a:p>
            <a:pPr marL="354013" lvl="1" indent="-85725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0048-Apoio a Entidades de Ensino Superior Não Federais</a:t>
            </a:r>
          </a:p>
          <a:p>
            <a:pPr algn="l"/>
            <a:endParaRPr lang="pt-BR" dirty="0"/>
          </a:p>
        </p:txBody>
      </p:sp>
      <p:sp>
        <p:nvSpPr>
          <p:cNvPr id="11" name="Subtítulo 2"/>
          <p:cNvSpPr txBox="1">
            <a:spLocks/>
          </p:cNvSpPr>
          <p:nvPr/>
        </p:nvSpPr>
        <p:spPr>
          <a:xfrm>
            <a:off x="579773" y="1338980"/>
            <a:ext cx="7989341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pt-BR" sz="2000" b="1" dirty="0" smtClean="0">
                <a:solidFill>
                  <a:schemeClr val="tx1"/>
                </a:solidFill>
                <a:latin typeface="Tahoma" pitchFamily="34" charset="0"/>
              </a:rPr>
              <a:t>EDUCAÇÃO - </a:t>
            </a:r>
            <a:r>
              <a:rPr lang="pt-BR" sz="1800" b="1" dirty="0">
                <a:solidFill>
                  <a:schemeClr val="tx1"/>
                </a:solidFill>
                <a:latin typeface="Tahoma" pitchFamily="34" charset="0"/>
              </a:rPr>
              <a:t>Programa </a:t>
            </a:r>
            <a:r>
              <a:rPr lang="pt-BR" sz="1800" b="1" dirty="0" smtClean="0">
                <a:solidFill>
                  <a:schemeClr val="tx1"/>
                </a:solidFill>
                <a:latin typeface="Tahoma" pitchFamily="34" charset="0"/>
              </a:rPr>
              <a:t>2080-Educação de Qualidade para Todos </a:t>
            </a:r>
            <a:endParaRPr lang="pt-BR" sz="1800" b="1" dirty="0" smtClean="0">
              <a:solidFill>
                <a:schemeClr val="tx1"/>
              </a:solidFill>
              <a:latin typeface="Tahoma" pitchFamily="34" charset="0"/>
            </a:endParaRPr>
          </a:p>
          <a:p>
            <a:pPr>
              <a:lnSpc>
                <a:spcPct val="80000"/>
              </a:lnSpc>
            </a:pPr>
            <a:endParaRPr lang="pt-BR" sz="2000" b="1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0386" y="56864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</a:t>
            </a:r>
            <a:r>
              <a:rPr lang="pt-BR" sz="1200" dirty="0" smtClean="0"/>
              <a:t> 7/2015 </a:t>
            </a:r>
            <a:r>
              <a:rPr lang="pt-BR" sz="1200" dirty="0" smtClean="0"/>
              <a:t>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67577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314" y="1772816"/>
            <a:ext cx="8208912" cy="36044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90000"/>
              </a:lnSpc>
            </a:pPr>
            <a:r>
              <a:rPr lang="pt-BR" sz="1900" b="1" u="sng" dirty="0" smtClean="0">
                <a:solidFill>
                  <a:schemeClr val="tx1"/>
                </a:solidFill>
                <a:latin typeface="Tahoma" pitchFamily="34" charset="0"/>
              </a:rPr>
              <a:t>Programa 2027 - Cultura</a:t>
            </a:r>
            <a:r>
              <a:rPr lang="pt-BR" sz="1900" b="1" u="sng" dirty="0">
                <a:solidFill>
                  <a:schemeClr val="tx1"/>
                </a:solidFill>
                <a:latin typeface="Tahoma" pitchFamily="34" charset="0"/>
              </a:rPr>
              <a:t>: </a:t>
            </a:r>
            <a:r>
              <a:rPr lang="pt-BR" sz="1900" b="1" u="sng" dirty="0" smtClean="0">
                <a:solidFill>
                  <a:schemeClr val="tx1"/>
                </a:solidFill>
                <a:latin typeface="Tahoma" pitchFamily="34" charset="0"/>
              </a:rPr>
              <a:t>Dimensão Essencial do Desenvolvimento</a:t>
            </a:r>
            <a:r>
              <a:rPr lang="pt-BR" sz="1900" b="1" dirty="0" smtClean="0">
                <a:solidFill>
                  <a:schemeClr val="tx1"/>
                </a:solidFill>
                <a:latin typeface="Tahoma" pitchFamily="34" charset="0"/>
              </a:rPr>
              <a:t>. </a:t>
            </a:r>
            <a:r>
              <a:rPr lang="pt-BR" sz="1900" b="1" dirty="0">
                <a:solidFill>
                  <a:schemeClr val="tx1"/>
                </a:solidFill>
                <a:latin typeface="Tahoma" pitchFamily="34" charset="0"/>
              </a:rPr>
              <a:t>Principais </a:t>
            </a:r>
            <a:r>
              <a:rPr lang="pt-BR" sz="1900" b="1" dirty="0" smtClean="0">
                <a:solidFill>
                  <a:schemeClr val="tx1"/>
                </a:solidFill>
                <a:latin typeface="Tahoma" pitchFamily="34" charset="0"/>
              </a:rPr>
              <a:t>ações</a:t>
            </a:r>
            <a:r>
              <a:rPr lang="pt-BR" sz="1900" b="1" dirty="0" smtClean="0">
                <a:solidFill>
                  <a:schemeClr val="tx1"/>
                </a:solidFill>
                <a:latin typeface="Tahoma" pitchFamily="34" charset="0"/>
              </a:rPr>
              <a:t>: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517742" y="2133256"/>
            <a:ext cx="7532451" cy="1111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182563" algn="l">
              <a:lnSpc>
                <a:spcPct val="80000"/>
              </a:lnSpc>
              <a:buSzPct val="70000"/>
              <a:buFont typeface="Wingdings" panose="05000000000000000000" pitchFamily="2" charset="2"/>
              <a:buChar char="v"/>
            </a:pP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Espaços Culturais:</a:t>
            </a:r>
          </a:p>
          <a:p>
            <a:pPr marL="268288" lvl="1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14U2-Implantação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Instalação e Modernização de Espaços e Equipamentos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Culturais</a:t>
            </a: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Exemplos: Instalação e Modernização de Equipamentos e Espaços Culturais;</a:t>
            </a: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                   Instalação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Modernização de Bibliotecas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Públicas e Comunitárias;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Modernização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de Museus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Acervos.</a:t>
            </a:r>
            <a:endParaRPr lang="pt-BR" sz="12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517742" y="5098516"/>
            <a:ext cx="8252531" cy="1354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182563" algn="l">
              <a:lnSpc>
                <a:spcPct val="80000"/>
              </a:lnSpc>
              <a:spcBef>
                <a:spcPts val="600"/>
              </a:spcBef>
              <a:buSzPct val="70000"/>
              <a:buFont typeface="Wingdings" panose="05000000000000000000" pitchFamily="2" charset="2"/>
              <a:buChar char="v"/>
            </a:pP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Patrimônio Cultural:</a:t>
            </a:r>
          </a:p>
          <a:p>
            <a:pPr marL="268288" lvl="1" indent="6350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20ZH-Preservação do Patrimônio Cultural Brasileiro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marL="450850" algn="l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Exemplos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: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Preservação de Acervos Culturais;</a:t>
            </a:r>
          </a:p>
          <a:p>
            <a:pPr marL="450850" algn="l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	        Preservação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Identificação e Inventário de Acervos Culturais</a:t>
            </a:r>
          </a:p>
          <a:p>
            <a:pPr algn="l">
              <a:lnSpc>
                <a:spcPct val="90000"/>
              </a:lnSpc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Manutenção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Conservação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Restauração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;</a:t>
            </a:r>
          </a:p>
          <a:p>
            <a:pPr algn="l">
              <a:lnSpc>
                <a:spcPct val="90000"/>
              </a:lnSpc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Infraestrutura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Instalações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Sinalização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Modernização.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11957" y="3244388"/>
            <a:ext cx="8152134" cy="1696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70000"/>
              <a:buFont typeface="Wingdings" pitchFamily="2" charset="2"/>
              <a:buChar char="Ø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1" name="Subtítulo 2"/>
          <p:cNvSpPr txBox="1">
            <a:spLocks/>
          </p:cNvSpPr>
          <p:nvPr/>
        </p:nvSpPr>
        <p:spPr>
          <a:xfrm>
            <a:off x="2195736" y="1340768"/>
            <a:ext cx="4176464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pt-BR" sz="2000" b="1" dirty="0" smtClean="0">
                <a:solidFill>
                  <a:schemeClr val="tx1"/>
                </a:solidFill>
                <a:latin typeface="Tahoma" pitchFamily="34" charset="0"/>
              </a:rPr>
              <a:t>CULTURA</a:t>
            </a: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12" name="Subtítulo 2"/>
          <p:cNvSpPr txBox="1">
            <a:spLocks/>
          </p:cNvSpPr>
          <p:nvPr/>
        </p:nvSpPr>
        <p:spPr>
          <a:xfrm>
            <a:off x="517742" y="3244388"/>
            <a:ext cx="8446746" cy="1704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182563" algn="l">
              <a:lnSpc>
                <a:spcPct val="80000"/>
              </a:lnSpc>
              <a:spcBef>
                <a:spcPts val="600"/>
              </a:spcBef>
              <a:buSzPct val="70000"/>
              <a:buFont typeface="Wingdings" panose="05000000000000000000" pitchFamily="2" charset="2"/>
              <a:buChar char="v"/>
            </a:pP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Projetos Culturais:</a:t>
            </a:r>
          </a:p>
          <a:p>
            <a:pPr marL="268288" lvl="1" indent="6350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20ZF-Promoção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Fomento à Cultura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Brasileira</a:t>
            </a: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Exemplos: Fomento e Promoção a Projetos em Arte e Cultura;</a:t>
            </a: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                   Fomento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a Projetos, Eventos e Intercâmbio na Área Museológica;</a:t>
            </a: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Fomento à Cultura Negra;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	         Fomento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a </a:t>
            </a:r>
            <a:r>
              <a:rPr lang="pt-BR" sz="1200" b="1" dirty="0" err="1" smtClean="0">
                <a:solidFill>
                  <a:schemeClr val="tx1"/>
                </a:solidFill>
                <a:latin typeface="Tahoma" pitchFamily="34" charset="0"/>
              </a:rPr>
              <a:t>Proj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 .Cult.na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Área do Livro, da Leitura e do </a:t>
            </a:r>
            <a:r>
              <a:rPr lang="pt-BR" sz="1200" b="1" dirty="0" err="1" smtClean="0">
                <a:solidFill>
                  <a:schemeClr val="tx1"/>
                </a:solidFill>
                <a:latin typeface="Tahoma" pitchFamily="34" charset="0"/>
              </a:rPr>
              <a:t>Conhecim.Científico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</a:t>
            </a:r>
            <a:r>
              <a:rPr lang="pt-BR" sz="1200" b="1" dirty="0" err="1" smtClean="0">
                <a:solidFill>
                  <a:schemeClr val="tx1"/>
                </a:solidFill>
                <a:latin typeface="Tahoma" pitchFamily="34" charset="0"/>
              </a:rPr>
              <a:t>Artíst.e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 </a:t>
            </a:r>
            <a:r>
              <a:rPr lang="pt-BR" sz="1200" b="1" dirty="0" err="1" smtClean="0">
                <a:solidFill>
                  <a:schemeClr val="tx1"/>
                </a:solidFill>
                <a:latin typeface="Tahoma" pitchFamily="34" charset="0"/>
              </a:rPr>
              <a:t>Literár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.</a:t>
            </a:r>
          </a:p>
          <a:p>
            <a:pPr marL="268288" indent="85725" algn="l">
              <a:buFont typeface="Wingdings" panose="05000000000000000000" pitchFamily="2" charset="2"/>
              <a:buChar char="Ø"/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215G-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Implementação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da Política Nacional de Cultura Viva</a:t>
            </a:r>
          </a:p>
          <a:p>
            <a:pPr indent="450850" algn="l"/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Exemplo: Implementação de Pontos e Pontões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de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Cultura</a:t>
            </a:r>
          </a:p>
          <a:p>
            <a:pPr indent="450850" algn="l"/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8034" y="546452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</a:t>
            </a:r>
            <a:r>
              <a:rPr lang="pt-BR" sz="1200" dirty="0" smtClean="0"/>
              <a:t>7/2015 </a:t>
            </a:r>
            <a:r>
              <a:rPr lang="pt-BR" sz="1200" dirty="0" smtClean="0"/>
              <a:t>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6991949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702</TotalTime>
  <Words>294</Words>
  <Application>Microsoft Office PowerPoint</Application>
  <PresentationFormat>Apresentação na tela (4:3)</PresentationFormat>
  <Paragraphs>46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Marcos Rogerio Rocha Mendlovitz</cp:lastModifiedBy>
  <cp:revision>59</cp:revision>
  <cp:lastPrinted>2014-09-29T14:41:32Z</cp:lastPrinted>
  <dcterms:created xsi:type="dcterms:W3CDTF">2013-08-14T17:39:16Z</dcterms:created>
  <dcterms:modified xsi:type="dcterms:W3CDTF">2015-10-02T20:01:53Z</dcterms:modified>
</cp:coreProperties>
</file>