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797675" cy="992822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78" d="100"/>
          <a:sy n="78" d="100"/>
        </p:scale>
        <p:origin x="-3348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56045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53077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752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799237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279964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88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438237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854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0749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2801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47491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7DBB48-DF51-4F6E-A34B-AD2984207716}" type="datetimeFigureOut">
              <a:rPr lang="pt-BR" smtClean="0"/>
              <a:t>2/10/2015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3BD602-4F49-42FF-A19E-5F0DD5A915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092057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4" y="1772816"/>
            <a:ext cx="7200800" cy="288032"/>
          </a:xfrm>
        </p:spPr>
        <p:txBody>
          <a:bodyPr>
            <a:normAutofit/>
          </a:bodyPr>
          <a:lstStyle/>
          <a:p>
            <a:pPr algn="l">
              <a:lnSpc>
                <a:spcPct val="80000"/>
              </a:lnSpc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Educação </a:t>
            </a: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.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pt-BR" sz="16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ações:</a:t>
            </a:r>
            <a:endParaRPr lang="pt-BR" sz="16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711957" y="2193339"/>
            <a:ext cx="7560840" cy="65959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0509-Apoio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ao Desenvolvimento da Educação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20RP-Infraestrutura </a:t>
            </a: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para a Educação </a:t>
            </a: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Básica</a:t>
            </a:r>
            <a:endParaRPr lang="pt-BR" sz="13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lnSpc>
                <a:spcPct val="80000"/>
              </a:lnSpc>
              <a:buFont typeface="Wingdings" pitchFamily="2" charset="2"/>
              <a:buChar char="Ø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0E53-Apoio ao Transporte Escolar para a Educação Básica-Caminho da Escola</a:t>
            </a:r>
          </a:p>
          <a:p>
            <a:pPr algn="l"/>
            <a:endParaRPr lang="pt-BR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462135" y="2852936"/>
            <a:ext cx="813690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</a:pP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Educação </a:t>
            </a:r>
            <a:r>
              <a:rPr lang="pt-BR" sz="1600" b="1" u="sng" dirty="0" smtClean="0">
                <a:solidFill>
                  <a:schemeClr val="tx1"/>
                </a:solidFill>
                <a:latin typeface="Tahoma" pitchFamily="34" charset="0"/>
              </a:rPr>
              <a:t>Profissional e Tecnológica</a:t>
            </a:r>
            <a:r>
              <a:rPr lang="pt-BR" sz="1600" b="1" dirty="0" smtClean="0">
                <a:solidFill>
                  <a:schemeClr val="tx1"/>
                </a:solidFill>
                <a:latin typeface="Tahoma" pitchFamily="34" charset="0"/>
              </a:rPr>
              <a:t>. Principais ações:</a:t>
            </a: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69635"/>
            <a:ext cx="8152134" cy="76067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20RG-Expansão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Reestruturação de Instituições Federais da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20RL-Funcionamento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Instituições Federais de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6380-Fomento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ao Desenvolvimento da Educação Profissional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Tecnológica</a:t>
            </a:r>
          </a:p>
          <a:p>
            <a:pPr algn="l">
              <a:spcBef>
                <a:spcPts val="0"/>
              </a:spcBef>
              <a:buSzPct val="100000"/>
              <a:buFont typeface="Wingdings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8652-Apoio à Rede Pública Não Federal de Educação Profissional, Científica e Tecnológica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462135" y="4094841"/>
            <a:ext cx="8208912" cy="4862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buSzPct val="70000"/>
            </a:pPr>
            <a:r>
              <a:rPr lang="pt-BR" sz="1600" b="1" u="sng" dirty="0" smtClean="0">
                <a:latin typeface="Tahoma" pitchFamily="34" charset="0"/>
              </a:rPr>
              <a:t>Educação </a:t>
            </a:r>
            <a:r>
              <a:rPr lang="pt-BR" sz="1600" b="1" u="sng" dirty="0">
                <a:latin typeface="Tahoma" pitchFamily="34" charset="0"/>
              </a:rPr>
              <a:t>Superior </a:t>
            </a:r>
            <a:r>
              <a:rPr lang="pt-BR" sz="1600" b="1" u="sng" dirty="0" smtClean="0">
                <a:latin typeface="Tahoma" pitchFamily="34" charset="0"/>
              </a:rPr>
              <a:t>-Graduação</a:t>
            </a:r>
            <a:r>
              <a:rPr lang="pt-BR" sz="1600" b="1" u="sng" dirty="0">
                <a:latin typeface="Tahoma" pitchFamily="34" charset="0"/>
              </a:rPr>
              <a:t>, Pós-Graduação, Ensino, Pesquisa e </a:t>
            </a:r>
            <a:r>
              <a:rPr lang="pt-BR" sz="1600" b="1" u="sng" dirty="0" smtClean="0">
                <a:latin typeface="Tahoma" pitchFamily="34" charset="0"/>
              </a:rPr>
              <a:t>Extensão</a:t>
            </a:r>
            <a:r>
              <a:rPr lang="pt-BR" sz="1600" b="1" dirty="0" smtClean="0">
                <a:latin typeface="Tahoma" pitchFamily="34" charset="0"/>
              </a:rPr>
              <a:t>. Principais ações:</a:t>
            </a:r>
          </a:p>
        </p:txBody>
      </p:sp>
      <p:sp>
        <p:nvSpPr>
          <p:cNvPr id="10" name="Subtítulo 2"/>
          <p:cNvSpPr txBox="1">
            <a:spLocks/>
          </p:cNvSpPr>
          <p:nvPr/>
        </p:nvSpPr>
        <p:spPr>
          <a:xfrm>
            <a:off x="543099" y="4581128"/>
            <a:ext cx="7667577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Universidades Federais: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8282-Reestruturação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Expansão de Instituições Federais de Ensino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Superior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20RK-Funcionamento de Instituições Federais de Ensino Superior</a:t>
            </a:r>
          </a:p>
          <a:p>
            <a:pPr marL="268288" lvl="1" indent="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20GK-Fomento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às Ações de Graduação, Pós-Graduação, Ensino, Pesquisa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Extensão</a:t>
            </a:r>
          </a:p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Hospitais Universitários:</a:t>
            </a:r>
          </a:p>
          <a:p>
            <a:pPr marL="268288" lvl="1" indent="-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20RX-Reestruturação e Modernização de Instituições Hospitalares Federais</a:t>
            </a:r>
          </a:p>
          <a:p>
            <a:pPr marL="268288" lvl="1" indent="-4763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4086-Funcionamento e Gestão de Instituições Hospitalares Federais</a:t>
            </a:r>
          </a:p>
          <a:p>
            <a:pPr marL="171450" indent="-171450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 smtClean="0">
                <a:solidFill>
                  <a:schemeClr val="tx1"/>
                </a:solidFill>
                <a:latin typeface="Tahoma" pitchFamily="34" charset="0"/>
              </a:rPr>
              <a:t>Instituições não Federais:</a:t>
            </a:r>
          </a:p>
          <a:p>
            <a:pPr marL="354013" lvl="1" indent="-85725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0048-Apoio a Entidades de Ensino Superior Não Federais</a:t>
            </a:r>
          </a:p>
          <a:p>
            <a:pPr algn="l"/>
            <a:endParaRPr lang="pt-BR" dirty="0"/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579773" y="1338980"/>
            <a:ext cx="7989341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EDUCAÇÃO - </a:t>
            </a:r>
            <a:r>
              <a:rPr lang="pt-BR" sz="1800" b="1" dirty="0">
                <a:solidFill>
                  <a:schemeClr val="tx1"/>
                </a:solidFill>
                <a:latin typeface="Tahoma" pitchFamily="34" charset="0"/>
              </a:rPr>
              <a:t>Programa </a:t>
            </a:r>
            <a:r>
              <a:rPr lang="pt-BR" sz="1800" b="1" dirty="0" smtClean="0">
                <a:solidFill>
                  <a:schemeClr val="tx1"/>
                </a:solidFill>
                <a:latin typeface="Tahoma" pitchFamily="34" charset="0"/>
              </a:rPr>
              <a:t>2080-Educação de Qualidade para Todos </a:t>
            </a:r>
            <a:endParaRPr lang="pt-BR" sz="1800" b="1" dirty="0" smtClean="0">
              <a:solidFill>
                <a:schemeClr val="tx1"/>
              </a:solidFill>
              <a:latin typeface="Tahoma" pitchFamily="34" charset="0"/>
            </a:endParaRPr>
          </a:p>
          <a:p>
            <a:pPr>
              <a:lnSpc>
                <a:spcPct val="80000"/>
              </a:lnSpc>
            </a:pPr>
            <a:endParaRPr lang="pt-BR" sz="2000" b="1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0386" y="568648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 7/2015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757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57314" y="1772816"/>
            <a:ext cx="8208912" cy="360440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</a:pPr>
            <a:r>
              <a:rPr lang="pt-BR" sz="1900" b="1" u="sng" dirty="0" smtClean="0">
                <a:solidFill>
                  <a:schemeClr val="tx1"/>
                </a:solidFill>
                <a:latin typeface="Tahoma" pitchFamily="34" charset="0"/>
              </a:rPr>
              <a:t>Programa 2027 - Cultura</a:t>
            </a:r>
            <a:r>
              <a:rPr lang="pt-BR" sz="1900" b="1" u="sng" dirty="0">
                <a:solidFill>
                  <a:schemeClr val="tx1"/>
                </a:solidFill>
                <a:latin typeface="Tahoma" pitchFamily="34" charset="0"/>
              </a:rPr>
              <a:t>: </a:t>
            </a:r>
            <a:r>
              <a:rPr lang="pt-BR" sz="1900" b="1" u="sng" dirty="0" smtClean="0">
                <a:solidFill>
                  <a:schemeClr val="tx1"/>
                </a:solidFill>
                <a:latin typeface="Tahoma" pitchFamily="34" charset="0"/>
              </a:rPr>
              <a:t>Dimensão Essencial do Desenvolvimento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. </a:t>
            </a:r>
            <a:r>
              <a:rPr lang="pt-BR" sz="1900" b="1" dirty="0">
                <a:solidFill>
                  <a:schemeClr val="tx1"/>
                </a:solidFill>
                <a:latin typeface="Tahoma" pitchFamily="34" charset="0"/>
              </a:rPr>
              <a:t>Principais 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ações</a:t>
            </a:r>
            <a:r>
              <a:rPr lang="pt-BR" sz="1900" b="1" dirty="0" smtClean="0">
                <a:solidFill>
                  <a:schemeClr val="tx1"/>
                </a:solidFill>
                <a:latin typeface="Tahoma" pitchFamily="34" charset="0"/>
              </a:rPr>
              <a:t>:</a:t>
            </a:r>
            <a:endParaRPr lang="pt-BR" dirty="0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60648"/>
            <a:ext cx="776858" cy="936104"/>
          </a:xfrm>
          <a:prstGeom prst="rect">
            <a:avLst/>
          </a:prstGeom>
        </p:spPr>
      </p:pic>
      <p:sp>
        <p:nvSpPr>
          <p:cNvPr id="6" name="Título 1"/>
          <p:cNvSpPr txBox="1">
            <a:spLocks/>
          </p:cNvSpPr>
          <p:nvPr/>
        </p:nvSpPr>
        <p:spPr>
          <a:xfrm>
            <a:off x="1100386" y="296652"/>
            <a:ext cx="4463451" cy="4320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400" dirty="0" smtClean="0"/>
              <a:t>Congresso Nacional</a:t>
            </a:r>
            <a:endParaRPr lang="pt-BR" sz="1400" dirty="0"/>
          </a:p>
        </p:txBody>
      </p:sp>
      <p:sp>
        <p:nvSpPr>
          <p:cNvPr id="7" name="Subtítulo 2"/>
          <p:cNvSpPr txBox="1">
            <a:spLocks/>
          </p:cNvSpPr>
          <p:nvPr/>
        </p:nvSpPr>
        <p:spPr>
          <a:xfrm>
            <a:off x="517742" y="2133256"/>
            <a:ext cx="7532451" cy="111113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Espaços Culturais:</a:t>
            </a:r>
          </a:p>
          <a:p>
            <a:pPr marL="268288" lvl="1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14U2-Implantação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Instalação e Modernização de Espaços e Equipamentos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Culturais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Exemplos: Instalação e Modernização de Equipamentos e Espaços Culturais;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Instalação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Modernização de Bibliotecas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Públicas e Comunitárias;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Modernização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Museus 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Acervos.</a:t>
            </a:r>
            <a:endParaRPr lang="pt-BR" sz="12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8" name="Subtítulo 2"/>
          <p:cNvSpPr txBox="1">
            <a:spLocks/>
          </p:cNvSpPr>
          <p:nvPr/>
        </p:nvSpPr>
        <p:spPr>
          <a:xfrm>
            <a:off x="517742" y="5098516"/>
            <a:ext cx="8252531" cy="13548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Patrimônio Cultural:</a:t>
            </a:r>
          </a:p>
          <a:p>
            <a:pPr marL="268288" lvl="1" indent="6350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20ZH-Preservação do Patrimônio Cultural Brasileiro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marL="4508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: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Preservação de Acervos Culturais;</a:t>
            </a:r>
          </a:p>
          <a:p>
            <a:pPr marL="450850" algn="l">
              <a:lnSpc>
                <a:spcPct val="90000"/>
              </a:lnSpc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     Preservação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Identificação e Inventário de Acervos Culturais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Manutenção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Conservação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Restauração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;</a:t>
            </a:r>
          </a:p>
          <a:p>
            <a:pPr algn="l">
              <a:lnSpc>
                <a:spcPct val="90000"/>
              </a:lnSpc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Infraestrutura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Instalações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Sinalização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Modernização.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9" name="Subtítulo 2"/>
          <p:cNvSpPr txBox="1">
            <a:spLocks/>
          </p:cNvSpPr>
          <p:nvPr/>
        </p:nvSpPr>
        <p:spPr>
          <a:xfrm>
            <a:off x="711957" y="3244388"/>
            <a:ext cx="8152134" cy="16967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  <a:buSzPct val="70000"/>
              <a:buFont typeface="Wingdings" pitchFamily="2" charset="2"/>
              <a:buChar char="Ø"/>
            </a:pP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1" name="Subtítulo 2"/>
          <p:cNvSpPr txBox="1">
            <a:spLocks/>
          </p:cNvSpPr>
          <p:nvPr/>
        </p:nvSpPr>
        <p:spPr>
          <a:xfrm>
            <a:off x="2195736" y="1340768"/>
            <a:ext cx="4176464" cy="360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pt-BR" sz="2000" b="1" dirty="0" smtClean="0">
                <a:solidFill>
                  <a:schemeClr val="tx1"/>
                </a:solidFill>
                <a:latin typeface="Tahoma" pitchFamily="34" charset="0"/>
              </a:rPr>
              <a:t>CULTURA</a:t>
            </a:r>
          </a:p>
          <a:p>
            <a:pPr algn="l">
              <a:spcBef>
                <a:spcPts val="0"/>
              </a:spcBef>
              <a:buSzPct val="70000"/>
            </a:pPr>
            <a:endParaRPr lang="pt-BR" sz="1400" b="1" u="sng" dirty="0" smtClean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dirty="0"/>
          </a:p>
        </p:txBody>
      </p:sp>
      <p:sp>
        <p:nvSpPr>
          <p:cNvPr id="12" name="Subtítulo 2"/>
          <p:cNvSpPr txBox="1">
            <a:spLocks/>
          </p:cNvSpPr>
          <p:nvPr/>
        </p:nvSpPr>
        <p:spPr>
          <a:xfrm>
            <a:off x="517742" y="3244388"/>
            <a:ext cx="8446746" cy="17042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2563" indent="-182563" algn="l">
              <a:lnSpc>
                <a:spcPct val="80000"/>
              </a:lnSpc>
              <a:spcBef>
                <a:spcPts val="600"/>
              </a:spcBef>
              <a:buSzPct val="70000"/>
              <a:buFont typeface="Wingdings" panose="05000000000000000000" pitchFamily="2" charset="2"/>
              <a:buChar char="v"/>
            </a:pPr>
            <a:r>
              <a:rPr lang="pt-BR" sz="1300" b="1" dirty="0">
                <a:solidFill>
                  <a:schemeClr val="tx1"/>
                </a:solidFill>
                <a:latin typeface="Tahoma" pitchFamily="34" charset="0"/>
              </a:rPr>
              <a:t>Projetos Culturais:</a:t>
            </a:r>
          </a:p>
          <a:p>
            <a:pPr marL="268288" lvl="1" indent="6350" algn="l">
              <a:lnSpc>
                <a:spcPct val="80000"/>
              </a:lnSpc>
              <a:buSzPct val="100000"/>
              <a:buFont typeface="Wingdings" panose="05000000000000000000" pitchFamily="2" charset="2"/>
              <a:buChar char="Ø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20ZF-Promoção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e Fomento à Cultura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Brasileira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Exemplos: Fomento e Promoção a Projetos em Arte e Cultura;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                  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Projetos, Eventos e Intercâmbio na Área Museológica;</a:t>
            </a:r>
          </a:p>
          <a:p>
            <a:pPr lvl="1" algn="l">
              <a:lnSpc>
                <a:spcPct val="80000"/>
              </a:lnSpc>
              <a:buClr>
                <a:schemeClr val="accent1"/>
              </a:buClr>
              <a:buSzPct val="70000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                  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Fomento à Cultura Negra;</a:t>
            </a:r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	         Fomento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a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Proj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.Cult.na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Área do Livro, da Leitura e do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Conhecim.Científico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,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Artíst.e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 </a:t>
            </a:r>
            <a:r>
              <a:rPr lang="pt-BR" sz="1200" b="1" dirty="0" err="1" smtClean="0">
                <a:solidFill>
                  <a:schemeClr val="tx1"/>
                </a:solidFill>
                <a:latin typeface="Tahoma" pitchFamily="34" charset="0"/>
              </a:rPr>
              <a:t>Literár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.</a:t>
            </a:r>
          </a:p>
          <a:p>
            <a:pPr marL="268288" indent="85725" algn="l">
              <a:buFont typeface="Wingdings" panose="05000000000000000000" pitchFamily="2" charset="2"/>
              <a:buChar char="Ø"/>
            </a:pP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215G-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Implementação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da Política Nacional de Cultura Viva</a:t>
            </a:r>
          </a:p>
          <a:p>
            <a:pPr indent="450850" algn="l"/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Exemplo: Implementação de Pontos e Pontões </a:t>
            </a:r>
            <a:r>
              <a:rPr lang="pt-BR" sz="1200" b="1" dirty="0">
                <a:solidFill>
                  <a:schemeClr val="tx1"/>
                </a:solidFill>
                <a:latin typeface="Tahoma" pitchFamily="34" charset="0"/>
              </a:rPr>
              <a:t>de </a:t>
            </a:r>
            <a:r>
              <a:rPr lang="pt-BR" sz="1200" b="1" dirty="0" smtClean="0">
                <a:solidFill>
                  <a:schemeClr val="tx1"/>
                </a:solidFill>
                <a:latin typeface="Tahoma" pitchFamily="34" charset="0"/>
              </a:rPr>
              <a:t>Cultura</a:t>
            </a:r>
          </a:p>
          <a:p>
            <a:pPr indent="450850" algn="l"/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  <a:p>
            <a:pPr algn="l"/>
            <a:endParaRPr lang="pt-BR" sz="1200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13" name="Título 1"/>
          <p:cNvSpPr>
            <a:spLocks noGrp="1"/>
          </p:cNvSpPr>
          <p:nvPr/>
        </p:nvSpPr>
        <p:spPr>
          <a:xfrm>
            <a:off x="1108034" y="546452"/>
            <a:ext cx="6836296" cy="6631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1200" dirty="0" smtClean="0"/>
              <a:t>Consultoria de Orçamento e Fiscalização Financeira da Câmara dos Deputados</a:t>
            </a:r>
            <a:br>
              <a:rPr lang="pt-BR" sz="1200" dirty="0" smtClean="0"/>
            </a:br>
            <a:r>
              <a:rPr lang="pt-BR" sz="1200" dirty="0" smtClean="0"/>
              <a:t>Consultoria de Orçamento, Fiscalização e Controle do Senado Federal</a:t>
            </a:r>
            <a:br>
              <a:rPr lang="pt-BR" sz="1200" dirty="0" smtClean="0"/>
            </a:br>
            <a:r>
              <a:rPr lang="pt-BR" sz="1200" dirty="0" smtClean="0"/>
              <a:t>Elaboração de Emendas ao Projeto de Lei Orçamentária Anual -  PL </a:t>
            </a:r>
            <a:r>
              <a:rPr lang="pt-BR" sz="1200" dirty="0" smtClean="0"/>
              <a:t>7/2015 </a:t>
            </a:r>
            <a:r>
              <a:rPr lang="pt-BR" sz="1200" dirty="0" smtClean="0"/>
              <a:t>- CN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16991949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702</TotalTime>
  <Words>294</Words>
  <Application>Microsoft Office PowerPoint</Application>
  <PresentationFormat>Apresentação na tela (4:3)</PresentationFormat>
  <Paragraphs>46</Paragraphs>
  <Slides>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3" baseType="lpstr">
      <vt:lpstr>Tema do Office</vt:lpstr>
      <vt:lpstr>Apresentação do PowerPoint</vt:lpstr>
      <vt:lpstr>Apresentação do PowerPoint</vt:lpstr>
    </vt:vector>
  </TitlesOfParts>
  <Company>Câmara dos Deputados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Cong Consultoria de Orçamento da Câmara dos Deputados Consultoria de Orçamento do Senado Federal Elaboração de Emendas ao Projeto de Lei Orçamentária Anual</dc:title>
  <dc:creator>Câmara dos Deputados</dc:creator>
  <cp:lastModifiedBy>Marcos Rogerio Rocha Mendlovitz</cp:lastModifiedBy>
  <cp:revision>59</cp:revision>
  <cp:lastPrinted>2014-09-29T14:41:32Z</cp:lastPrinted>
  <dcterms:created xsi:type="dcterms:W3CDTF">2013-08-14T17:39:16Z</dcterms:created>
  <dcterms:modified xsi:type="dcterms:W3CDTF">2015-10-02T20:01:53Z</dcterms:modified>
</cp:coreProperties>
</file>