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9" r:id="rId2"/>
    <p:sldId id="260" r:id="rId3"/>
  </p:sldIdLst>
  <p:sldSz cx="9144000" cy="6858000" type="screen4x3"/>
  <p:notesSz cx="6797675" cy="9928225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10" d="100"/>
          <a:sy n="110" d="100"/>
        </p:scale>
        <p:origin x="-1596" y="4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 lIns="92135" tIns="46067" rIns="92135" bIns="46067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50442" y="0"/>
            <a:ext cx="2945659" cy="496411"/>
          </a:xfrm>
          <a:prstGeom prst="rect">
            <a:avLst/>
          </a:prstGeom>
        </p:spPr>
        <p:txBody>
          <a:bodyPr vert="horz" lIns="92135" tIns="46067" rIns="92135" bIns="46067" rtlCol="0"/>
          <a:lstStyle>
            <a:lvl1pPr algn="r">
              <a:defRPr sz="1200"/>
            </a:lvl1pPr>
          </a:lstStyle>
          <a:p>
            <a:fld id="{12B71B55-6F83-464A-8DB7-440E28880534}" type="datetimeFigureOut">
              <a:rPr lang="pt-BR" smtClean="0"/>
              <a:t>2/10/2015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915988" y="744538"/>
            <a:ext cx="4965700" cy="3724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135" tIns="46067" rIns="92135" bIns="46067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79768" y="4715907"/>
            <a:ext cx="5438140" cy="4467701"/>
          </a:xfrm>
          <a:prstGeom prst="rect">
            <a:avLst/>
          </a:prstGeom>
        </p:spPr>
        <p:txBody>
          <a:bodyPr vert="horz" lIns="92135" tIns="46067" rIns="92135" bIns="46067" rtlCol="0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6411"/>
          </a:xfrm>
          <a:prstGeom prst="rect">
            <a:avLst/>
          </a:prstGeom>
        </p:spPr>
        <p:txBody>
          <a:bodyPr vert="horz" lIns="92135" tIns="46067" rIns="92135" bIns="46067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50442" y="9430091"/>
            <a:ext cx="2945659" cy="496411"/>
          </a:xfrm>
          <a:prstGeom prst="rect">
            <a:avLst/>
          </a:prstGeom>
        </p:spPr>
        <p:txBody>
          <a:bodyPr vert="horz" lIns="92135" tIns="46067" rIns="92135" bIns="46067" rtlCol="0" anchor="b"/>
          <a:lstStyle>
            <a:lvl1pPr algn="r">
              <a:defRPr sz="1200"/>
            </a:lvl1pPr>
          </a:lstStyle>
          <a:p>
            <a:fld id="{CACF2E9E-A521-437D-8BE2-0C397FE7E76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095606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CF2E9E-A521-437D-8BE2-0C397FE7E769}" type="slidenum">
              <a:rPr lang="pt-BR" smtClean="0"/>
              <a:t>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6090766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CF2E9E-A521-437D-8BE2-0C397FE7E769}" type="slidenum">
              <a:rPr lang="pt-BR" smtClean="0"/>
              <a:t>2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609076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DBB48-DF51-4F6E-A34B-AD2984207716}" type="datetimeFigureOut">
              <a:rPr lang="pt-BR" smtClean="0"/>
              <a:t>2/10/2015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BD602-4F49-42FF-A19E-5F0DD5A9150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560454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DBB48-DF51-4F6E-A34B-AD2984207716}" type="datetimeFigureOut">
              <a:rPr lang="pt-BR" smtClean="0"/>
              <a:t>2/10/2015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BD602-4F49-42FF-A19E-5F0DD5A9150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530773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DBB48-DF51-4F6E-A34B-AD2984207716}" type="datetimeFigureOut">
              <a:rPr lang="pt-BR" smtClean="0"/>
              <a:t>2/10/2015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BD602-4F49-42FF-A19E-5F0DD5A9150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475241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DBB48-DF51-4F6E-A34B-AD2984207716}" type="datetimeFigureOut">
              <a:rPr lang="pt-BR" smtClean="0"/>
              <a:t>2/10/2015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BD602-4F49-42FF-A19E-5F0DD5A9150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799237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DBB48-DF51-4F6E-A34B-AD2984207716}" type="datetimeFigureOut">
              <a:rPr lang="pt-BR" smtClean="0"/>
              <a:t>2/10/2015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BD602-4F49-42FF-A19E-5F0DD5A9150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279964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DBB48-DF51-4F6E-A34B-AD2984207716}" type="datetimeFigureOut">
              <a:rPr lang="pt-BR" smtClean="0"/>
              <a:t>2/10/2015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BD602-4F49-42FF-A19E-5F0DD5A9150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8889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DBB48-DF51-4F6E-A34B-AD2984207716}" type="datetimeFigureOut">
              <a:rPr lang="pt-BR" smtClean="0"/>
              <a:t>2/10/2015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BD602-4F49-42FF-A19E-5F0DD5A9150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438237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DBB48-DF51-4F6E-A34B-AD2984207716}" type="datetimeFigureOut">
              <a:rPr lang="pt-BR" smtClean="0"/>
              <a:t>2/10/2015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BD602-4F49-42FF-A19E-5F0DD5A9150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585411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DBB48-DF51-4F6E-A34B-AD2984207716}" type="datetimeFigureOut">
              <a:rPr lang="pt-BR" smtClean="0"/>
              <a:t>2/10/2015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BD602-4F49-42FF-A19E-5F0DD5A9150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807492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DBB48-DF51-4F6E-A34B-AD2984207716}" type="datetimeFigureOut">
              <a:rPr lang="pt-BR" smtClean="0"/>
              <a:t>2/10/2015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BD602-4F49-42FF-A19E-5F0DD5A9150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28015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DBB48-DF51-4F6E-A34B-AD2984207716}" type="datetimeFigureOut">
              <a:rPr lang="pt-BR" smtClean="0"/>
              <a:t>2/10/2015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BD602-4F49-42FF-A19E-5F0DD5A9150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347491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7DBB48-DF51-4F6E-A34B-AD2984207716}" type="datetimeFigureOut">
              <a:rPr lang="pt-BR" smtClean="0"/>
              <a:t>2/10/2015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3BD602-4F49-42FF-A19E-5F0DD5A9150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092057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716838" y="1265350"/>
            <a:ext cx="7820483" cy="4968552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</a:pPr>
            <a:r>
              <a:rPr lang="pt-BR" sz="14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Ministério da Integração Nacional (MIN)  - Principais Ações</a:t>
            </a:r>
          </a:p>
          <a:p>
            <a:pPr>
              <a:spcBef>
                <a:spcPts val="0"/>
              </a:spcBef>
            </a:pPr>
            <a:endParaRPr lang="pt-BR" sz="1400" b="1" dirty="0" smtClean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>
              <a:spcBef>
                <a:spcPts val="0"/>
              </a:spcBef>
            </a:pPr>
            <a:r>
              <a:rPr lang="pt-BR" sz="14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1 -  </a:t>
            </a:r>
            <a:r>
              <a:rPr lang="pt-BR" sz="1400" b="1" u="sng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Ação 1851 – Implantação de Obras de Infraestrutura Hídrica </a:t>
            </a:r>
            <a:r>
              <a:rPr lang="pt-BR" sz="14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  Execução de obras de  Infraestrutura hídrica, de pequeno vulto, bem como de suas ações complementares, para aumentar a oferta de água em quantidade e qualidade de forma sustentável à população. Compreende basicamente ações destinadas à construção de Barragens, Açudes, Adutoras e Implantação de Poços Públicos. As emendas devem ser dirigidas às seguintes  Unidades Orçamentárias: Administração Direta do MIN; DNOCS e CODEVASF, respeitando-se a limitação quanto à área de abrangência das duas últimas Unidades Orçamentárias.</a:t>
            </a:r>
          </a:p>
          <a:p>
            <a:pPr algn="just">
              <a:spcBef>
                <a:spcPts val="0"/>
              </a:spcBef>
            </a:pPr>
            <a:endParaRPr lang="pt-BR" sz="1400" b="1" dirty="0" smtClean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>
              <a:spcBef>
                <a:spcPts val="0"/>
              </a:spcBef>
            </a:pPr>
            <a:r>
              <a:rPr lang="pt-BR" sz="14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 </a:t>
            </a:r>
            <a:r>
              <a:rPr lang="pt-BR" sz="14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- </a:t>
            </a:r>
            <a:r>
              <a:rPr lang="pt-BR" sz="1400" b="1" u="sng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Ação </a:t>
            </a:r>
            <a:r>
              <a:rPr lang="pt-BR" sz="1400" b="1" u="sng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10BC – </a:t>
            </a:r>
            <a:r>
              <a:rPr lang="pt-BR" sz="1400" b="1" u="sng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Implantação de Projetos de Irrigação:</a:t>
            </a:r>
            <a:r>
              <a:rPr lang="pt-BR" sz="14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Destina-se à </a:t>
            </a:r>
            <a:r>
              <a:rPr lang="pt-BR" sz="14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Implantação de obras necessárias à promoção do desenvolvimento da Agricultura Irrigada.</a:t>
            </a:r>
            <a:endParaRPr lang="pt-BR" sz="1400" b="1" dirty="0" smtClean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>
              <a:spcBef>
                <a:spcPts val="0"/>
              </a:spcBef>
            </a:pPr>
            <a:r>
              <a:rPr lang="pt-BR" sz="14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	</a:t>
            </a:r>
          </a:p>
          <a:p>
            <a:pPr algn="just">
              <a:spcBef>
                <a:spcPts val="0"/>
              </a:spcBef>
            </a:pPr>
            <a:r>
              <a:rPr lang="pt-BR" sz="14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3 -  Defesa Civil: </a:t>
            </a:r>
          </a:p>
          <a:p>
            <a:pPr algn="just">
              <a:spcBef>
                <a:spcPts val="0"/>
              </a:spcBef>
            </a:pPr>
            <a:r>
              <a:rPr lang="pt-BR" sz="14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	</a:t>
            </a:r>
            <a:r>
              <a:rPr lang="pt-BR" sz="1400" b="1" u="sng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3.1 – Ação 8348 - Apoio a Obras Preventivas de Desastres</a:t>
            </a:r>
            <a:r>
              <a:rPr lang="pt-BR" sz="14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 Apoio à realização de ações de caráter preventivo destinadas a reduzir a ocorrência e a intensidade dos desastres com ações estruturais e não estruturais, tais como, dentre outras: aquisição e instalação de equipamentos, infraestrutura urbana e rural, estabilização de encostas, contenção de erosões, relocação de famílias de áreas de risco.</a:t>
            </a:r>
          </a:p>
          <a:p>
            <a:pPr algn="l">
              <a:spcBef>
                <a:spcPts val="0"/>
              </a:spcBef>
            </a:pPr>
            <a:r>
              <a:rPr lang="pt-BR" sz="14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endParaRPr lang="pt-BR" sz="1400" b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260648"/>
            <a:ext cx="776858" cy="936104"/>
          </a:xfrm>
          <a:prstGeom prst="rect">
            <a:avLst/>
          </a:prstGeom>
        </p:spPr>
      </p:pic>
      <p:sp>
        <p:nvSpPr>
          <p:cNvPr id="6" name="Título 1"/>
          <p:cNvSpPr txBox="1">
            <a:spLocks/>
          </p:cNvSpPr>
          <p:nvPr/>
        </p:nvSpPr>
        <p:spPr>
          <a:xfrm>
            <a:off x="1100386" y="296652"/>
            <a:ext cx="4463451" cy="4320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pt-BR" sz="1400" dirty="0" smtClean="0"/>
              <a:t>Congresso Nacional</a:t>
            </a:r>
            <a:endParaRPr lang="pt-BR" sz="1400" dirty="0"/>
          </a:p>
        </p:txBody>
      </p:sp>
      <p:sp>
        <p:nvSpPr>
          <p:cNvPr id="7" name="Título 1"/>
          <p:cNvSpPr>
            <a:spLocks noGrp="1"/>
          </p:cNvSpPr>
          <p:nvPr/>
        </p:nvSpPr>
        <p:spPr>
          <a:xfrm>
            <a:off x="1100386" y="576611"/>
            <a:ext cx="6836296" cy="6631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pt-BR" sz="1200" dirty="0" smtClean="0"/>
              <a:t>Consultoria de Orçamento e Fiscalização Financeira da Câmara dos Deputados</a:t>
            </a:r>
            <a:br>
              <a:rPr lang="pt-BR" sz="1200" dirty="0" smtClean="0"/>
            </a:br>
            <a:r>
              <a:rPr lang="pt-BR" sz="1200" dirty="0" smtClean="0"/>
              <a:t>Consultoria de Orçamento, Fiscalização e Controle do Senado Federal</a:t>
            </a:r>
            <a:br>
              <a:rPr lang="pt-BR" sz="1200" dirty="0" smtClean="0"/>
            </a:br>
            <a:r>
              <a:rPr lang="pt-BR" sz="1200" dirty="0" smtClean="0"/>
              <a:t>Elaboração de Emendas ao Projeto de Lei Orçamentária Anual -  PL </a:t>
            </a:r>
            <a:r>
              <a:rPr lang="pt-BR" sz="1200" dirty="0" smtClean="0"/>
              <a:t>07/2015- </a:t>
            </a:r>
            <a:r>
              <a:rPr lang="pt-BR" sz="1200" dirty="0" smtClean="0"/>
              <a:t>CN</a:t>
            </a:r>
            <a:endParaRPr lang="pt-BR" sz="1200" dirty="0"/>
          </a:p>
        </p:txBody>
      </p:sp>
    </p:spTree>
    <p:extLst>
      <p:ext uri="{BB962C8B-B14F-4D97-AF65-F5344CB8AC3E}">
        <p14:creationId xmlns:p14="http://schemas.microsoft.com/office/powerpoint/2010/main" val="6484992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711957" y="1304261"/>
            <a:ext cx="7820483" cy="4968552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</a:pPr>
            <a:r>
              <a:rPr lang="pt-BR" sz="14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Ministério da Integração Nacional (MIN)  - Principais Ações</a:t>
            </a:r>
          </a:p>
          <a:p>
            <a:pPr>
              <a:spcBef>
                <a:spcPts val="0"/>
              </a:spcBef>
            </a:pPr>
            <a:endParaRPr lang="pt-BR" sz="1400" b="1" dirty="0" smtClean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>
              <a:spcBef>
                <a:spcPts val="0"/>
              </a:spcBef>
            </a:pPr>
            <a:r>
              <a:rPr lang="pt-BR" sz="14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	</a:t>
            </a:r>
            <a:r>
              <a:rPr lang="pt-BR" sz="1400" b="1" u="sng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3.2 – Ação 14RL – Realização de </a:t>
            </a:r>
            <a:r>
              <a:rPr lang="pt-BR" sz="1400" b="1" u="sng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Estudos, Projetos </a:t>
            </a:r>
            <a:r>
              <a:rPr lang="pt-BR" sz="1400" b="1" u="sng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 Obras para Contenção ou Amortecimento de Cheias e Inundações e para Contenção de Erosões Marinhas e Fluviais: </a:t>
            </a:r>
            <a:r>
              <a:rPr lang="pt-BR" sz="14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Visa reduzir os impactos causados por cheias e inundações por meio de intervenções de caráter local ou regional, </a:t>
            </a:r>
            <a:r>
              <a:rPr lang="pt-BR" sz="14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 da </a:t>
            </a:r>
            <a:r>
              <a:rPr lang="pt-BR" sz="14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execução de sistemas de contenção de cheias, de reservatórios, desassoreamento das margens</a:t>
            </a:r>
            <a:r>
              <a:rPr lang="pt-BR" sz="14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recuperação </a:t>
            </a:r>
            <a:r>
              <a:rPr lang="pt-BR" sz="14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das erosões e contenção das margens.</a:t>
            </a:r>
          </a:p>
          <a:p>
            <a:pPr algn="just">
              <a:spcBef>
                <a:spcPts val="0"/>
              </a:spcBef>
            </a:pPr>
            <a:r>
              <a:rPr lang="pt-BR" sz="14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	</a:t>
            </a:r>
          </a:p>
          <a:p>
            <a:pPr algn="just">
              <a:spcBef>
                <a:spcPts val="0"/>
              </a:spcBef>
            </a:pPr>
            <a:r>
              <a:rPr lang="pt-BR" sz="14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4 – </a:t>
            </a:r>
            <a:r>
              <a:rPr lang="pt-BR" sz="14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Desenvolvimento Regional: </a:t>
            </a:r>
            <a:endParaRPr lang="pt-BR" sz="1400" b="1" dirty="0" smtClean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>
              <a:spcBef>
                <a:spcPts val="0"/>
              </a:spcBef>
            </a:pPr>
            <a:r>
              <a:rPr lang="pt-BR" sz="14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	</a:t>
            </a:r>
            <a:r>
              <a:rPr lang="pt-BR" sz="1400" b="1" u="sng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4.1 – Ação 7K66 – Apoio a Projetos de Desenvolvimento Sustentável Local Integrado</a:t>
            </a:r>
            <a:r>
              <a:rPr lang="pt-BR" sz="14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 Compreende </a:t>
            </a:r>
            <a:r>
              <a:rPr lang="pt-BR" sz="14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 realização de ações voltadas ao fortalecimento da capacidade produtiva </a:t>
            </a:r>
            <a:r>
              <a:rPr lang="pt-BR" sz="14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local, abrangendo uma ampla variedade de intervenções voltadas ao desenvolvimento regional.</a:t>
            </a:r>
          </a:p>
          <a:p>
            <a:pPr algn="just">
              <a:spcBef>
                <a:spcPts val="0"/>
              </a:spcBef>
            </a:pPr>
            <a:r>
              <a:rPr lang="pt-BR" sz="14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	</a:t>
            </a:r>
            <a:r>
              <a:rPr lang="pt-BR" sz="1400" b="1" u="sng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4.2 </a:t>
            </a:r>
            <a:r>
              <a:rPr lang="pt-BR" sz="1400" b="1" u="sng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pt-BR" sz="1400" b="1" u="sng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- Ação 8902 – </a:t>
            </a:r>
            <a:r>
              <a:rPr lang="pt-BR" sz="1400" b="1" u="sng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Promoção de Investimentos e Infraestrutura Econômica</a:t>
            </a:r>
            <a:r>
              <a:rPr lang="pt-BR" sz="14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 Integração das ações interministeriais e dos diferentes níveis de governo voltada para a ampliação e recuperação da infraestrutura, de </a:t>
            </a:r>
            <a:r>
              <a:rPr lang="pt-BR" sz="14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modo a </a:t>
            </a:r>
            <a:r>
              <a:rPr lang="pt-BR" sz="14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assegurar a sinergia entre projetos e propiciar a expansão dos investimentos regionais</a:t>
            </a:r>
            <a:r>
              <a:rPr lang="pt-BR" sz="14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  <a:endParaRPr lang="pt-BR" sz="1400" b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l">
              <a:spcBef>
                <a:spcPts val="0"/>
              </a:spcBef>
            </a:pPr>
            <a:r>
              <a:rPr lang="pt-BR" sz="14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260648"/>
            <a:ext cx="776858" cy="936104"/>
          </a:xfrm>
          <a:prstGeom prst="rect">
            <a:avLst/>
          </a:prstGeom>
        </p:spPr>
      </p:pic>
      <p:sp>
        <p:nvSpPr>
          <p:cNvPr id="6" name="Título 1"/>
          <p:cNvSpPr txBox="1">
            <a:spLocks/>
          </p:cNvSpPr>
          <p:nvPr/>
        </p:nvSpPr>
        <p:spPr>
          <a:xfrm>
            <a:off x="1100386" y="296652"/>
            <a:ext cx="4463451" cy="4320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pt-BR" sz="1400" dirty="0" smtClean="0"/>
              <a:t>Congresso Nacional</a:t>
            </a:r>
            <a:endParaRPr lang="pt-BR" sz="1400" dirty="0"/>
          </a:p>
        </p:txBody>
      </p:sp>
      <p:sp>
        <p:nvSpPr>
          <p:cNvPr id="7" name="Título 1"/>
          <p:cNvSpPr>
            <a:spLocks noGrp="1"/>
          </p:cNvSpPr>
          <p:nvPr/>
        </p:nvSpPr>
        <p:spPr>
          <a:xfrm>
            <a:off x="1100386" y="563994"/>
            <a:ext cx="6836296" cy="6631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pt-BR" sz="1200" dirty="0" smtClean="0"/>
              <a:t>Consultoria de Orçamento e Fiscalização Financeira da Câmara dos Deputados</a:t>
            </a:r>
            <a:br>
              <a:rPr lang="pt-BR" sz="1200" dirty="0" smtClean="0"/>
            </a:br>
            <a:r>
              <a:rPr lang="pt-BR" sz="1200" dirty="0" smtClean="0"/>
              <a:t>Consultoria de Orçamento, Fiscalização e Controle do Senado Federal</a:t>
            </a:r>
            <a:br>
              <a:rPr lang="pt-BR" sz="1200" dirty="0" smtClean="0"/>
            </a:br>
            <a:r>
              <a:rPr lang="pt-BR" sz="1200" dirty="0" smtClean="0"/>
              <a:t>Elaboração de Emendas ao Projeto de Lei Orçamentária Anual -  PL </a:t>
            </a:r>
            <a:r>
              <a:rPr lang="pt-BR" sz="1200" dirty="0" smtClean="0"/>
              <a:t>07/2015 </a:t>
            </a:r>
            <a:r>
              <a:rPr lang="pt-BR" sz="1200" dirty="0" smtClean="0"/>
              <a:t>- CN</a:t>
            </a:r>
            <a:endParaRPr lang="pt-BR" sz="1200" dirty="0"/>
          </a:p>
        </p:txBody>
      </p:sp>
    </p:spTree>
    <p:extLst>
      <p:ext uri="{BB962C8B-B14F-4D97-AF65-F5344CB8AC3E}">
        <p14:creationId xmlns:p14="http://schemas.microsoft.com/office/powerpoint/2010/main" val="839639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11727</TotalTime>
  <Words>168</Words>
  <Application>Microsoft Office PowerPoint</Application>
  <PresentationFormat>Apresentação na tela (4:3)</PresentationFormat>
  <Paragraphs>23</Paragraphs>
  <Slides>2</Slides>
  <Notes>2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2</vt:i4>
      </vt:variant>
    </vt:vector>
  </HeadingPairs>
  <TitlesOfParts>
    <vt:vector size="3" baseType="lpstr">
      <vt:lpstr>Tema do Office</vt:lpstr>
      <vt:lpstr>Apresentação do PowerPoint</vt:lpstr>
      <vt:lpstr>Apresentação do PowerPoint</vt:lpstr>
    </vt:vector>
  </TitlesOfParts>
  <Company>Câmara dos Deputados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Cong Consultoria de Orçamento da Câmara dos Deputados Consultoria de Orçamento do Senado Federal Elaboração de Emendas ao Projeto de Lei Orçamentária Anual</dc:title>
  <dc:creator>Câmara dos Deputados</dc:creator>
  <cp:lastModifiedBy>Marcelo de Rezende Macedo</cp:lastModifiedBy>
  <cp:revision>58</cp:revision>
  <cp:lastPrinted>2014-09-29T20:27:28Z</cp:lastPrinted>
  <dcterms:created xsi:type="dcterms:W3CDTF">2013-08-14T17:39:16Z</dcterms:created>
  <dcterms:modified xsi:type="dcterms:W3CDTF">2015-10-02T13:59:49Z</dcterms:modified>
</cp:coreProperties>
</file>