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712" y="-8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0386" y="620689"/>
            <a:ext cx="6836296" cy="663104"/>
          </a:xfrm>
        </p:spPr>
        <p:txBody>
          <a:bodyPr>
            <a:normAutofit/>
          </a:bodyPr>
          <a:lstStyle/>
          <a:p>
            <a:pPr algn="l"/>
            <a:r>
              <a:rPr lang="pt-BR" sz="1200" dirty="0" smtClean="0"/>
              <a:t>Consultoria de Orçamento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</a:t>
            </a:r>
            <a:endParaRPr lang="pt-BR" sz="1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920880" cy="4824536"/>
          </a:xfrm>
        </p:spPr>
        <p:txBody>
          <a:bodyPr>
            <a:normAutofit/>
          </a:bodyPr>
          <a:lstStyle/>
          <a:p>
            <a:pPr algn="just"/>
            <a:r>
              <a:rPr lang="pt-BR" sz="2600" dirty="0">
                <a:solidFill>
                  <a:schemeClr val="tx1"/>
                </a:solidFill>
              </a:rPr>
              <a:t>A Área Temática </a:t>
            </a:r>
            <a:r>
              <a:rPr lang="pt-BR" sz="2600" dirty="0" smtClean="0">
                <a:solidFill>
                  <a:schemeClr val="tx1"/>
                </a:solidFill>
              </a:rPr>
              <a:t>6 compreende o Ministério </a:t>
            </a:r>
            <a:r>
              <a:rPr lang="pt-BR" sz="2600" dirty="0">
                <a:solidFill>
                  <a:schemeClr val="tx1"/>
                </a:solidFill>
              </a:rPr>
              <a:t>das Cidades (MCID</a:t>
            </a:r>
            <a:r>
              <a:rPr lang="pt-BR" sz="2600" dirty="0" smtClean="0">
                <a:solidFill>
                  <a:schemeClr val="tx1"/>
                </a:solidFill>
              </a:rPr>
              <a:t>), cujos principais programas são:</a:t>
            </a:r>
            <a:endParaRPr lang="pt-BR" sz="2600" dirty="0" smtClean="0">
              <a:solidFill>
                <a:schemeClr val="tx1"/>
              </a:solidFill>
            </a:endParaRPr>
          </a:p>
          <a:p>
            <a:pPr lvl="1" algn="just"/>
            <a:r>
              <a:rPr lang="pt-BR" sz="3000" u="sng" dirty="0" smtClean="0">
                <a:solidFill>
                  <a:schemeClr val="tx1"/>
                </a:solidFill>
              </a:rPr>
              <a:t>2054 </a:t>
            </a:r>
            <a:r>
              <a:rPr lang="pt-BR" sz="3000" u="sng" dirty="0">
                <a:solidFill>
                  <a:schemeClr val="tx1"/>
                </a:solidFill>
              </a:rPr>
              <a:t>– </a:t>
            </a:r>
            <a:r>
              <a:rPr lang="pt-BR" sz="3000" u="sng" dirty="0" smtClean="0">
                <a:solidFill>
                  <a:schemeClr val="tx1"/>
                </a:solidFill>
              </a:rPr>
              <a:t>Planejamento Urbano</a:t>
            </a:r>
            <a:endParaRPr lang="pt-BR" sz="2400" dirty="0" smtClean="0">
              <a:solidFill>
                <a:schemeClr val="tx1"/>
              </a:solidFill>
            </a:endParaRPr>
          </a:p>
          <a:p>
            <a:pPr lvl="1" algn="just"/>
            <a:r>
              <a:rPr lang="pt-BR" sz="2200" dirty="0">
                <a:solidFill>
                  <a:srgbClr val="C00000"/>
                </a:solidFill>
              </a:rPr>
              <a:t>Ação 1D73 – Apoio à Política Nacional de Desenvolvimento Urbano</a:t>
            </a:r>
            <a:r>
              <a:rPr lang="pt-BR" sz="2200" dirty="0">
                <a:solidFill>
                  <a:schemeClr val="tx1"/>
                </a:solidFill>
              </a:rPr>
              <a:t>: pavimentação urbana; construção de pontes de interligação de bairros;  calçamento de áreas em processo de urbanização; adequação de vias para o transporte não-motorizado (passarelas, calçadões, </a:t>
            </a:r>
            <a:r>
              <a:rPr lang="pt-BR" sz="2200" dirty="0" smtClean="0">
                <a:solidFill>
                  <a:schemeClr val="tx1"/>
                </a:solidFill>
              </a:rPr>
              <a:t>ciclovias); </a:t>
            </a:r>
            <a:r>
              <a:rPr lang="pt-BR" sz="2200" dirty="0">
                <a:solidFill>
                  <a:schemeClr val="tx1"/>
                </a:solidFill>
              </a:rPr>
              <a:t>transporte público de passageiros e à sinalização de trânsito; acessibilidade; drenagem (sistemas de águas pluviais) e saneamento. </a:t>
            </a:r>
            <a:r>
              <a:rPr lang="pt-BR" sz="2200" i="1" dirty="0">
                <a:solidFill>
                  <a:schemeClr val="tx1"/>
                </a:solidFill>
              </a:rPr>
              <a:t>Só devem ser propostas por seu intermédio as iniciativas que não possam ser realizadas por meio de ação específica</a:t>
            </a:r>
            <a:r>
              <a:rPr lang="pt-BR" sz="2200" i="1" dirty="0" smtClean="0">
                <a:solidFill>
                  <a:schemeClr val="tx1"/>
                </a:solidFill>
              </a:rPr>
              <a:t>.</a:t>
            </a:r>
            <a:endParaRPr lang="pt-BR" sz="2200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12734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0386" y="620689"/>
            <a:ext cx="6836296" cy="663104"/>
          </a:xfrm>
        </p:spPr>
        <p:txBody>
          <a:bodyPr>
            <a:normAutofit/>
          </a:bodyPr>
          <a:lstStyle/>
          <a:p>
            <a:pPr algn="l"/>
            <a:r>
              <a:rPr lang="pt-BR" sz="1200" dirty="0" smtClean="0"/>
              <a:t>Consultoria de Orçamento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</a:t>
            </a:r>
            <a:endParaRPr lang="pt-BR" sz="1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920880" cy="4896544"/>
          </a:xfrm>
        </p:spPr>
        <p:txBody>
          <a:bodyPr>
            <a:normAutofit lnSpcReduction="10000"/>
          </a:bodyPr>
          <a:lstStyle/>
          <a:p>
            <a:pPr lvl="1" algn="just"/>
            <a:r>
              <a:rPr lang="pt-BR" u="sng" dirty="0" smtClean="0">
                <a:solidFill>
                  <a:schemeClr val="tx1"/>
                </a:solidFill>
              </a:rPr>
              <a:t>2048 </a:t>
            </a:r>
            <a:r>
              <a:rPr lang="pt-BR" u="sng" dirty="0">
                <a:solidFill>
                  <a:schemeClr val="tx1"/>
                </a:solidFill>
              </a:rPr>
              <a:t>– Mobilidade Urbana e </a:t>
            </a:r>
            <a:r>
              <a:rPr lang="pt-BR" u="sng" dirty="0" smtClean="0">
                <a:solidFill>
                  <a:schemeClr val="tx1"/>
                </a:solidFill>
              </a:rPr>
              <a:t>Trânsito</a:t>
            </a:r>
            <a:endParaRPr lang="pt-BR" dirty="0">
              <a:solidFill>
                <a:schemeClr val="tx1"/>
              </a:solidFill>
            </a:endParaRPr>
          </a:p>
          <a:p>
            <a:pPr lvl="1" algn="just"/>
            <a:r>
              <a:rPr lang="pt-BR" sz="2000" dirty="0" smtClean="0">
                <a:solidFill>
                  <a:srgbClr val="C00000"/>
                </a:solidFill>
              </a:rPr>
              <a:t>Ação </a:t>
            </a:r>
            <a:r>
              <a:rPr lang="pt-BR" sz="2000" dirty="0">
                <a:solidFill>
                  <a:srgbClr val="C00000"/>
                </a:solidFill>
              </a:rPr>
              <a:t>10SS – Apoio a Projetos de Sistemas de Transporte Coletivo </a:t>
            </a:r>
            <a:r>
              <a:rPr lang="pt-BR" sz="2000" dirty="0" smtClean="0">
                <a:solidFill>
                  <a:srgbClr val="C00000"/>
                </a:solidFill>
              </a:rPr>
              <a:t>Urbano</a:t>
            </a:r>
            <a:r>
              <a:rPr lang="pt-BR" sz="2000" dirty="0" smtClean="0">
                <a:solidFill>
                  <a:schemeClr val="tx1"/>
                </a:solidFill>
              </a:rPr>
              <a:t>: pavimentação; drenagem; segregação </a:t>
            </a:r>
            <a:r>
              <a:rPr lang="pt-BR" sz="2000" dirty="0">
                <a:solidFill>
                  <a:schemeClr val="tx1"/>
                </a:solidFill>
              </a:rPr>
              <a:t>de </a:t>
            </a:r>
            <a:r>
              <a:rPr lang="pt-BR" sz="2000" dirty="0" smtClean="0">
                <a:solidFill>
                  <a:schemeClr val="tx1"/>
                </a:solidFill>
              </a:rPr>
              <a:t>vias; construção </a:t>
            </a:r>
            <a:r>
              <a:rPr lang="pt-BR" sz="2000" dirty="0">
                <a:solidFill>
                  <a:schemeClr val="tx1"/>
                </a:solidFill>
              </a:rPr>
              <a:t>de pontes e </a:t>
            </a:r>
            <a:r>
              <a:rPr lang="pt-BR" sz="2000" dirty="0" smtClean="0">
                <a:solidFill>
                  <a:schemeClr val="tx1"/>
                </a:solidFill>
              </a:rPr>
              <a:t>viadutos; </a:t>
            </a:r>
            <a:r>
              <a:rPr lang="pt-BR" sz="2000" dirty="0">
                <a:solidFill>
                  <a:schemeClr val="tx1"/>
                </a:solidFill>
              </a:rPr>
              <a:t>pontos de ônibus (abrigos</a:t>
            </a:r>
            <a:r>
              <a:rPr lang="pt-BR" sz="2000" dirty="0" smtClean="0">
                <a:solidFill>
                  <a:schemeClr val="tx1"/>
                </a:solidFill>
              </a:rPr>
              <a:t>); </a:t>
            </a:r>
            <a:r>
              <a:rPr lang="pt-BR" sz="2000" dirty="0">
                <a:solidFill>
                  <a:schemeClr val="tx1"/>
                </a:solidFill>
              </a:rPr>
              <a:t>terminais de </a:t>
            </a:r>
            <a:r>
              <a:rPr lang="pt-BR" sz="2000" dirty="0" smtClean="0">
                <a:solidFill>
                  <a:schemeClr val="tx1"/>
                </a:solidFill>
              </a:rPr>
              <a:t>transbordo; </a:t>
            </a:r>
            <a:r>
              <a:rPr lang="pt-BR" sz="2000" dirty="0">
                <a:solidFill>
                  <a:schemeClr val="tx1"/>
                </a:solidFill>
              </a:rPr>
              <a:t>duplicação de </a:t>
            </a:r>
            <a:r>
              <a:rPr lang="pt-BR" sz="2000" dirty="0" smtClean="0">
                <a:solidFill>
                  <a:schemeClr val="tx1"/>
                </a:solidFill>
              </a:rPr>
              <a:t>vias; </a:t>
            </a:r>
            <a:r>
              <a:rPr lang="pt-BR" sz="2000" dirty="0">
                <a:solidFill>
                  <a:schemeClr val="tx1"/>
                </a:solidFill>
              </a:rPr>
              <a:t>corredores e túneis dos modais sobre trilhos e </a:t>
            </a:r>
            <a:r>
              <a:rPr lang="pt-BR" sz="2000" dirty="0" smtClean="0">
                <a:solidFill>
                  <a:schemeClr val="tx1"/>
                </a:solidFill>
              </a:rPr>
              <a:t>pneus; </a:t>
            </a:r>
            <a:r>
              <a:rPr lang="pt-BR" sz="2000" dirty="0">
                <a:solidFill>
                  <a:schemeClr val="tx1"/>
                </a:solidFill>
              </a:rPr>
              <a:t>sinalização horizontal e </a:t>
            </a:r>
            <a:r>
              <a:rPr lang="pt-BR" sz="2000" dirty="0" smtClean="0">
                <a:solidFill>
                  <a:schemeClr val="tx1"/>
                </a:solidFill>
              </a:rPr>
              <a:t>vertical; corredores </a:t>
            </a:r>
            <a:r>
              <a:rPr lang="pt-BR" sz="2000" dirty="0">
                <a:solidFill>
                  <a:schemeClr val="tx1"/>
                </a:solidFill>
              </a:rPr>
              <a:t>e faixas exclusivas de </a:t>
            </a:r>
            <a:r>
              <a:rPr lang="pt-BR" sz="2000" dirty="0" smtClean="0">
                <a:solidFill>
                  <a:schemeClr val="tx1"/>
                </a:solidFill>
              </a:rPr>
              <a:t>trânsito. </a:t>
            </a:r>
            <a:r>
              <a:rPr lang="pt-BR" sz="2000" i="1" dirty="0">
                <a:solidFill>
                  <a:schemeClr val="tx1"/>
                </a:solidFill>
              </a:rPr>
              <a:t>Só </a:t>
            </a:r>
            <a:r>
              <a:rPr lang="pt-BR" sz="2000" i="1" dirty="0" smtClean="0">
                <a:solidFill>
                  <a:schemeClr val="tx1"/>
                </a:solidFill>
              </a:rPr>
              <a:t>para cidades </a:t>
            </a:r>
            <a:r>
              <a:rPr lang="pt-BR" sz="2000" i="1" dirty="0">
                <a:solidFill>
                  <a:schemeClr val="tx1"/>
                </a:solidFill>
              </a:rPr>
              <a:t>de com mais de 50.000 habitantes, </a:t>
            </a:r>
            <a:r>
              <a:rPr lang="pt-BR" sz="2000" i="1" dirty="0" smtClean="0">
                <a:solidFill>
                  <a:schemeClr val="tx1"/>
                </a:solidFill>
              </a:rPr>
              <a:t>capitais </a:t>
            </a:r>
            <a:r>
              <a:rPr lang="pt-BR" sz="2000" i="1" dirty="0">
                <a:solidFill>
                  <a:schemeClr val="tx1"/>
                </a:solidFill>
              </a:rPr>
              <a:t>de </a:t>
            </a:r>
            <a:r>
              <a:rPr lang="pt-BR" sz="2000" i="1" dirty="0" smtClean="0">
                <a:solidFill>
                  <a:schemeClr val="tx1"/>
                </a:solidFill>
              </a:rPr>
              <a:t>Estados ou </a:t>
            </a:r>
            <a:r>
              <a:rPr lang="pt-BR" sz="2000" i="1" dirty="0">
                <a:solidFill>
                  <a:schemeClr val="tx1"/>
                </a:solidFill>
              </a:rPr>
              <a:t>municípios integrantes de </a:t>
            </a:r>
            <a:r>
              <a:rPr lang="pt-BR" sz="2000" i="1" dirty="0">
                <a:solidFill>
                  <a:schemeClr val="tx1"/>
                </a:solidFill>
              </a:rPr>
              <a:t>Região Metropolitana </a:t>
            </a:r>
            <a:r>
              <a:rPr lang="pt-BR" sz="2000" i="1" dirty="0" smtClean="0">
                <a:solidFill>
                  <a:schemeClr val="tx1"/>
                </a:solidFill>
              </a:rPr>
              <a:t>ou </a:t>
            </a:r>
            <a:r>
              <a:rPr lang="pt-BR" sz="2000" i="1" dirty="0">
                <a:solidFill>
                  <a:schemeClr val="tx1"/>
                </a:solidFill>
              </a:rPr>
              <a:t>Região Integrada de Desenvolvimento </a:t>
            </a:r>
            <a:r>
              <a:rPr lang="pt-BR" sz="2000" i="1" dirty="0" smtClean="0">
                <a:solidFill>
                  <a:schemeClr val="tx1"/>
                </a:solidFill>
              </a:rPr>
              <a:t>Econômico.</a:t>
            </a:r>
            <a:endParaRPr lang="pt-BR" sz="2000" i="1" dirty="0" smtClean="0">
              <a:solidFill>
                <a:schemeClr val="tx1"/>
              </a:solidFill>
            </a:endParaRPr>
          </a:p>
          <a:p>
            <a:pPr lvl="1" algn="just"/>
            <a:r>
              <a:rPr lang="pt-BR" u="sng" dirty="0">
                <a:solidFill>
                  <a:schemeClr val="tx1"/>
                </a:solidFill>
              </a:rPr>
              <a:t>2049 – Moradia </a:t>
            </a:r>
            <a:r>
              <a:rPr lang="pt-BR" u="sng" dirty="0" smtClean="0">
                <a:solidFill>
                  <a:schemeClr val="tx1"/>
                </a:solidFill>
              </a:rPr>
              <a:t>Digna</a:t>
            </a:r>
            <a:endParaRPr lang="pt-BR" dirty="0">
              <a:solidFill>
                <a:schemeClr val="tx1"/>
              </a:solidFill>
            </a:endParaRPr>
          </a:p>
          <a:p>
            <a:pPr lvl="1" indent="-457200" algn="just"/>
            <a:r>
              <a:rPr lang="pt-BR" sz="1900" dirty="0" smtClean="0">
                <a:solidFill>
                  <a:srgbClr val="C00000"/>
                </a:solidFill>
              </a:rPr>
              <a:t>	</a:t>
            </a:r>
            <a:r>
              <a:rPr lang="pt-BR" sz="2000" dirty="0" smtClean="0">
                <a:solidFill>
                  <a:srgbClr val="C00000"/>
                </a:solidFill>
              </a:rPr>
              <a:t>Ação </a:t>
            </a:r>
            <a:r>
              <a:rPr lang="pt-BR" sz="2000" dirty="0">
                <a:solidFill>
                  <a:srgbClr val="C00000"/>
                </a:solidFill>
              </a:rPr>
              <a:t>10SJ – Apoio à Provisão Habitacional de Interesse Social</a:t>
            </a:r>
            <a:r>
              <a:rPr lang="pt-BR" sz="2000" dirty="0">
                <a:solidFill>
                  <a:schemeClr val="tx1"/>
                </a:solidFill>
              </a:rPr>
              <a:t>: construção de habitações; reforma de moradias na área urbana e rural; readequação de prédios urbanos; e desenvolvimento de outras ações integradas </a:t>
            </a:r>
            <a:r>
              <a:rPr lang="pt-BR" sz="2000" dirty="0" smtClean="0">
                <a:solidFill>
                  <a:schemeClr val="tx1"/>
                </a:solidFill>
              </a:rPr>
              <a:t>de acesso </a:t>
            </a:r>
            <a:r>
              <a:rPr lang="pt-BR" sz="2000" dirty="0">
                <a:solidFill>
                  <a:schemeClr val="tx1"/>
                </a:solidFill>
              </a:rPr>
              <a:t>à moradia digna</a:t>
            </a:r>
            <a:r>
              <a:rPr lang="pt-BR" sz="2000" dirty="0"/>
              <a:t>. </a:t>
            </a:r>
            <a:r>
              <a:rPr lang="pt-BR" sz="2000" i="1" dirty="0">
                <a:solidFill>
                  <a:schemeClr val="tx1"/>
                </a:solidFill>
              </a:rPr>
              <a:t>Só para população de baixa renda</a:t>
            </a:r>
            <a:r>
              <a:rPr lang="pt-BR" sz="2000" i="1" dirty="0" smtClean="0">
                <a:solidFill>
                  <a:schemeClr val="tx1"/>
                </a:solidFill>
              </a:rPr>
              <a:t>.</a:t>
            </a:r>
            <a:endParaRPr lang="pt-BR" sz="2000" i="1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66481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0386" y="620689"/>
            <a:ext cx="6836296" cy="663104"/>
          </a:xfrm>
        </p:spPr>
        <p:txBody>
          <a:bodyPr>
            <a:normAutofit/>
          </a:bodyPr>
          <a:lstStyle/>
          <a:p>
            <a:pPr algn="l"/>
            <a:r>
              <a:rPr lang="pt-BR" sz="1200" dirty="0" smtClean="0"/>
              <a:t>Consultoria de Orçamento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</a:t>
            </a:r>
            <a:endParaRPr lang="pt-BR" sz="1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1560" y="1484784"/>
            <a:ext cx="7920880" cy="4752528"/>
          </a:xfrm>
        </p:spPr>
        <p:txBody>
          <a:bodyPr>
            <a:normAutofit/>
          </a:bodyPr>
          <a:lstStyle/>
          <a:p>
            <a:pPr lvl="1" algn="just"/>
            <a:r>
              <a:rPr lang="pt-BR" u="sng" dirty="0">
                <a:solidFill>
                  <a:schemeClr val="tx1"/>
                </a:solidFill>
              </a:rPr>
              <a:t>2068 – Saneamento Básico</a:t>
            </a:r>
          </a:p>
          <a:p>
            <a:pPr lvl="1" algn="just"/>
            <a:r>
              <a:rPr lang="pt-BR" sz="2000" dirty="0" smtClean="0">
                <a:solidFill>
                  <a:srgbClr val="C00000"/>
                </a:solidFill>
              </a:rPr>
              <a:t>Ações: </a:t>
            </a:r>
            <a:r>
              <a:rPr lang="pt-BR" sz="2000" dirty="0">
                <a:solidFill>
                  <a:srgbClr val="C00000"/>
                </a:solidFill>
              </a:rPr>
              <a:t>10SC </a:t>
            </a:r>
            <a:r>
              <a:rPr lang="pt-BR" sz="2000" dirty="0" smtClean="0">
                <a:solidFill>
                  <a:srgbClr val="C00000"/>
                </a:solidFill>
              </a:rPr>
              <a:t>– Sistemas </a:t>
            </a:r>
            <a:r>
              <a:rPr lang="pt-BR" sz="2000" dirty="0">
                <a:solidFill>
                  <a:srgbClr val="C00000"/>
                </a:solidFill>
              </a:rPr>
              <a:t>de Abastecimento de </a:t>
            </a:r>
            <a:r>
              <a:rPr lang="pt-BR" sz="2000" dirty="0" smtClean="0">
                <a:solidFill>
                  <a:srgbClr val="C00000"/>
                </a:solidFill>
              </a:rPr>
              <a:t>Água; 1N08 – Sistemas </a:t>
            </a:r>
            <a:r>
              <a:rPr lang="pt-BR" sz="2000" dirty="0">
                <a:solidFill>
                  <a:srgbClr val="C00000"/>
                </a:solidFill>
              </a:rPr>
              <a:t>de Esgotamento </a:t>
            </a:r>
            <a:r>
              <a:rPr lang="pt-BR" sz="2000" dirty="0" smtClean="0">
                <a:solidFill>
                  <a:srgbClr val="C00000"/>
                </a:solidFill>
              </a:rPr>
              <a:t>Sanitário; </a:t>
            </a:r>
            <a:r>
              <a:rPr lang="pt-BR" sz="2000" dirty="0" smtClean="0">
                <a:solidFill>
                  <a:srgbClr val="C00000"/>
                </a:solidFill>
              </a:rPr>
              <a:t>e 10S5 </a:t>
            </a:r>
            <a:r>
              <a:rPr lang="pt-BR" sz="2000" dirty="0" smtClean="0">
                <a:solidFill>
                  <a:srgbClr val="C00000"/>
                </a:solidFill>
              </a:rPr>
              <a:t>– Saneamento </a:t>
            </a:r>
            <a:r>
              <a:rPr lang="pt-BR" sz="2000" dirty="0" smtClean="0">
                <a:solidFill>
                  <a:srgbClr val="C00000"/>
                </a:solidFill>
              </a:rPr>
              <a:t>Integrado</a:t>
            </a:r>
            <a:r>
              <a:rPr lang="pt-BR" sz="2000" dirty="0" smtClean="0">
                <a:solidFill>
                  <a:schemeClr val="tx1"/>
                </a:solidFill>
              </a:rPr>
              <a:t>. </a:t>
            </a:r>
            <a:r>
              <a:rPr lang="pt-BR" sz="2000" i="1" dirty="0">
                <a:solidFill>
                  <a:schemeClr val="tx1"/>
                </a:solidFill>
              </a:rPr>
              <a:t>Só em municípios com população superior a 50 mil habitantes ou que integrem Região Metropolitana </a:t>
            </a:r>
            <a:r>
              <a:rPr lang="pt-BR" sz="2000" i="1" dirty="0" smtClean="0">
                <a:solidFill>
                  <a:schemeClr val="tx1"/>
                </a:solidFill>
              </a:rPr>
              <a:t>ou </a:t>
            </a:r>
            <a:r>
              <a:rPr lang="pt-BR" sz="2000" i="1" dirty="0">
                <a:solidFill>
                  <a:schemeClr val="tx1"/>
                </a:solidFill>
              </a:rPr>
              <a:t>Região Integrada de Desenvolvimento </a:t>
            </a:r>
            <a:r>
              <a:rPr lang="pt-BR" sz="2000" i="1" dirty="0" smtClean="0">
                <a:solidFill>
                  <a:schemeClr val="tx1"/>
                </a:solidFill>
              </a:rPr>
              <a:t>Econômico.</a:t>
            </a:r>
            <a:endParaRPr lang="pt-BR" sz="2000" i="1" dirty="0">
              <a:solidFill>
                <a:schemeClr val="tx1"/>
              </a:solidFill>
            </a:endParaRPr>
          </a:p>
          <a:p>
            <a:pPr lvl="1" algn="just"/>
            <a:r>
              <a:rPr lang="pt-BR" u="sng" dirty="0">
                <a:solidFill>
                  <a:schemeClr val="tx1"/>
                </a:solidFill>
              </a:rPr>
              <a:t>2040 – Gestão de </a:t>
            </a:r>
            <a:r>
              <a:rPr lang="pt-BR" u="sng" dirty="0" smtClean="0">
                <a:solidFill>
                  <a:schemeClr val="tx1"/>
                </a:solidFill>
              </a:rPr>
              <a:t>Riscos</a:t>
            </a:r>
            <a:endParaRPr lang="pt-BR" sz="2400" dirty="0">
              <a:solidFill>
                <a:schemeClr val="tx1"/>
              </a:solidFill>
            </a:endParaRPr>
          </a:p>
          <a:p>
            <a:pPr lvl="1" algn="just"/>
            <a:r>
              <a:rPr lang="pt-BR" sz="2000" dirty="0" smtClean="0">
                <a:solidFill>
                  <a:srgbClr val="C00000"/>
                </a:solidFill>
              </a:rPr>
              <a:t>Ação </a:t>
            </a:r>
            <a:r>
              <a:rPr lang="pt-BR" sz="2000" dirty="0">
                <a:solidFill>
                  <a:srgbClr val="C00000"/>
                </a:solidFill>
              </a:rPr>
              <a:t>10SG – Apoio a Sistemas de Drenagem Urbana Sustentáveis e de Manejo de Águas </a:t>
            </a:r>
            <a:r>
              <a:rPr lang="pt-BR" sz="2000" dirty="0" smtClean="0">
                <a:solidFill>
                  <a:srgbClr val="C00000"/>
                </a:solidFill>
              </a:rPr>
              <a:t>Pluviais: </a:t>
            </a:r>
            <a:r>
              <a:rPr lang="pt-BR" sz="2000" dirty="0" smtClean="0">
                <a:solidFill>
                  <a:schemeClr val="tx1"/>
                </a:solidFill>
              </a:rPr>
              <a:t>envolve </a:t>
            </a:r>
            <a:r>
              <a:rPr lang="pt-BR" sz="2000" dirty="0">
                <a:solidFill>
                  <a:schemeClr val="tx1"/>
                </a:solidFill>
              </a:rPr>
              <a:t>atividades </a:t>
            </a:r>
            <a:r>
              <a:rPr lang="pt-BR" sz="2000" dirty="0" smtClean="0">
                <a:solidFill>
                  <a:schemeClr val="tx1"/>
                </a:solidFill>
              </a:rPr>
              <a:t>de </a:t>
            </a:r>
            <a:r>
              <a:rPr lang="pt-BR" sz="2000" dirty="0">
                <a:solidFill>
                  <a:schemeClr val="tx1"/>
                </a:solidFill>
              </a:rPr>
              <a:t>escoamento de </a:t>
            </a:r>
            <a:r>
              <a:rPr lang="pt-BR" sz="2000" dirty="0" smtClean="0">
                <a:solidFill>
                  <a:schemeClr val="tx1"/>
                </a:solidFill>
              </a:rPr>
              <a:t>águas; micro ou macrodrenagem; capacitação </a:t>
            </a:r>
            <a:r>
              <a:rPr lang="pt-BR" sz="2000" dirty="0">
                <a:solidFill>
                  <a:schemeClr val="tx1"/>
                </a:solidFill>
              </a:rPr>
              <a:t>de recursos </a:t>
            </a:r>
            <a:r>
              <a:rPr lang="pt-BR" sz="2000" dirty="0" smtClean="0">
                <a:solidFill>
                  <a:schemeClr val="tx1"/>
                </a:solidFill>
              </a:rPr>
              <a:t>humanos; desenvolvimento institucional; </a:t>
            </a:r>
            <a:r>
              <a:rPr lang="pt-BR" sz="2000" dirty="0">
                <a:solidFill>
                  <a:schemeClr val="tx1"/>
                </a:solidFill>
              </a:rPr>
              <a:t>fortalecimento </a:t>
            </a:r>
            <a:r>
              <a:rPr lang="pt-BR" sz="2000" dirty="0" smtClean="0">
                <a:solidFill>
                  <a:schemeClr val="tx1"/>
                </a:solidFill>
              </a:rPr>
              <a:t>social e fiscalização </a:t>
            </a:r>
            <a:r>
              <a:rPr lang="pt-BR" sz="2000" dirty="0">
                <a:solidFill>
                  <a:schemeClr val="tx1"/>
                </a:solidFill>
              </a:rPr>
              <a:t>e </a:t>
            </a:r>
            <a:r>
              <a:rPr lang="pt-BR" sz="2000" dirty="0" smtClean="0">
                <a:solidFill>
                  <a:schemeClr val="tx1"/>
                </a:solidFill>
              </a:rPr>
              <a:t>avaliação. </a:t>
            </a:r>
            <a:r>
              <a:rPr lang="pt-BR" sz="2000" dirty="0">
                <a:solidFill>
                  <a:srgbClr val="C00000"/>
                </a:solidFill>
              </a:rPr>
              <a:t>Ação 8865 – Apoio ao Planejamento e Execução de Obras de Contenção de Encostas em Áreas </a:t>
            </a:r>
            <a:r>
              <a:rPr lang="pt-BR" sz="2000" dirty="0" smtClean="0">
                <a:solidFill>
                  <a:srgbClr val="C00000"/>
                </a:solidFill>
              </a:rPr>
              <a:t>Urbanas.</a:t>
            </a:r>
            <a:endParaRPr lang="pt-BR" sz="2000" dirty="0">
              <a:solidFill>
                <a:schemeClr val="tx1"/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664819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348</Words>
  <Application>Microsoft Office PowerPoint</Application>
  <PresentationFormat>Apresentação na tela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Consultoria de Orçamento da Câmara dos Deputados Consultoria de Orçamento do Senado Federal Elaboração de Emendas ao Projeto de Lei Orçamentária Anual</vt:lpstr>
      <vt:lpstr>Consultoria de Orçamento da Câmara dos Deputados Consultoria de Orçamento do Senado Federal Elaboração de Emendas ao Projeto de Lei Orçamentária Anual</vt:lpstr>
      <vt:lpstr>Consultoria de Orçamento da Câmara dos Deputados Consultoria de Orçamento do Senado Federal Elaboração de Emendas ao Projeto de Lei Orçamentária Anual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Helio Martins Tollini</cp:lastModifiedBy>
  <cp:revision>17</cp:revision>
  <dcterms:created xsi:type="dcterms:W3CDTF">2013-08-14T17:39:16Z</dcterms:created>
  <dcterms:modified xsi:type="dcterms:W3CDTF">2015-10-05T14:29:26Z</dcterms:modified>
</cp:coreProperties>
</file>