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797675" cy="9928225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8" d="100"/>
          <a:sy n="78" d="100"/>
        </p:scale>
        <p:origin x="-3396" y="-8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56045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3077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7524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9923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7996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2/10/2015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88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2/10/2015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3823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2/10/2015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8541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2/10/2015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0749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2/10/2015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801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2/10/2015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4749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7DBB48-DF51-4F6E-A34B-AD2984207716}" type="datetimeFigureOut">
              <a:rPr lang="pt-BR" smtClean="0"/>
              <a:t>2/10/2015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3BD602-4F49-42FF-A19E-5F0DD5A9150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9205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02980" y="1717976"/>
            <a:ext cx="8406778" cy="360440"/>
          </a:xfrm>
        </p:spPr>
        <p:txBody>
          <a:bodyPr>
            <a:normAutofit/>
          </a:bodyPr>
          <a:lstStyle/>
          <a:p>
            <a:pPr algn="l">
              <a:lnSpc>
                <a:spcPct val="90000"/>
              </a:lnSpc>
            </a:pPr>
            <a:r>
              <a:rPr lang="pt-BR" sz="1600" b="1" u="sng" dirty="0" smtClean="0">
                <a:solidFill>
                  <a:schemeClr val="tx1"/>
                </a:solidFill>
                <a:latin typeface="Tahoma" pitchFamily="34" charset="0"/>
              </a:rPr>
              <a:t>Programa 2021 - Ciência </a:t>
            </a:r>
            <a:r>
              <a:rPr lang="pt-BR" sz="1600" b="1" u="sng" dirty="0">
                <a:solidFill>
                  <a:schemeClr val="tx1"/>
                </a:solidFill>
                <a:latin typeface="Tahoma" pitchFamily="34" charset="0"/>
              </a:rPr>
              <a:t>e Tecnologia e </a:t>
            </a:r>
            <a:r>
              <a:rPr lang="pt-BR" sz="1600" b="1" u="sng" dirty="0" smtClean="0">
                <a:solidFill>
                  <a:schemeClr val="tx1"/>
                </a:solidFill>
                <a:latin typeface="Tahoma" pitchFamily="34" charset="0"/>
              </a:rPr>
              <a:t>Inovação</a:t>
            </a:r>
            <a:r>
              <a:rPr lang="pt-BR" sz="1600" b="1" dirty="0" smtClean="0">
                <a:solidFill>
                  <a:schemeClr val="tx1"/>
                </a:solidFill>
                <a:latin typeface="Tahoma" pitchFamily="34" charset="0"/>
              </a:rPr>
              <a:t>. Principais ações:</a:t>
            </a:r>
            <a:endParaRPr lang="pt-BR" sz="1600" b="1" dirty="0">
              <a:solidFill>
                <a:schemeClr val="tx1"/>
              </a:solidFill>
              <a:latin typeface="Tahoma" pitchFamily="34" charset="0"/>
            </a:endParaRPr>
          </a:p>
          <a:p>
            <a:pPr>
              <a:lnSpc>
                <a:spcPct val="90000"/>
              </a:lnSpc>
            </a:pPr>
            <a:endParaRPr lang="pt-BR" sz="2100" b="1" dirty="0">
              <a:latin typeface="Tahoma" pitchFamily="34" charset="0"/>
            </a:endParaRPr>
          </a:p>
          <a:p>
            <a:pPr algn="l">
              <a:spcBef>
                <a:spcPts val="0"/>
              </a:spcBef>
              <a:buSzPct val="70000"/>
            </a:pPr>
            <a:endParaRPr lang="pt-BR" sz="1400" b="1" u="sng" dirty="0" smtClean="0">
              <a:solidFill>
                <a:schemeClr val="tx1"/>
              </a:solidFill>
              <a:latin typeface="Tahoma" pitchFamily="34" charset="0"/>
            </a:endParaRPr>
          </a:p>
          <a:p>
            <a:pPr algn="l"/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776858" cy="936104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1100386" y="296652"/>
            <a:ext cx="4463451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400" dirty="0" smtClean="0"/>
              <a:t>Congresso Nacional</a:t>
            </a:r>
            <a:endParaRPr lang="pt-BR" sz="1400" dirty="0"/>
          </a:p>
        </p:txBody>
      </p:sp>
      <p:sp>
        <p:nvSpPr>
          <p:cNvPr id="7" name="Subtítulo 2"/>
          <p:cNvSpPr txBox="1">
            <a:spLocks/>
          </p:cNvSpPr>
          <p:nvPr/>
        </p:nvSpPr>
        <p:spPr>
          <a:xfrm>
            <a:off x="336042" y="2051552"/>
            <a:ext cx="8807958" cy="2025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85725" algn="l">
              <a:lnSpc>
                <a:spcPct val="90000"/>
              </a:lnSpc>
              <a:buFont typeface="Wingdings" pitchFamily="2" charset="2"/>
              <a:buChar char="Ø"/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20UQ-Apoio 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à Extensão Tecnológica para Inclusão Social e Desenvolvimento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Sustentável</a:t>
            </a:r>
            <a:endParaRPr lang="pt-BR" sz="1200" b="1" dirty="0">
              <a:solidFill>
                <a:schemeClr val="tx1"/>
              </a:solidFill>
              <a:latin typeface="Tahoma" pitchFamily="34" charset="0"/>
            </a:endParaRPr>
          </a:p>
          <a:p>
            <a:pPr marL="268288" algn="l">
              <a:lnSpc>
                <a:spcPct val="90000"/>
              </a:lnSpc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Exemplo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: Apoio à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implantação e à modernização 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de Centros Vocacionais Tecnológicos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(</a:t>
            </a:r>
            <a:r>
              <a:rPr lang="pt-BR" sz="1200" b="1" dirty="0" err="1">
                <a:solidFill>
                  <a:schemeClr val="tx1"/>
                </a:solidFill>
                <a:latin typeface="Tahoma" pitchFamily="34" charset="0"/>
              </a:rPr>
              <a:t>CVTs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);</a:t>
            </a:r>
          </a:p>
          <a:p>
            <a:pPr algn="l">
              <a:lnSpc>
                <a:spcPct val="90000"/>
              </a:lnSpc>
            </a:pP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                       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Fomento 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à pesquisa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e à 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inovação tecnológica em Arranjos Produtivos Locais (</a:t>
            </a:r>
            <a:r>
              <a:rPr lang="pt-BR" sz="1200" b="1" dirty="0" err="1">
                <a:solidFill>
                  <a:schemeClr val="tx1"/>
                </a:solidFill>
                <a:latin typeface="Tahoma" pitchFamily="34" charset="0"/>
              </a:rPr>
              <a:t>APLs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);</a:t>
            </a:r>
          </a:p>
          <a:p>
            <a:pPr algn="l">
              <a:lnSpc>
                <a:spcPct val="90000"/>
              </a:lnSpc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	   Apoio 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à pesquisa e ao desenvolvimento aplicados à segurança alimentar e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nutricional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;</a:t>
            </a:r>
          </a:p>
          <a:p>
            <a:pPr algn="l">
              <a:lnSpc>
                <a:spcPct val="90000"/>
              </a:lnSpc>
            </a:pP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                      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Apoio 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ao desenvolvimento de tecnologias para cidades sustentáveis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.</a:t>
            </a:r>
          </a:p>
          <a:p>
            <a:pPr marL="171450" indent="-171450" algn="l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20US-Fomento à Pesquisa Voltada p/a Geração de </a:t>
            </a:r>
            <a:r>
              <a:rPr lang="pt-BR" sz="1200" b="1" dirty="0" err="1" smtClean="0">
                <a:solidFill>
                  <a:schemeClr val="tx1"/>
                </a:solidFill>
                <a:latin typeface="Tahoma" pitchFamily="34" charset="0"/>
              </a:rPr>
              <a:t>Conhecim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., Novas </a:t>
            </a:r>
            <a:r>
              <a:rPr lang="pt-BR" sz="1200" b="1" dirty="0" err="1" smtClean="0">
                <a:solidFill>
                  <a:schemeClr val="tx1"/>
                </a:solidFill>
                <a:latin typeface="Tahoma" pitchFamily="34" charset="0"/>
              </a:rPr>
              <a:t>Tecnol.,Produtos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 e Processos Inovadores</a:t>
            </a:r>
            <a:endParaRPr lang="pt-BR" sz="1200" b="1" dirty="0">
              <a:solidFill>
                <a:schemeClr val="tx1"/>
              </a:solidFill>
              <a:latin typeface="Tahoma" pitchFamily="34" charset="0"/>
            </a:endParaRPr>
          </a:p>
          <a:p>
            <a:pPr algn="just">
              <a:lnSpc>
                <a:spcPct val="90000"/>
              </a:lnSpc>
            </a:pPr>
            <a:endParaRPr lang="pt-BR" sz="1600" b="1" dirty="0" smtClean="0">
              <a:latin typeface="Tahoma" pitchFamily="34" charset="0"/>
            </a:endParaRPr>
          </a:p>
          <a:p>
            <a:pPr marL="171450" indent="-171450" algn="just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6702-Apoio a Projetos e Eventos de Educação, Divulgação e Popularização da Ciência, Tecnologia e Inovação</a:t>
            </a:r>
            <a:endParaRPr lang="pt-BR" sz="1200" b="1" dirty="0">
              <a:solidFill>
                <a:schemeClr val="tx1"/>
              </a:solidFill>
              <a:latin typeface="Tahoma" pitchFamily="34" charset="0"/>
            </a:endParaRPr>
          </a:p>
          <a:p>
            <a:pPr algn="l"/>
            <a:endParaRPr lang="pt-BR" dirty="0"/>
          </a:p>
        </p:txBody>
      </p:sp>
      <p:sp>
        <p:nvSpPr>
          <p:cNvPr id="11" name="Subtítulo 2"/>
          <p:cNvSpPr txBox="1">
            <a:spLocks/>
          </p:cNvSpPr>
          <p:nvPr/>
        </p:nvSpPr>
        <p:spPr>
          <a:xfrm>
            <a:off x="1835696" y="1340768"/>
            <a:ext cx="5904656" cy="360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</a:pPr>
            <a:r>
              <a:rPr lang="pt-BR" sz="2000" b="1" dirty="0" smtClean="0">
                <a:solidFill>
                  <a:schemeClr val="tx1"/>
                </a:solidFill>
                <a:latin typeface="Tahoma" pitchFamily="34" charset="0"/>
              </a:rPr>
              <a:t>CIÊNCIA E </a:t>
            </a:r>
            <a:r>
              <a:rPr lang="pt-BR" sz="2000" b="1" dirty="0" smtClean="0">
                <a:solidFill>
                  <a:schemeClr val="tx1"/>
                </a:solidFill>
                <a:latin typeface="Tahoma" pitchFamily="34" charset="0"/>
              </a:rPr>
              <a:t>TECNOLOGIA E COMUNICAÇÕES</a:t>
            </a:r>
            <a:endParaRPr lang="pt-BR" sz="2000" b="1" dirty="0" smtClean="0">
              <a:solidFill>
                <a:schemeClr val="tx1"/>
              </a:solidFill>
              <a:latin typeface="Tahoma" pitchFamily="34" charset="0"/>
            </a:endParaRPr>
          </a:p>
          <a:p>
            <a:pPr algn="l">
              <a:spcBef>
                <a:spcPts val="0"/>
              </a:spcBef>
              <a:buSzPct val="70000"/>
            </a:pPr>
            <a:endParaRPr lang="pt-BR" sz="1400" b="1" u="sng" dirty="0" smtClean="0">
              <a:solidFill>
                <a:schemeClr val="tx1"/>
              </a:solidFill>
              <a:latin typeface="Tahoma" pitchFamily="34" charset="0"/>
            </a:endParaRPr>
          </a:p>
          <a:p>
            <a:pPr algn="l"/>
            <a:endParaRPr lang="pt-BR" dirty="0"/>
          </a:p>
        </p:txBody>
      </p:sp>
      <p:sp>
        <p:nvSpPr>
          <p:cNvPr id="12" name="Subtítulo 2"/>
          <p:cNvSpPr txBox="1">
            <a:spLocks/>
          </p:cNvSpPr>
          <p:nvPr/>
        </p:nvSpPr>
        <p:spPr>
          <a:xfrm>
            <a:off x="796025" y="2852936"/>
            <a:ext cx="8168463" cy="720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80000"/>
              </a:lnSpc>
              <a:spcBef>
                <a:spcPts val="600"/>
              </a:spcBef>
              <a:buSzPct val="70000"/>
            </a:pPr>
            <a:endParaRPr lang="pt-BR" sz="1200" b="1" dirty="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13" name="Subtítulo 2"/>
          <p:cNvSpPr txBox="1">
            <a:spLocks/>
          </p:cNvSpPr>
          <p:nvPr/>
        </p:nvSpPr>
        <p:spPr>
          <a:xfrm>
            <a:off x="336042" y="5086345"/>
            <a:ext cx="8372418" cy="11767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85725" algn="l">
              <a:lnSpc>
                <a:spcPct val="90000"/>
              </a:lnSpc>
              <a:buFont typeface="Wingdings" pitchFamily="2" charset="2"/>
              <a:buChar char="Ø"/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20V8-Apoio 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a Projetos de Inclusão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Digital</a:t>
            </a:r>
          </a:p>
          <a:p>
            <a:pPr marL="268288" algn="l">
              <a:lnSpc>
                <a:spcPct val="90000"/>
              </a:lnSpc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Exemplo: Apoio a projetos de infraestrutura de banda larga para Cidade Digital;</a:t>
            </a:r>
          </a:p>
          <a:p>
            <a:pPr marL="1169988" indent="-96838" algn="l">
              <a:lnSpc>
                <a:spcPct val="90000"/>
              </a:lnSpc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Implantação 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e fortalecimento de espaços públicos de inclusão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digital (</a:t>
            </a:r>
            <a:r>
              <a:rPr lang="pt-BR" sz="1200" b="1" dirty="0" err="1">
                <a:solidFill>
                  <a:schemeClr val="tx1"/>
                </a:solidFill>
                <a:latin typeface="Tahoma" pitchFamily="34" charset="0"/>
              </a:rPr>
              <a:t>telecentros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, centros de inclusão digital, laboratórios de informática em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escolas públicas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);</a:t>
            </a:r>
          </a:p>
          <a:p>
            <a:pPr marL="1073150" algn="l">
              <a:lnSpc>
                <a:spcPct val="90000"/>
              </a:lnSpc>
            </a:pP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Capacitação 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dos cidadãos e sua inclusão na sociedade da informação e </a:t>
            </a:r>
            <a:r>
              <a:rPr lang="pt-BR" sz="1200" b="1" dirty="0" smtClean="0">
                <a:solidFill>
                  <a:schemeClr val="tx1"/>
                </a:solidFill>
                <a:latin typeface="Tahoma" pitchFamily="34" charset="0"/>
              </a:rPr>
              <a:t>do conhecimento</a:t>
            </a:r>
            <a:r>
              <a:rPr lang="pt-BR" sz="1200" b="1" dirty="0">
                <a:solidFill>
                  <a:schemeClr val="tx1"/>
                </a:solidFill>
                <a:latin typeface="Tahoma" pitchFamily="34" charset="0"/>
              </a:rPr>
              <a:t>.</a:t>
            </a:r>
          </a:p>
          <a:p>
            <a:pPr algn="l"/>
            <a:endParaRPr lang="pt-BR" dirty="0"/>
          </a:p>
        </p:txBody>
      </p:sp>
      <p:sp>
        <p:nvSpPr>
          <p:cNvPr id="14" name="Subtítulo 2"/>
          <p:cNvSpPr txBox="1">
            <a:spLocks/>
          </p:cNvSpPr>
          <p:nvPr/>
        </p:nvSpPr>
        <p:spPr>
          <a:xfrm>
            <a:off x="336042" y="4027591"/>
            <a:ext cx="8483021" cy="109214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85725" algn="just">
              <a:lnSpc>
                <a:spcPct val="90000"/>
              </a:lnSpc>
              <a:buFont typeface="Wingdings" pitchFamily="2" charset="2"/>
              <a:buChar char="Ø"/>
            </a:pPr>
            <a:r>
              <a:rPr lang="pt-BR" sz="1300" b="1" dirty="0" smtClean="0">
                <a:solidFill>
                  <a:schemeClr val="tx1"/>
                </a:solidFill>
                <a:latin typeface="Tahoma" pitchFamily="34" charset="0"/>
              </a:rPr>
              <a:t>20V6-Fomento </a:t>
            </a:r>
            <a:r>
              <a:rPr lang="pt-BR" sz="1300" b="1" dirty="0">
                <a:solidFill>
                  <a:schemeClr val="tx1"/>
                </a:solidFill>
                <a:latin typeface="Tahoma" pitchFamily="34" charset="0"/>
              </a:rPr>
              <a:t>a Pesquisa e Desenvolvimento Voltados à Inovação e ao Processo </a:t>
            </a:r>
            <a:r>
              <a:rPr lang="pt-BR" sz="1300" b="1" dirty="0" smtClean="0">
                <a:solidFill>
                  <a:schemeClr val="tx1"/>
                </a:solidFill>
                <a:latin typeface="Tahoma" pitchFamily="34" charset="0"/>
              </a:rPr>
              <a:t>Produtivo</a:t>
            </a:r>
          </a:p>
          <a:p>
            <a:pPr marL="1073150" indent="-804863" algn="just">
              <a:lnSpc>
                <a:spcPct val="90000"/>
              </a:lnSpc>
            </a:pPr>
            <a:r>
              <a:rPr lang="pt-BR" sz="1300" b="1" dirty="0" smtClean="0">
                <a:solidFill>
                  <a:schemeClr val="tx1"/>
                </a:solidFill>
                <a:latin typeface="Tahoma" pitchFamily="34" charset="0"/>
              </a:rPr>
              <a:t>Exemplo: Apoio </a:t>
            </a:r>
            <a:r>
              <a:rPr lang="pt-BR" sz="1300" b="1" dirty="0">
                <a:solidFill>
                  <a:schemeClr val="tx1"/>
                </a:solidFill>
                <a:latin typeface="Tahoma" pitchFamily="34" charset="0"/>
              </a:rPr>
              <a:t>a projetos de pesquisa e de desenvolvimento em nanotecnologia, energias do </a:t>
            </a:r>
            <a:r>
              <a:rPr lang="pt-BR" sz="1300" b="1" dirty="0" smtClean="0">
                <a:solidFill>
                  <a:schemeClr val="tx1"/>
                </a:solidFill>
                <a:latin typeface="Tahoma" pitchFamily="34" charset="0"/>
              </a:rPr>
              <a:t>futuro, biocombustíveis e recursos minerais;</a:t>
            </a:r>
            <a:endParaRPr lang="pt-BR" sz="1300" b="1" dirty="0">
              <a:solidFill>
                <a:schemeClr val="tx1"/>
              </a:solidFill>
              <a:latin typeface="Tahoma" pitchFamily="34" charset="0"/>
            </a:endParaRPr>
          </a:p>
          <a:p>
            <a:pPr indent="1076325" algn="just">
              <a:lnSpc>
                <a:spcPct val="90000"/>
              </a:lnSpc>
            </a:pPr>
            <a:r>
              <a:rPr lang="pt-BR" sz="1300" b="1" dirty="0">
                <a:solidFill>
                  <a:schemeClr val="tx1"/>
                </a:solidFill>
                <a:latin typeface="Tahoma" pitchFamily="34" charset="0"/>
              </a:rPr>
              <a:t>Fomento às incubadoras de empresas e parques </a:t>
            </a:r>
            <a:r>
              <a:rPr lang="pt-BR" sz="1300" b="1" dirty="0" smtClean="0">
                <a:solidFill>
                  <a:schemeClr val="tx1"/>
                </a:solidFill>
                <a:latin typeface="Tahoma" pitchFamily="34" charset="0"/>
              </a:rPr>
              <a:t>tecnológicos;</a:t>
            </a:r>
          </a:p>
          <a:p>
            <a:pPr indent="1076325" algn="just">
              <a:lnSpc>
                <a:spcPct val="90000"/>
              </a:lnSpc>
            </a:pPr>
            <a:r>
              <a:rPr lang="pt-BR" sz="1300" b="1" dirty="0" smtClean="0">
                <a:solidFill>
                  <a:schemeClr val="tx1"/>
                </a:solidFill>
                <a:latin typeface="Tahoma" pitchFamily="34" charset="0"/>
              </a:rPr>
              <a:t>Fomento a projetos de capacitação tecnológica e de inovação das empresas</a:t>
            </a:r>
            <a:endParaRPr lang="pt-BR" sz="1300" b="1" dirty="0">
              <a:solidFill>
                <a:schemeClr val="tx1"/>
              </a:solidFill>
              <a:latin typeface="Tahoma" pitchFamily="34" charset="0"/>
            </a:endParaRPr>
          </a:p>
          <a:p>
            <a:pPr algn="l">
              <a:lnSpc>
                <a:spcPct val="90000"/>
              </a:lnSpc>
            </a:pPr>
            <a:r>
              <a:rPr lang="pt-BR" sz="1300" b="1" dirty="0" smtClean="0">
                <a:solidFill>
                  <a:schemeClr val="tx1"/>
                </a:solidFill>
                <a:latin typeface="Tahoma" pitchFamily="34" charset="0"/>
              </a:rPr>
              <a:t>                          </a:t>
            </a:r>
            <a:endParaRPr lang="pt-BR" sz="1300" b="1" dirty="0">
              <a:latin typeface="Tahoma" pitchFamily="34" charset="0"/>
            </a:endParaRPr>
          </a:p>
          <a:p>
            <a:pPr algn="l"/>
            <a:endParaRPr lang="pt-BR" dirty="0"/>
          </a:p>
        </p:txBody>
      </p:sp>
      <p:sp>
        <p:nvSpPr>
          <p:cNvPr id="15" name="Título 1"/>
          <p:cNvSpPr>
            <a:spLocks noGrp="1"/>
          </p:cNvSpPr>
          <p:nvPr/>
        </p:nvSpPr>
        <p:spPr>
          <a:xfrm>
            <a:off x="1085546" y="558712"/>
            <a:ext cx="6836296" cy="663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200" dirty="0" smtClean="0"/>
              <a:t>Consultoria de Orçamento e Fiscalização Financeira da Câmara dos Deputados</a:t>
            </a:r>
            <a:br>
              <a:rPr lang="pt-BR" sz="1200" dirty="0" smtClean="0"/>
            </a:br>
            <a:r>
              <a:rPr lang="pt-BR" sz="1200" dirty="0" smtClean="0"/>
              <a:t>Consultoria de Orçamento, Fiscalização e Controle do Senado Federal</a:t>
            </a:r>
            <a:br>
              <a:rPr lang="pt-BR" sz="1200" dirty="0" smtClean="0"/>
            </a:br>
            <a:r>
              <a:rPr lang="pt-BR" sz="1200" dirty="0" smtClean="0"/>
              <a:t>Elaboração de Emendas ao Projeto de Lei Orçamentária Anual -  PL </a:t>
            </a:r>
            <a:r>
              <a:rPr lang="pt-BR" sz="1200" dirty="0" smtClean="0"/>
              <a:t>7</a:t>
            </a:r>
            <a:r>
              <a:rPr lang="pt-BR" sz="1200" dirty="0" smtClean="0"/>
              <a:t>/2015 </a:t>
            </a:r>
            <a:r>
              <a:rPr lang="pt-BR" sz="1200" dirty="0" smtClean="0"/>
              <a:t>- CN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29096554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680</TotalTime>
  <Words>182</Words>
  <Application>Microsoft Office PowerPoint</Application>
  <PresentationFormat>Apresentação na tela (4:3)</PresentationFormat>
  <Paragraphs>22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Company>Câmara dos Deputados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Cong Consultoria de Orçamento da Câmara dos Deputados Consultoria de Orçamento do Senado Federal Elaboração de Emendas ao Projeto de Lei Orçamentária Anual</dc:title>
  <dc:creator>Câmara dos Deputados</dc:creator>
  <cp:lastModifiedBy>Marcos Rogerio Rocha Mendlovitz</cp:lastModifiedBy>
  <cp:revision>55</cp:revision>
  <cp:lastPrinted>2014-09-29T14:41:32Z</cp:lastPrinted>
  <dcterms:created xsi:type="dcterms:W3CDTF">2013-08-14T17:39:16Z</dcterms:created>
  <dcterms:modified xsi:type="dcterms:W3CDTF">2015-10-02T20:15:23Z</dcterms:modified>
</cp:coreProperties>
</file>