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80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749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243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63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112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979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177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6415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20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5753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61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23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9/10/2014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32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535211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1412776"/>
            <a:ext cx="7344816" cy="4752528"/>
          </a:xfrm>
        </p:spPr>
        <p:txBody>
          <a:bodyPr>
            <a:normAutofit fontScale="85000" lnSpcReduction="20000"/>
          </a:bodyPr>
          <a:lstStyle/>
          <a:p>
            <a:r>
              <a:rPr lang="pt-BR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Área Temática I – Infraestrutura</a:t>
            </a:r>
          </a:p>
          <a:p>
            <a:pPr algn="l"/>
            <a:endParaRPr lang="pt-BR" sz="1800" b="1" dirty="0" smtClean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Tx/>
              <a:buChar char="-"/>
            </a:pP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Abrangência: 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	Ministério dos Transportes</a:t>
            </a:r>
          </a:p>
          <a:p>
            <a:pPr algn="l"/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	Ministério de Minas e Energia</a:t>
            </a:r>
          </a:p>
          <a:p>
            <a:pPr algn="l"/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	Ministério das Comunicações</a:t>
            </a:r>
          </a:p>
          <a:p>
            <a:pPr algn="l"/>
            <a:endParaRPr lang="pt-BR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Historicamente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quase todas as emendas aprovadas nesta Área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referem-se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emendas </a:t>
            </a:r>
            <a:r>
              <a:rPr lang="pt-BR" sz="1800" b="1" u="sng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coletivas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destinadas ao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Departamento Nacional de </a:t>
            </a:r>
            <a:r>
              <a:rPr lang="pt-BR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Infra-Estrutura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Transportes – DNIT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tanto em quantidade quanto em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valor.</a:t>
            </a:r>
            <a:endParaRPr lang="pt-BR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pt-BR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DNIT é uma autarquia vinculada ao Ministério dos Transportes que desempenha as funções relativas à construção, manutenção e operação de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infraestrutura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dos segmentos do Sistema Federal de Viação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(SFV) sob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administração direta da União nos modais rodoviário, ferroviário e aquaviário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endParaRPr lang="pt-BR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 SFV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está inserido no Plano Nacional de Viação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PNV, que discrimina  as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vias navegáveis,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rodovias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 ferrovias federais. Sua atualização é realizada por meio de aprovação de projetos de lei, que podem incluir novos trechos ou alterar o traçado original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da rodovia federal (BR), </a:t>
            </a:r>
            <a:r>
              <a:rPr lang="pt-BR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por exemplo. 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relação dos trechos viários que estão sob jurisdição federal pode ser encontrada </a:t>
            </a:r>
            <a:r>
              <a:rPr lang="pt-BR" sz="1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 internet, no endereço:</a:t>
            </a:r>
            <a:endParaRPr lang="pt-BR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http</a:t>
            </a:r>
            <a:r>
              <a:rPr lang="pt-BR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://</a:t>
            </a:r>
            <a:r>
              <a:rPr lang="pt-BR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www.dnit.gov.br/plano-nacional-de-viacao/snv-2014-1</a:t>
            </a:r>
            <a:endParaRPr lang="pt-BR" sz="1800" b="1" i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pt-BR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endParaRPr lang="pt-BR" sz="1600" dirty="0">
              <a:solidFill>
                <a:schemeClr val="tx1"/>
              </a:solidFill>
            </a:endParaRPr>
          </a:p>
          <a:p>
            <a:pPr algn="just"/>
            <a:endParaRPr lang="pt-BR" sz="1600" dirty="0" smtClean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064896" cy="5112568"/>
          </a:xfrm>
        </p:spPr>
        <p:txBody>
          <a:bodyPr>
            <a:normAutofit fontScale="92500" lnSpcReduction="20000"/>
          </a:bodyPr>
          <a:lstStyle/>
          <a:p>
            <a:pPr algn="l"/>
            <a:endParaRPr lang="pt-B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Tx/>
              <a:buChar char="-"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Por v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ia de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regra, estão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FORA da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competência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 DNIT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da Área Temática I –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Infraestrutura:</a:t>
            </a:r>
          </a:p>
          <a:p>
            <a:pPr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- Intervenções em rodovias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estaduais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ou estradas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vicinais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</a:p>
          <a:p>
            <a:pPr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- Obras de infraestrutura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urbana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(inclusive metrôs e trens urbanos);</a:t>
            </a:r>
          </a:p>
          <a:p>
            <a:pPr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Intervenções em portos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marítimos.</a:t>
            </a:r>
          </a:p>
          <a:p>
            <a:pPr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Tx/>
              <a:buChar char="-"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Quais as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ações mais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frequentes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objeto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 emendas na Área Temática I – Infraestrutura?</a:t>
            </a:r>
          </a:p>
          <a:p>
            <a:pPr algn="l"/>
            <a:endParaRPr lang="pt-BR" sz="1500" b="1" dirty="0" smtClean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2" algn="l"/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Construções e adequações de rodovias federais, hidrovias e terminais fluviais (a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cargo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  DNIT);</a:t>
            </a:r>
          </a:p>
          <a:p>
            <a:pPr lvl="2"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2" algn="l"/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Intervenções em contornos, ramais e trechos ferroviários (a cargo do DNIT ou da Valec).</a:t>
            </a:r>
          </a:p>
          <a:p>
            <a:pPr algn="l"/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 ações da Área Temática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</a:t>
            </a:r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têm, em geral, um </a:t>
            </a:r>
            <a:r>
              <a:rPr lang="pt-BR" sz="1500" b="1" u="sng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custo unitário muito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elevado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 Como exemplo, este pode chegar, em média, a R$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milhões para a construção de cada quilômetro de rodovia federal; R$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5,5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milhões para a duplicação de cada quilômetro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 rodovia;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 R$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8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milhões para a construção de cada quilômetro de ferrovia.</a:t>
            </a:r>
          </a:p>
          <a:p>
            <a:pPr marL="285750" indent="-285750" algn="just">
              <a:buFontTx/>
              <a:buChar char="-"/>
            </a:pPr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Por conta desses elevados custos unitários médios, torna-se bastante reduzida a possibilidade de aprovação de emendas </a:t>
            </a:r>
            <a:r>
              <a:rPr lang="pt-BR" sz="1500" b="1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individuais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apresentadas à programação da Área Temática </a:t>
            </a:r>
            <a:r>
              <a:rPr lang="pt-BR" sz="15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– Infraestrutura, </a:t>
            </a: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tendo-se em vista a sua limitação de valor de apresentação, quando comparadas às emendas coletivas.</a:t>
            </a:r>
            <a:endParaRPr lang="pt-BR" sz="15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pt-BR" sz="15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buFontTx/>
              <a:buChar char="-"/>
            </a:pPr>
            <a:endParaRPr lang="pt-BR" sz="1600" b="1" dirty="0"/>
          </a:p>
          <a:p>
            <a:pPr algn="just"/>
            <a:endParaRPr lang="pt-BR" sz="16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>
                <a:solidFill>
                  <a:prstClr val="black"/>
                </a:solidFill>
              </a:rPr>
              <a:t>Congresso Nacional</a:t>
            </a:r>
            <a:endParaRPr lang="pt-BR" sz="1400" dirty="0">
              <a:solidFill>
                <a:prstClr val="black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100386" y="5352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805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246</Words>
  <Application>Microsoft Office PowerPoint</Application>
  <PresentationFormat>Apresentação na tela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4" baseType="lpstr">
      <vt:lpstr>Tema do Office</vt:lpstr>
      <vt:lpstr>1_Tema do Office</vt:lpstr>
      <vt:lpstr>Consultoria de Orçamento e Fiscalização Financeira da Câmara dos Deputados Consultoria de Orçamento, Fiscalização e Controle do Senado Federal Elaboração de Emendas ao Projeto de Lei Orçamentária Anual -  PL 13/2014 - CN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Edson Martins de Morais</cp:lastModifiedBy>
  <cp:revision>26</cp:revision>
  <dcterms:created xsi:type="dcterms:W3CDTF">2013-08-14T17:39:16Z</dcterms:created>
  <dcterms:modified xsi:type="dcterms:W3CDTF">2014-10-09T16:32:23Z</dcterms:modified>
</cp:coreProperties>
</file>