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8" r:id="rId4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80" y="-3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9/10/2014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60454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9/10/2014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3077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9/10/2014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475241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9/10/2014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57493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9/10/2014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22438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9/10/2014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81637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9/10/2014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81121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9/10/2014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59797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9/10/2014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71775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9/10/2014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164152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9/10/2014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72015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9/10/2014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799237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9/10/2014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65753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9/10/2014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50619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9/10/2014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52320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9/10/2014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7996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9/10/2014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88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9/10/2014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3823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9/10/2014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8541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9/10/2014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0749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9/10/2014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801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9/10/2014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34749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7DBB48-DF51-4F6E-A34B-AD2984207716}" type="datetimeFigureOut">
              <a:rPr lang="pt-BR" smtClean="0"/>
              <a:t>9/10/2014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09205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7DBB48-DF51-4F6E-A34B-AD298420771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9/10/2014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3BD602-4F49-42FF-A19E-5F0DD5A9150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5321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00386" y="535211"/>
            <a:ext cx="6836296" cy="663104"/>
          </a:xfrm>
        </p:spPr>
        <p:txBody>
          <a:bodyPr>
            <a:normAutofit/>
          </a:bodyPr>
          <a:lstStyle/>
          <a:p>
            <a:pPr algn="l"/>
            <a:r>
              <a:rPr lang="pt-BR" sz="1200" dirty="0" smtClean="0"/>
              <a:t>Consultoria de Orçamento e Fiscalização Financeira da Câmara dos Deputados</a:t>
            </a:r>
            <a:br>
              <a:rPr lang="pt-BR" sz="1200" dirty="0" smtClean="0"/>
            </a:br>
            <a:r>
              <a:rPr lang="pt-BR" sz="1200" dirty="0" smtClean="0"/>
              <a:t>Consultoria de Orçamento, Fiscalização e Controle do Senado Federal</a:t>
            </a:r>
            <a:br>
              <a:rPr lang="pt-BR" sz="1200" dirty="0" smtClean="0"/>
            </a:br>
            <a:r>
              <a:rPr lang="pt-BR" sz="1200" dirty="0" smtClean="0"/>
              <a:t>Elaboração de Emendas ao Projeto de Lei Orçamentária Anual -  PL </a:t>
            </a:r>
            <a:r>
              <a:rPr lang="pt-BR" sz="1200" dirty="0" smtClean="0"/>
              <a:t>13/2014 </a:t>
            </a:r>
            <a:r>
              <a:rPr lang="pt-BR" sz="1200" dirty="0" smtClean="0"/>
              <a:t>- CN</a:t>
            </a:r>
            <a:endParaRPr lang="pt-BR" sz="12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971600" y="1412776"/>
            <a:ext cx="7344816" cy="4752528"/>
          </a:xfrm>
        </p:spPr>
        <p:txBody>
          <a:bodyPr>
            <a:normAutofit fontScale="85000" lnSpcReduction="20000"/>
          </a:bodyPr>
          <a:lstStyle/>
          <a:p>
            <a:r>
              <a:rPr lang="pt-BR" sz="1800" b="1" u="sng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Área Temática I – Infraestrutura</a:t>
            </a:r>
          </a:p>
          <a:p>
            <a:pPr algn="l"/>
            <a:endParaRPr lang="pt-BR" sz="1800" b="1" dirty="0" smtClean="0">
              <a:solidFill>
                <a:schemeClr val="tx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285750" indent="-285750" algn="l">
              <a:buFontTx/>
              <a:buChar char="-"/>
            </a:pPr>
            <a:r>
              <a:rPr lang="pt-BR" sz="1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Abrangência: </a:t>
            </a:r>
          </a:p>
          <a:p>
            <a:pPr algn="l"/>
            <a:r>
              <a:rPr lang="pt-BR" sz="1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 </a:t>
            </a:r>
            <a:r>
              <a:rPr lang="pt-BR" sz="1800" b="1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pt-BR" sz="1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	Ministério dos Transportes</a:t>
            </a:r>
          </a:p>
          <a:p>
            <a:pPr algn="l"/>
            <a:r>
              <a:rPr lang="pt-BR" sz="1800" b="1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pt-BR" sz="1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   	Ministério de Minas e Energia</a:t>
            </a:r>
          </a:p>
          <a:p>
            <a:pPr algn="l"/>
            <a:r>
              <a:rPr lang="pt-BR" sz="1800" b="1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pt-BR" sz="1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   	Ministério das Comunicações</a:t>
            </a:r>
          </a:p>
          <a:p>
            <a:pPr algn="l"/>
            <a:endParaRPr lang="pt-BR" sz="1800" b="1" dirty="0">
              <a:solidFill>
                <a:schemeClr val="tx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pt-BR" sz="1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Historicamente</a:t>
            </a:r>
            <a:r>
              <a:rPr lang="pt-BR" sz="1800" b="1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quase todas as emendas aprovadas nesta Área </a:t>
            </a:r>
            <a:r>
              <a:rPr lang="pt-BR" sz="1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referem-se </a:t>
            </a:r>
            <a:r>
              <a:rPr lang="pt-BR" sz="1800" b="1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 emendas </a:t>
            </a:r>
            <a:r>
              <a:rPr lang="pt-BR" sz="1800" b="1" u="sng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coletivas</a:t>
            </a:r>
            <a:r>
              <a:rPr lang="pt-BR" sz="1800" b="1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destinadas ao </a:t>
            </a:r>
            <a:r>
              <a:rPr lang="pt-BR" sz="1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Departamento Nacional de </a:t>
            </a:r>
            <a:r>
              <a:rPr lang="pt-BR" sz="18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Infra-Estrutura</a:t>
            </a:r>
            <a:r>
              <a:rPr lang="pt-BR" sz="1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de Transportes – DNIT</a:t>
            </a:r>
            <a:r>
              <a:rPr lang="pt-BR" sz="1800" b="1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tanto em quantidade quanto em </a:t>
            </a:r>
            <a:r>
              <a:rPr lang="pt-BR" sz="1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valor.</a:t>
            </a:r>
            <a:endParaRPr lang="pt-BR" sz="1800" b="1" dirty="0">
              <a:solidFill>
                <a:schemeClr val="tx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just"/>
            <a:endParaRPr lang="pt-BR" sz="1800" b="1" dirty="0">
              <a:solidFill>
                <a:schemeClr val="tx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pt-BR" sz="1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 </a:t>
            </a:r>
            <a:r>
              <a:rPr lang="pt-BR" sz="1800" b="1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DNIT é uma autarquia vinculada ao Ministério dos Transportes que desempenha as funções relativas à construção, manutenção e operação de </a:t>
            </a:r>
            <a:r>
              <a:rPr lang="pt-BR" sz="1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infraestrutura </a:t>
            </a:r>
            <a:r>
              <a:rPr lang="pt-BR" sz="1800" b="1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dos segmentos do Sistema Federal de Viação </a:t>
            </a:r>
            <a:r>
              <a:rPr lang="pt-BR" sz="1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(SFV) sob </a:t>
            </a:r>
            <a:r>
              <a:rPr lang="pt-BR" sz="1800" b="1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administração direta da União nos modais rodoviário, ferroviário e aquaviário</a:t>
            </a:r>
            <a:r>
              <a:rPr lang="pt-BR" sz="1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buFontTx/>
              <a:buChar char="-"/>
            </a:pPr>
            <a:endParaRPr lang="pt-BR" sz="1800" b="1" dirty="0">
              <a:solidFill>
                <a:schemeClr val="tx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pt-BR" sz="1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 SFV </a:t>
            </a:r>
            <a:r>
              <a:rPr lang="pt-BR" sz="1800" b="1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está inserido no Plano Nacional de Viação </a:t>
            </a:r>
            <a:r>
              <a:rPr lang="pt-BR" sz="1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– PNV, que discrimina  as </a:t>
            </a:r>
            <a:r>
              <a:rPr lang="pt-BR" sz="1800" b="1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vias navegáveis, </a:t>
            </a:r>
            <a:r>
              <a:rPr lang="pt-BR" sz="1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rodovias </a:t>
            </a:r>
            <a:r>
              <a:rPr lang="pt-BR" sz="1800" b="1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e ferrovias federais. Sua atualização é realizada por meio de aprovação de projetos de lei, que podem incluir novos trechos ou alterar o traçado original </a:t>
            </a:r>
            <a:r>
              <a:rPr lang="pt-BR" sz="1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da rodovia federal (BR), </a:t>
            </a:r>
            <a:r>
              <a:rPr lang="pt-BR" sz="1800" b="1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por exemplo.  </a:t>
            </a:r>
            <a:r>
              <a:rPr lang="pt-BR" sz="1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 relação dos trechos viários que estão sob jurisdição federal pode ser encontrada </a:t>
            </a:r>
            <a:r>
              <a:rPr lang="pt-BR" sz="1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na internet, no endereço:</a:t>
            </a:r>
            <a:endParaRPr lang="pt-BR" sz="1800" b="1" dirty="0">
              <a:solidFill>
                <a:schemeClr val="tx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pt-BR" sz="1800" b="1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http</a:t>
            </a:r>
            <a:r>
              <a:rPr lang="pt-BR" sz="1800" b="1" i="1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://</a:t>
            </a:r>
            <a:r>
              <a:rPr lang="pt-BR" sz="1800" b="1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www.dnit.gov.br/plano-nacional-de-viacao/snv-2014-1</a:t>
            </a:r>
            <a:endParaRPr lang="pt-BR" sz="1800" b="1" i="1" dirty="0">
              <a:solidFill>
                <a:schemeClr val="tx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endParaRPr lang="pt-BR" sz="1600" dirty="0" smtClean="0">
              <a:solidFill>
                <a:schemeClr val="tx1"/>
              </a:solidFill>
            </a:endParaRPr>
          </a:p>
          <a:p>
            <a:pPr marL="285750" indent="-285750" algn="just">
              <a:buFontTx/>
              <a:buChar char="-"/>
            </a:pPr>
            <a:endParaRPr lang="pt-BR" sz="1600" dirty="0">
              <a:solidFill>
                <a:schemeClr val="tx1"/>
              </a:solidFill>
            </a:endParaRPr>
          </a:p>
          <a:p>
            <a:pPr algn="just"/>
            <a:endParaRPr lang="pt-BR" sz="1600" dirty="0" smtClean="0">
              <a:solidFill>
                <a:schemeClr val="tx1"/>
              </a:solidFill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776858" cy="936104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1100386" y="296652"/>
            <a:ext cx="4463451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400" dirty="0" smtClean="0"/>
              <a:t>Congresso Nacional</a:t>
            </a:r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1675770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67544" y="1340768"/>
            <a:ext cx="8064896" cy="5112568"/>
          </a:xfrm>
        </p:spPr>
        <p:txBody>
          <a:bodyPr>
            <a:normAutofit fontScale="92500" lnSpcReduction="20000"/>
          </a:bodyPr>
          <a:lstStyle/>
          <a:p>
            <a:pPr algn="l"/>
            <a:endParaRPr lang="pt-B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buFontTx/>
              <a:buChar char="-"/>
            </a:pPr>
            <a:r>
              <a:rPr lang="pt-BR" sz="15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Por v</a:t>
            </a:r>
            <a:r>
              <a:rPr lang="pt-BR" sz="15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ia de </a:t>
            </a:r>
            <a:r>
              <a:rPr lang="pt-BR" sz="15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regra, estão</a:t>
            </a:r>
            <a:r>
              <a:rPr lang="pt-BR" sz="15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pt-BR" sz="1500" b="1" u="sng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FORA da </a:t>
            </a:r>
            <a:r>
              <a:rPr lang="pt-BR" sz="1500" b="1" u="sng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competência</a:t>
            </a:r>
            <a:r>
              <a:rPr lang="pt-BR" sz="15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pt-BR" sz="15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do DNIT </a:t>
            </a:r>
            <a:r>
              <a:rPr lang="pt-BR" sz="15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e </a:t>
            </a:r>
            <a:r>
              <a:rPr lang="pt-BR" sz="15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da Área Temática I – </a:t>
            </a:r>
            <a:r>
              <a:rPr lang="pt-BR" sz="15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Infraestrutura:</a:t>
            </a:r>
          </a:p>
          <a:p>
            <a:pPr algn="l"/>
            <a:endParaRPr lang="pt-BR" sz="1500" b="1" dirty="0">
              <a:solidFill>
                <a:schemeClr val="tx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l"/>
            <a:r>
              <a:rPr lang="pt-BR" sz="1500" b="1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pt-BR" sz="15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              - Intervenções em rodovias </a:t>
            </a:r>
            <a:r>
              <a:rPr lang="pt-BR" sz="1500" b="1" u="sng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estaduais</a:t>
            </a:r>
            <a:r>
              <a:rPr lang="pt-BR" sz="15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ou estradas </a:t>
            </a:r>
            <a:r>
              <a:rPr lang="pt-BR" sz="1500" b="1" u="sng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vicinais</a:t>
            </a:r>
            <a:r>
              <a:rPr lang="pt-BR" sz="15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;</a:t>
            </a:r>
          </a:p>
          <a:p>
            <a:pPr algn="l"/>
            <a:endParaRPr lang="pt-BR" sz="1500" b="1" dirty="0">
              <a:solidFill>
                <a:schemeClr val="tx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l"/>
            <a:r>
              <a:rPr lang="pt-BR" sz="1500" b="1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pt-BR" sz="15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              - Obras de infraestrutura </a:t>
            </a:r>
            <a:r>
              <a:rPr lang="pt-BR" sz="1500" b="1" u="sng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urbana</a:t>
            </a:r>
            <a:r>
              <a:rPr lang="pt-BR" sz="15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(inclusive metrôs e trens urbanos);</a:t>
            </a:r>
          </a:p>
          <a:p>
            <a:pPr algn="l"/>
            <a:endParaRPr lang="pt-BR" sz="1500" b="1" dirty="0">
              <a:solidFill>
                <a:schemeClr val="tx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l"/>
            <a:r>
              <a:rPr lang="pt-BR" sz="1500" b="1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pt-BR" sz="15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              </a:t>
            </a:r>
            <a:r>
              <a:rPr lang="pt-BR" sz="15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- </a:t>
            </a:r>
            <a:r>
              <a:rPr lang="pt-BR" sz="15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Intervenções em portos </a:t>
            </a:r>
            <a:r>
              <a:rPr lang="pt-BR" sz="1500" b="1" u="sng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marítimos.</a:t>
            </a:r>
          </a:p>
          <a:p>
            <a:pPr algn="l"/>
            <a:endParaRPr lang="pt-BR" sz="1500" b="1" dirty="0">
              <a:solidFill>
                <a:schemeClr val="tx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285750" indent="-285750" algn="l">
              <a:buFontTx/>
              <a:buChar char="-"/>
            </a:pPr>
            <a:r>
              <a:rPr lang="pt-BR" sz="15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Quais as </a:t>
            </a:r>
            <a:r>
              <a:rPr lang="pt-BR" sz="1500" b="1" u="sng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ações mais </a:t>
            </a:r>
            <a:r>
              <a:rPr lang="pt-BR" sz="1500" b="1" u="sng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frequentes</a:t>
            </a:r>
            <a:r>
              <a:rPr lang="pt-BR" sz="15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objeto </a:t>
            </a:r>
            <a:r>
              <a:rPr lang="pt-BR" sz="15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de emendas na Área Temática I – Infraestrutura?</a:t>
            </a:r>
          </a:p>
          <a:p>
            <a:pPr algn="l"/>
            <a:endParaRPr lang="pt-BR" sz="1500" b="1" dirty="0" smtClean="0">
              <a:solidFill>
                <a:schemeClr val="tx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lvl="2" algn="l"/>
            <a:r>
              <a:rPr lang="pt-BR" sz="15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- </a:t>
            </a:r>
            <a:r>
              <a:rPr lang="pt-BR" sz="15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Construções e adequações de rodovias federais, hidrovias e terminais fluviais (a </a:t>
            </a:r>
            <a:r>
              <a:rPr lang="pt-BR" sz="15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cargo </a:t>
            </a:r>
            <a:r>
              <a:rPr lang="pt-BR" sz="15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do  DNIT);</a:t>
            </a:r>
          </a:p>
          <a:p>
            <a:pPr lvl="2" algn="l"/>
            <a:endParaRPr lang="pt-BR" sz="1500" b="1" dirty="0">
              <a:solidFill>
                <a:schemeClr val="tx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lvl="2" algn="l"/>
            <a:r>
              <a:rPr lang="pt-BR" sz="15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- </a:t>
            </a:r>
            <a:r>
              <a:rPr lang="pt-BR" sz="15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Intervenções em contornos, ramais e trechos ferroviários (a cargo do DNIT ou da Valec).</a:t>
            </a:r>
          </a:p>
          <a:p>
            <a:pPr algn="l"/>
            <a:endParaRPr lang="pt-BR" sz="1500" b="1" dirty="0">
              <a:solidFill>
                <a:schemeClr val="tx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pt-BR" sz="1500" b="1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As ações da Área Temática </a:t>
            </a:r>
            <a:r>
              <a:rPr lang="pt-BR" sz="15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 </a:t>
            </a:r>
            <a:r>
              <a:rPr lang="pt-BR" sz="1500" b="1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têm, em geral, um </a:t>
            </a:r>
            <a:r>
              <a:rPr lang="pt-BR" sz="1500" b="1" u="sng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custo unitário muito </a:t>
            </a:r>
            <a:r>
              <a:rPr lang="pt-BR" sz="1500" b="1" u="sng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elevado</a:t>
            </a:r>
            <a:r>
              <a:rPr lang="pt-BR" sz="15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 Como exemplo, este pode chegar, em média, a R$ </a:t>
            </a:r>
            <a:r>
              <a:rPr lang="pt-BR" sz="15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3 </a:t>
            </a:r>
            <a:r>
              <a:rPr lang="pt-BR" sz="15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milhões para a construção de cada quilômetro de rodovia federal; R$ </a:t>
            </a:r>
            <a:r>
              <a:rPr lang="pt-BR" sz="15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5,5 </a:t>
            </a:r>
            <a:r>
              <a:rPr lang="pt-BR" sz="15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milhões para a duplicação de cada quilômetro </a:t>
            </a:r>
            <a:r>
              <a:rPr lang="pt-BR" sz="15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de rodovia; </a:t>
            </a:r>
            <a:r>
              <a:rPr lang="pt-BR" sz="15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e R$ </a:t>
            </a:r>
            <a:r>
              <a:rPr lang="pt-BR" sz="15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8 </a:t>
            </a:r>
            <a:r>
              <a:rPr lang="pt-BR" sz="15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milhões para a construção de cada quilômetro de ferrovia.</a:t>
            </a:r>
          </a:p>
          <a:p>
            <a:pPr marL="285750" indent="-285750" algn="just">
              <a:buFontTx/>
              <a:buChar char="-"/>
            </a:pPr>
            <a:endParaRPr lang="pt-BR" sz="1500" b="1" dirty="0">
              <a:solidFill>
                <a:schemeClr val="tx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pt-BR" sz="15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Por conta desses elevados custos unitários médios, torna-se bastante reduzida a possibilidade de aprovação de emendas </a:t>
            </a:r>
            <a:r>
              <a:rPr lang="pt-BR" sz="1500" b="1" u="sng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individuais</a:t>
            </a:r>
            <a:r>
              <a:rPr lang="pt-BR" sz="15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apresentadas à programação da Área Temática </a:t>
            </a:r>
            <a:r>
              <a:rPr lang="pt-BR" sz="1500" b="1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 – Infraestrutura, </a:t>
            </a:r>
            <a:r>
              <a:rPr lang="pt-BR" sz="15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tendo-se em vista a sua limitação de valor de apresentação, quando comparadas às emendas coletivas.</a:t>
            </a:r>
            <a:endParaRPr lang="pt-BR" sz="1500" b="1" dirty="0">
              <a:solidFill>
                <a:schemeClr val="tx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endParaRPr lang="pt-BR" sz="1500" b="1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 algn="just">
              <a:buFontTx/>
              <a:buChar char="-"/>
            </a:pPr>
            <a:endParaRPr lang="pt-BR" sz="1600" b="1" dirty="0"/>
          </a:p>
          <a:p>
            <a:pPr algn="just"/>
            <a:endParaRPr lang="pt-BR" sz="1600" dirty="0" smtClean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776858" cy="936104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1100386" y="296652"/>
            <a:ext cx="4463451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400" dirty="0" smtClean="0">
                <a:solidFill>
                  <a:prstClr val="black"/>
                </a:solidFill>
              </a:rPr>
              <a:t>Congresso Nacional</a:t>
            </a:r>
            <a:endParaRPr lang="pt-BR" sz="1400" dirty="0">
              <a:solidFill>
                <a:prstClr val="black"/>
              </a:solidFill>
            </a:endParaRP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1100386" y="535211"/>
            <a:ext cx="6836296" cy="663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200" dirty="0" smtClean="0"/>
              <a:t>Consultoria de Orçamento e Fiscalização Financeira da Câmara dos Deputados</a:t>
            </a:r>
            <a:br>
              <a:rPr lang="pt-BR" sz="1200" dirty="0" smtClean="0"/>
            </a:br>
            <a:r>
              <a:rPr lang="pt-BR" sz="1200" dirty="0" smtClean="0"/>
              <a:t>Consultoria de Orçamento, Fiscalização e Controle do Senado Federal</a:t>
            </a:r>
            <a:br>
              <a:rPr lang="pt-BR" sz="1200" dirty="0" smtClean="0"/>
            </a:br>
            <a:r>
              <a:rPr lang="pt-BR" sz="1200" dirty="0" smtClean="0"/>
              <a:t>Elaboração de Emendas ao Projeto de Lei Orçamentária Anual -  PL 09/2013 - CN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4180590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1231</TotalTime>
  <Words>246</Words>
  <Application>Microsoft Office PowerPoint</Application>
  <PresentationFormat>Apresentação na tela (4:3)</PresentationFormat>
  <Paragraphs>37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slides</vt:lpstr>
      </vt:variant>
      <vt:variant>
        <vt:i4>2</vt:i4>
      </vt:variant>
    </vt:vector>
  </HeadingPairs>
  <TitlesOfParts>
    <vt:vector size="4" baseType="lpstr">
      <vt:lpstr>Tema do Office</vt:lpstr>
      <vt:lpstr>1_Tema do Office</vt:lpstr>
      <vt:lpstr>Consultoria de Orçamento e Fiscalização Financeira da Câmara dos Deputados Consultoria de Orçamento, Fiscalização e Controle do Senado Federal Elaboração de Emendas ao Projeto de Lei Orçamentária Anual -  PL 13/2014 - CN</vt:lpstr>
      <vt:lpstr>Apresentação do PowerPoint</vt:lpstr>
    </vt:vector>
  </TitlesOfParts>
  <Company>Câmara dos Deputados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Cong Consultoria de Orçamento da Câmara dos Deputados Consultoria de Orçamento do Senado Federal Elaboração de Emendas ao Projeto de Lei Orçamentária Anual</dc:title>
  <dc:creator>Câmara dos Deputados</dc:creator>
  <cp:lastModifiedBy>Edson Martins de Morais</cp:lastModifiedBy>
  <cp:revision>26</cp:revision>
  <dcterms:created xsi:type="dcterms:W3CDTF">2013-08-14T17:39:16Z</dcterms:created>
  <dcterms:modified xsi:type="dcterms:W3CDTF">2014-10-09T16:32:23Z</dcterms:modified>
</cp:coreProperties>
</file>