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  <p:sldMasterId id="2147483698" r:id="rId3"/>
    <p:sldMasterId id="2147483710" r:id="rId4"/>
    <p:sldMasterId id="2147483734" r:id="rId5"/>
    <p:sldMasterId id="2147483746" r:id="rId6"/>
    <p:sldMasterId id="2147483758" r:id="rId7"/>
    <p:sldMasterId id="2147483783" r:id="rId8"/>
  </p:sldMasterIdLst>
  <p:notesMasterIdLst>
    <p:notesMasterId r:id="rId19"/>
  </p:notesMasterIdLst>
  <p:handoutMasterIdLst>
    <p:handoutMasterId r:id="rId20"/>
  </p:handoutMasterIdLst>
  <p:sldIdLst>
    <p:sldId id="323" r:id="rId9"/>
    <p:sldId id="328" r:id="rId10"/>
    <p:sldId id="327" r:id="rId11"/>
    <p:sldId id="316" r:id="rId12"/>
    <p:sldId id="307" r:id="rId13"/>
    <p:sldId id="315" r:id="rId14"/>
    <p:sldId id="284" r:id="rId15"/>
    <p:sldId id="301" r:id="rId16"/>
    <p:sldId id="267" r:id="rId17"/>
    <p:sldId id="318" r:id="rId18"/>
  </p:sldIdLst>
  <p:sldSz cx="9144000" cy="6858000" type="screen4x3"/>
  <p:notesSz cx="6669088" cy="97536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CCC"/>
    <a:srgbClr val="0000FF"/>
    <a:srgbClr val="0066FF"/>
    <a:srgbClr val="D5E0F3"/>
    <a:srgbClr val="66CCFF"/>
    <a:srgbClr val="66FF33"/>
    <a:srgbClr val="FF0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33" autoAdjust="0"/>
    <p:restoredTop sz="93043" autoAdjust="0"/>
  </p:normalViewPr>
  <p:slideViewPr>
    <p:cSldViewPr>
      <p:cViewPr>
        <p:scale>
          <a:sx n="66" d="100"/>
          <a:sy n="66" d="100"/>
        </p:scale>
        <p:origin x="-1974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00" y="-78"/>
      </p:cViewPr>
      <p:guideLst>
        <p:guide orient="horz" pos="3072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3C1667-E602-4871-96BB-ED1E7D502E05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0BB7A28-D0C5-49B0-AD4F-0F94D31D47EC}">
      <dgm:prSet custT="1"/>
      <dgm:spPr>
        <a:scene3d>
          <a:camera prst="orthographicFront"/>
          <a:lightRig rig="threePt" dir="t"/>
        </a:scene3d>
        <a:sp3d prstMaterial="dkEdge">
          <a:bevelT prst="angle"/>
        </a:sp3d>
      </dgm:spPr>
      <dgm:t>
        <a:bodyPr/>
        <a:lstStyle/>
        <a:p>
          <a:pPr rtl="0"/>
          <a:r>
            <a:rPr lang="pt-BR" sz="1800" dirty="0" smtClean="0"/>
            <a:t>Fundo Nacional de Saúde - </a:t>
          </a:r>
          <a:r>
            <a:rPr lang="pt-BR" sz="1800" u="sng" dirty="0" smtClean="0"/>
            <a:t>FNS</a:t>
          </a:r>
          <a:endParaRPr lang="pt-BR" sz="1800" dirty="0"/>
        </a:p>
      </dgm:t>
    </dgm:pt>
    <dgm:pt modelId="{6EE00978-02B2-4742-A597-B20CC1DE88F7}" type="parTrans" cxnId="{CB1D8867-0541-414A-A28D-1BE0642FBBA6}">
      <dgm:prSet/>
      <dgm:spPr/>
      <dgm:t>
        <a:bodyPr/>
        <a:lstStyle/>
        <a:p>
          <a:endParaRPr lang="pt-BR" sz="2400"/>
        </a:p>
      </dgm:t>
    </dgm:pt>
    <dgm:pt modelId="{E9B47A87-BF15-4CE3-B4C0-8F115391B1BB}" type="sibTrans" cxnId="{CB1D8867-0541-414A-A28D-1BE0642FBBA6}">
      <dgm:prSet/>
      <dgm:spPr/>
      <dgm:t>
        <a:bodyPr/>
        <a:lstStyle/>
        <a:p>
          <a:endParaRPr lang="pt-BR" sz="2400"/>
        </a:p>
      </dgm:t>
    </dgm:pt>
    <dgm:pt modelId="{F2B3E5CE-6A62-4E85-8CDC-DD74914B7AA6}">
      <dgm:prSet custT="1"/>
      <dgm:spPr>
        <a:scene3d>
          <a:camera prst="orthographicFront"/>
          <a:lightRig rig="threePt" dir="t"/>
        </a:scene3d>
        <a:sp3d prstMaterial="dkEdge">
          <a:bevelT prst="angle"/>
        </a:sp3d>
      </dgm:spPr>
      <dgm:t>
        <a:bodyPr/>
        <a:lstStyle/>
        <a:p>
          <a:pPr rtl="0"/>
          <a:r>
            <a:rPr lang="pt-BR" sz="1800" dirty="0" smtClean="0"/>
            <a:t>Fundação Nacional de Saúde - </a:t>
          </a:r>
          <a:r>
            <a:rPr lang="pt-BR" sz="1800" u="sng" dirty="0" smtClean="0"/>
            <a:t>FUNASA</a:t>
          </a:r>
          <a:endParaRPr lang="pt-BR" sz="1800" dirty="0"/>
        </a:p>
      </dgm:t>
    </dgm:pt>
    <dgm:pt modelId="{FA884107-44FB-4D53-8FA7-49C81B2F1465}" type="parTrans" cxnId="{06039702-3E85-466F-8A27-40CD90D11B2F}">
      <dgm:prSet/>
      <dgm:spPr/>
      <dgm:t>
        <a:bodyPr/>
        <a:lstStyle/>
        <a:p>
          <a:endParaRPr lang="pt-BR" sz="2400"/>
        </a:p>
      </dgm:t>
    </dgm:pt>
    <dgm:pt modelId="{9D079ACA-4A16-4725-BBB3-4EFD93FEBB11}" type="sibTrans" cxnId="{06039702-3E85-466F-8A27-40CD90D11B2F}">
      <dgm:prSet/>
      <dgm:spPr/>
      <dgm:t>
        <a:bodyPr/>
        <a:lstStyle/>
        <a:p>
          <a:endParaRPr lang="pt-BR" sz="2400"/>
        </a:p>
      </dgm:t>
    </dgm:pt>
    <dgm:pt modelId="{4C76B55B-B067-43E3-853D-E7AFC4B4E354}">
      <dgm:prSet custT="1"/>
      <dgm:spPr>
        <a:scene3d>
          <a:camera prst="orthographicFront"/>
          <a:lightRig rig="threePt" dir="t"/>
        </a:scene3d>
        <a:sp3d prstMaterial="dkEdge">
          <a:bevelT prst="angle"/>
        </a:sp3d>
      </dgm:spPr>
      <dgm:t>
        <a:bodyPr/>
        <a:lstStyle/>
        <a:p>
          <a:pPr rtl="0"/>
          <a:r>
            <a:rPr lang="pt-BR" sz="1800" smtClean="0"/>
            <a:t>Fundação Oswaldo Cruz - </a:t>
          </a:r>
          <a:r>
            <a:rPr lang="pt-BR" sz="1800" u="sng" smtClean="0"/>
            <a:t>FIOCRUZ</a:t>
          </a:r>
          <a:endParaRPr lang="pt-BR" sz="1800"/>
        </a:p>
      </dgm:t>
    </dgm:pt>
    <dgm:pt modelId="{74ACF429-71C2-44F9-AB89-44D15089BE15}" type="parTrans" cxnId="{5A1ABC9A-D5A5-44D9-AE17-1F00F003513F}">
      <dgm:prSet/>
      <dgm:spPr/>
      <dgm:t>
        <a:bodyPr/>
        <a:lstStyle/>
        <a:p>
          <a:endParaRPr lang="pt-BR" sz="2400"/>
        </a:p>
      </dgm:t>
    </dgm:pt>
    <dgm:pt modelId="{7AE0A162-172D-4BA2-8712-6D167FCAA0F5}" type="sibTrans" cxnId="{5A1ABC9A-D5A5-44D9-AE17-1F00F003513F}">
      <dgm:prSet/>
      <dgm:spPr/>
      <dgm:t>
        <a:bodyPr/>
        <a:lstStyle/>
        <a:p>
          <a:endParaRPr lang="pt-BR" sz="2400"/>
        </a:p>
      </dgm:t>
    </dgm:pt>
    <dgm:pt modelId="{569A3BC4-1151-4A98-82ED-C5D953D5A544}">
      <dgm:prSet custT="1"/>
      <dgm:spPr>
        <a:scene3d>
          <a:camera prst="orthographicFront"/>
          <a:lightRig rig="threePt" dir="t"/>
        </a:scene3d>
        <a:sp3d prstMaterial="dkEdge">
          <a:bevelT prst="angle"/>
        </a:sp3d>
      </dgm:spPr>
      <dgm:t>
        <a:bodyPr/>
        <a:lstStyle/>
        <a:p>
          <a:pPr rtl="0"/>
          <a:r>
            <a:rPr lang="pt-BR" sz="1800" smtClean="0"/>
            <a:t>Agência Nacional de Vigilância Sanitária - </a:t>
          </a:r>
          <a:r>
            <a:rPr lang="pt-BR" sz="1800" u="sng" smtClean="0"/>
            <a:t>ANVISA</a:t>
          </a:r>
          <a:endParaRPr lang="pt-BR" sz="1800"/>
        </a:p>
      </dgm:t>
    </dgm:pt>
    <dgm:pt modelId="{51791DA3-5059-4ACD-931F-707CB35118D1}" type="parTrans" cxnId="{5015C899-759A-4B61-9A14-8D8B1DC02F1D}">
      <dgm:prSet/>
      <dgm:spPr/>
      <dgm:t>
        <a:bodyPr/>
        <a:lstStyle/>
        <a:p>
          <a:endParaRPr lang="pt-BR" sz="2400"/>
        </a:p>
      </dgm:t>
    </dgm:pt>
    <dgm:pt modelId="{52944582-ABA1-47E3-8DC8-B83AF6032FE1}" type="sibTrans" cxnId="{5015C899-759A-4B61-9A14-8D8B1DC02F1D}">
      <dgm:prSet/>
      <dgm:spPr/>
      <dgm:t>
        <a:bodyPr/>
        <a:lstStyle/>
        <a:p>
          <a:endParaRPr lang="pt-BR" sz="2400"/>
        </a:p>
      </dgm:t>
    </dgm:pt>
    <dgm:pt modelId="{CCB9D567-122F-41C8-B948-4BB8163CC3F2}">
      <dgm:prSet custT="1"/>
      <dgm:spPr>
        <a:scene3d>
          <a:camera prst="orthographicFront"/>
          <a:lightRig rig="threePt" dir="t"/>
        </a:scene3d>
        <a:sp3d prstMaterial="dkEdge">
          <a:bevelT prst="angle"/>
        </a:sp3d>
      </dgm:spPr>
      <dgm:t>
        <a:bodyPr/>
        <a:lstStyle/>
        <a:p>
          <a:pPr rtl="0"/>
          <a:r>
            <a:rPr lang="pt-BR" sz="1800" smtClean="0"/>
            <a:t>Agência Nacional de Saúde Suplementar - </a:t>
          </a:r>
          <a:r>
            <a:rPr lang="pt-BR" sz="1800" u="sng" smtClean="0"/>
            <a:t>ANS</a:t>
          </a:r>
          <a:endParaRPr lang="pt-BR" sz="1800"/>
        </a:p>
      </dgm:t>
    </dgm:pt>
    <dgm:pt modelId="{38897989-5D1F-492A-88AC-89D70965A56A}" type="parTrans" cxnId="{204D851B-B225-45DB-8E80-0A5FB1F986D5}">
      <dgm:prSet/>
      <dgm:spPr/>
      <dgm:t>
        <a:bodyPr/>
        <a:lstStyle/>
        <a:p>
          <a:endParaRPr lang="pt-BR" sz="2400"/>
        </a:p>
      </dgm:t>
    </dgm:pt>
    <dgm:pt modelId="{5656320B-EF39-4493-9B69-4F7406ABE0B7}" type="sibTrans" cxnId="{204D851B-B225-45DB-8E80-0A5FB1F986D5}">
      <dgm:prSet/>
      <dgm:spPr/>
      <dgm:t>
        <a:bodyPr/>
        <a:lstStyle/>
        <a:p>
          <a:endParaRPr lang="pt-BR" sz="2400"/>
        </a:p>
      </dgm:t>
    </dgm:pt>
    <dgm:pt modelId="{135C23F6-2828-4B30-B940-BA13A6E29FE1}">
      <dgm:prSet custT="1"/>
      <dgm:spPr>
        <a:scene3d>
          <a:camera prst="orthographicFront"/>
          <a:lightRig rig="threePt" dir="t"/>
        </a:scene3d>
        <a:sp3d prstMaterial="dkEdge">
          <a:bevelT prst="angle"/>
        </a:sp3d>
      </dgm:spPr>
      <dgm:t>
        <a:bodyPr/>
        <a:lstStyle/>
        <a:p>
          <a:pPr rtl="0"/>
          <a:r>
            <a:rPr lang="pt-BR" sz="1800" dirty="0" smtClean="0"/>
            <a:t>Hospital </a:t>
          </a:r>
          <a:r>
            <a:rPr lang="pt-BR" sz="1800" dirty="0" err="1" smtClean="0"/>
            <a:t>N.Sra</a:t>
          </a:r>
          <a:r>
            <a:rPr lang="pt-BR" sz="1800" dirty="0" smtClean="0"/>
            <a:t>. Da Conceição S.A. - </a:t>
          </a:r>
          <a:r>
            <a:rPr lang="pt-BR" sz="1800" u="sng" dirty="0" smtClean="0"/>
            <a:t>Conceição</a:t>
          </a:r>
          <a:endParaRPr lang="pt-BR" sz="1800" dirty="0"/>
        </a:p>
      </dgm:t>
    </dgm:pt>
    <dgm:pt modelId="{EB777A79-E874-42E6-9097-5F35D2ED28AA}" type="parTrans" cxnId="{E3D8B98A-45D6-485C-AB17-2EA1F6DD71D0}">
      <dgm:prSet/>
      <dgm:spPr/>
      <dgm:t>
        <a:bodyPr/>
        <a:lstStyle/>
        <a:p>
          <a:endParaRPr lang="pt-BR" sz="2400"/>
        </a:p>
      </dgm:t>
    </dgm:pt>
    <dgm:pt modelId="{7C46B9EF-205F-49D8-B94F-C2606B636881}" type="sibTrans" cxnId="{E3D8B98A-45D6-485C-AB17-2EA1F6DD71D0}">
      <dgm:prSet/>
      <dgm:spPr/>
      <dgm:t>
        <a:bodyPr/>
        <a:lstStyle/>
        <a:p>
          <a:endParaRPr lang="pt-BR" sz="2400"/>
        </a:p>
      </dgm:t>
    </dgm:pt>
    <dgm:pt modelId="{AFB57401-6BE4-43B6-BC86-277CB786CA7F}" type="pres">
      <dgm:prSet presAssocID="{E63C1667-E602-4871-96BB-ED1E7D502E0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948037D-4039-4042-B19E-071B6881D4E5}" type="pres">
      <dgm:prSet presAssocID="{E0BB7A28-D0C5-49B0-AD4F-0F94D31D47EC}" presName="composite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6AC76D0C-2AD7-471C-81FC-D9B5CF3A63B1}" type="pres">
      <dgm:prSet presAssocID="{E0BB7A28-D0C5-49B0-AD4F-0F94D31D47EC}" presName="imgShp" presStyleLbl="fgImgPlace1" presStyleIdx="0" presStyleCnt="6" custLinFactX="-200000" custLinFactNeighborX="-235885" custLinFactNeighborY="-62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86115689-BDC0-44B3-891B-ED4B8883909B}" type="pres">
      <dgm:prSet presAssocID="{E0BB7A28-D0C5-49B0-AD4F-0F94D31D47EC}" presName="txShp" presStyleLbl="node1" presStyleIdx="0" presStyleCnt="6" custAng="0" custLinFactNeighborX="-21666" custLinFactNeighborY="-62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BDD1CB-7B02-4423-8A98-2AA88978D77E}" type="pres">
      <dgm:prSet presAssocID="{E9B47A87-BF15-4CE3-B4C0-8F115391B1BB}" presName="spacing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AF7EBCDE-47CE-4B8F-B9E8-6CA8A9078725}" type="pres">
      <dgm:prSet presAssocID="{F2B3E5CE-6A62-4E85-8CDC-DD74914B7AA6}" presName="composite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50465B9A-9A6B-43F8-9FC5-6AEFFEF0D662}" type="pres">
      <dgm:prSet presAssocID="{F2B3E5CE-6A62-4E85-8CDC-DD74914B7AA6}" presName="imgShp" presStyleLbl="fgImgPlace1" presStyleIdx="1" presStyleCnt="6" custLinFactX="-131982" custLinFactNeighborX="-200000" custLinFactNeighborY="1563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D7681354-3E2A-46E9-9EF2-A2341D47583F}" type="pres">
      <dgm:prSet presAssocID="{F2B3E5CE-6A62-4E85-8CDC-DD74914B7AA6}" presName="txShp" presStyleLbl="node1" presStyleIdx="1" presStyleCnt="6" custLinFactNeighborX="-16298" custLinFactNeighborY="156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E54DF2A-DD32-4ADB-9D83-655BC29739EB}" type="pres">
      <dgm:prSet presAssocID="{9D079ACA-4A16-4725-BBB3-4EFD93FEBB11}" presName="spacing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FFF85940-2ADF-47C1-A353-68E94BF0C3CE}" type="pres">
      <dgm:prSet presAssocID="{4C76B55B-B067-43E3-853D-E7AFC4B4E354}" presName="composite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2192EA6A-380C-433F-A002-420808B84540}" type="pres">
      <dgm:prSet presAssocID="{4C76B55B-B067-43E3-853D-E7AFC4B4E354}" presName="imgShp" presStyleLbl="fgImgPlace1" presStyleIdx="2" presStyleCnt="6" custLinFactX="-100000" custLinFactNeighborX="-131982" custLinFactNeighborY="3695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E111DEC7-251D-4189-B504-D1250A4CF5B2}" type="pres">
      <dgm:prSet presAssocID="{4C76B55B-B067-43E3-853D-E7AFC4B4E354}" presName="txShp" presStyleLbl="node1" presStyleIdx="2" presStyleCnt="6" custLinFactNeighborX="-9721" custLinFactNeighborY="-1749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235F37C-886A-4D0D-9A9A-460C6FB1C334}" type="pres">
      <dgm:prSet presAssocID="{7AE0A162-172D-4BA2-8712-6D167FCAA0F5}" presName="spacing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FF1DCE0C-5AC0-44B7-85DF-F9A5691ED16C}" type="pres">
      <dgm:prSet presAssocID="{569A3BC4-1151-4A98-82ED-C5D953D5A544}" presName="composite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5B6EE0F7-F5A1-4685-8239-F0ACF2DAB8A7}" type="pres">
      <dgm:prSet presAssocID="{569A3BC4-1151-4A98-82ED-C5D953D5A544}" presName="imgShp" presStyleLbl="fgImgPlace1" presStyleIdx="3" presStyleCnt="6" custLinFactX="-17769" custLinFactNeighborX="-100000" custLinFactNeighborY="-15361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A6E4F549-874E-4C24-8025-F47563A1A826}" type="pres">
      <dgm:prSet presAssocID="{569A3BC4-1151-4A98-82ED-C5D953D5A544}" presName="txShp" presStyleLbl="node1" presStyleIdx="3" presStyleCnt="6" custLinFactNeighborX="-1448" custLinFactNeighborY="-1536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B0FDCF6-4BA8-462F-89DE-B08F4AC63AD6}" type="pres">
      <dgm:prSet presAssocID="{52944582-ABA1-47E3-8DC8-B83AF6032FE1}" presName="spacing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5F95989B-828F-4B18-88BD-596D3365580B}" type="pres">
      <dgm:prSet presAssocID="{CCB9D567-122F-41C8-B948-4BB8163CC3F2}" presName="composite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B45F6C3A-E949-4E81-B1F6-3BFCA2F958D5}" type="pres">
      <dgm:prSet presAssocID="{CCB9D567-122F-41C8-B948-4BB8163CC3F2}" presName="imgShp" presStyleLbl="fgImgPlace1" presStyleIdx="4" presStyleCnt="6" custLinFactNeighborX="35107" custLinFactNeighborY="-13229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C3712911-805E-4C54-B23D-F9F469F0CB39}" type="pres">
      <dgm:prSet presAssocID="{CCB9D567-122F-41C8-B948-4BB8163CC3F2}" presName="txShp" presStyleLbl="node1" presStyleIdx="4" presStyleCnt="6" custLinFactNeighborX="6147" custLinFactNeighborY="-132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94F9A72-D398-4FF9-8931-A26B4B2C882A}" type="pres">
      <dgm:prSet presAssocID="{5656320B-EF39-4493-9B69-4F7406ABE0B7}" presName="spacing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15DE51D6-1E01-41FC-9362-528B6A1E8D23}" type="pres">
      <dgm:prSet presAssocID="{135C23F6-2828-4B30-B940-BA13A6E29FE1}" presName="composite" presStyleCnt="0"/>
      <dgm:spPr>
        <a:scene3d>
          <a:camera prst="orthographicFront"/>
          <a:lightRig rig="threePt" dir="t"/>
        </a:scene3d>
        <a:sp3d prstMaterial="dkEdge">
          <a:bevelT prst="angle"/>
        </a:sp3d>
      </dgm:spPr>
    </dgm:pt>
    <dgm:pt modelId="{739DF2B9-D463-42D5-9B24-27C7BA4FC31E}" type="pres">
      <dgm:prSet presAssocID="{135C23F6-2828-4B30-B940-BA13A6E29FE1}" presName="imgShp" presStyleLbl="fgImgPlace1" presStyleIdx="5" presStyleCnt="6" custLinFactX="62239" custLinFactNeighborX="100000" custLinFactNeighborY="-11096"/>
      <dgm:spPr>
        <a:scene3d>
          <a:camera prst="orthographicFront"/>
          <a:lightRig rig="threePt" dir="t"/>
        </a:scene3d>
        <a:sp3d prstMaterial="dkEdge">
          <a:bevelT prst="angle"/>
        </a:sp3d>
      </dgm:spPr>
      <dgm:t>
        <a:bodyPr/>
        <a:lstStyle/>
        <a:p>
          <a:endParaRPr lang="pt-BR"/>
        </a:p>
      </dgm:t>
    </dgm:pt>
    <dgm:pt modelId="{5E933863-FE57-4F5C-A1E8-DF863DDC1F47}" type="pres">
      <dgm:prSet presAssocID="{135C23F6-2828-4B30-B940-BA13A6E29FE1}" presName="txShp" presStyleLbl="node1" presStyleIdx="5" presStyleCnt="6" custLinFactNeighborX="13319" custLinFactNeighborY="-3228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9B8C971-2AAA-48F7-B382-03D5EEF32153}" type="presOf" srcId="{F2B3E5CE-6A62-4E85-8CDC-DD74914B7AA6}" destId="{D7681354-3E2A-46E9-9EF2-A2341D47583F}" srcOrd="0" destOrd="0" presId="urn:microsoft.com/office/officeart/2005/8/layout/vList3"/>
    <dgm:cxn modelId="{62786D73-3FF7-41F0-B071-62BF7CA8C130}" type="presOf" srcId="{E63C1667-E602-4871-96BB-ED1E7D502E05}" destId="{AFB57401-6BE4-43B6-BC86-277CB786CA7F}" srcOrd="0" destOrd="0" presId="urn:microsoft.com/office/officeart/2005/8/layout/vList3"/>
    <dgm:cxn modelId="{2A0ED778-E1EA-40F4-8FF8-1F26F27A1C74}" type="presOf" srcId="{CCB9D567-122F-41C8-B948-4BB8163CC3F2}" destId="{C3712911-805E-4C54-B23D-F9F469F0CB39}" srcOrd="0" destOrd="0" presId="urn:microsoft.com/office/officeart/2005/8/layout/vList3"/>
    <dgm:cxn modelId="{06039702-3E85-466F-8A27-40CD90D11B2F}" srcId="{E63C1667-E602-4871-96BB-ED1E7D502E05}" destId="{F2B3E5CE-6A62-4E85-8CDC-DD74914B7AA6}" srcOrd="1" destOrd="0" parTransId="{FA884107-44FB-4D53-8FA7-49C81B2F1465}" sibTransId="{9D079ACA-4A16-4725-BBB3-4EFD93FEBB11}"/>
    <dgm:cxn modelId="{204D851B-B225-45DB-8E80-0A5FB1F986D5}" srcId="{E63C1667-E602-4871-96BB-ED1E7D502E05}" destId="{CCB9D567-122F-41C8-B948-4BB8163CC3F2}" srcOrd="4" destOrd="0" parTransId="{38897989-5D1F-492A-88AC-89D70965A56A}" sibTransId="{5656320B-EF39-4493-9B69-4F7406ABE0B7}"/>
    <dgm:cxn modelId="{4AADB9B0-7B65-4D54-9567-0DAFF756C725}" type="presOf" srcId="{E0BB7A28-D0C5-49B0-AD4F-0F94D31D47EC}" destId="{86115689-BDC0-44B3-891B-ED4B8883909B}" srcOrd="0" destOrd="0" presId="urn:microsoft.com/office/officeart/2005/8/layout/vList3"/>
    <dgm:cxn modelId="{5015C899-759A-4B61-9A14-8D8B1DC02F1D}" srcId="{E63C1667-E602-4871-96BB-ED1E7D502E05}" destId="{569A3BC4-1151-4A98-82ED-C5D953D5A544}" srcOrd="3" destOrd="0" parTransId="{51791DA3-5059-4ACD-931F-707CB35118D1}" sibTransId="{52944582-ABA1-47E3-8DC8-B83AF6032FE1}"/>
    <dgm:cxn modelId="{199B0BBA-D917-4C33-8C51-94F2DEA40E6D}" type="presOf" srcId="{135C23F6-2828-4B30-B940-BA13A6E29FE1}" destId="{5E933863-FE57-4F5C-A1E8-DF863DDC1F47}" srcOrd="0" destOrd="0" presId="urn:microsoft.com/office/officeart/2005/8/layout/vList3"/>
    <dgm:cxn modelId="{5A1ABC9A-D5A5-44D9-AE17-1F00F003513F}" srcId="{E63C1667-E602-4871-96BB-ED1E7D502E05}" destId="{4C76B55B-B067-43E3-853D-E7AFC4B4E354}" srcOrd="2" destOrd="0" parTransId="{74ACF429-71C2-44F9-AB89-44D15089BE15}" sibTransId="{7AE0A162-172D-4BA2-8712-6D167FCAA0F5}"/>
    <dgm:cxn modelId="{906CC6A2-D05D-41F6-BF01-7CFBEE22B998}" type="presOf" srcId="{4C76B55B-B067-43E3-853D-E7AFC4B4E354}" destId="{E111DEC7-251D-4189-B504-D1250A4CF5B2}" srcOrd="0" destOrd="0" presId="urn:microsoft.com/office/officeart/2005/8/layout/vList3"/>
    <dgm:cxn modelId="{CB1D8867-0541-414A-A28D-1BE0642FBBA6}" srcId="{E63C1667-E602-4871-96BB-ED1E7D502E05}" destId="{E0BB7A28-D0C5-49B0-AD4F-0F94D31D47EC}" srcOrd="0" destOrd="0" parTransId="{6EE00978-02B2-4742-A597-B20CC1DE88F7}" sibTransId="{E9B47A87-BF15-4CE3-B4C0-8F115391B1BB}"/>
    <dgm:cxn modelId="{701E150B-A736-462E-9DBE-8CADC03D1E9F}" type="presOf" srcId="{569A3BC4-1151-4A98-82ED-C5D953D5A544}" destId="{A6E4F549-874E-4C24-8025-F47563A1A826}" srcOrd="0" destOrd="0" presId="urn:microsoft.com/office/officeart/2005/8/layout/vList3"/>
    <dgm:cxn modelId="{E3D8B98A-45D6-485C-AB17-2EA1F6DD71D0}" srcId="{E63C1667-E602-4871-96BB-ED1E7D502E05}" destId="{135C23F6-2828-4B30-B940-BA13A6E29FE1}" srcOrd="5" destOrd="0" parTransId="{EB777A79-E874-42E6-9097-5F35D2ED28AA}" sibTransId="{7C46B9EF-205F-49D8-B94F-C2606B636881}"/>
    <dgm:cxn modelId="{DDD023CC-023F-448C-896E-9E567247CDFF}" type="presParOf" srcId="{AFB57401-6BE4-43B6-BC86-277CB786CA7F}" destId="{3948037D-4039-4042-B19E-071B6881D4E5}" srcOrd="0" destOrd="0" presId="urn:microsoft.com/office/officeart/2005/8/layout/vList3"/>
    <dgm:cxn modelId="{AFA88F6B-D780-4DB1-ACC8-79EF8AFFB83D}" type="presParOf" srcId="{3948037D-4039-4042-B19E-071B6881D4E5}" destId="{6AC76D0C-2AD7-471C-81FC-D9B5CF3A63B1}" srcOrd="0" destOrd="0" presId="urn:microsoft.com/office/officeart/2005/8/layout/vList3"/>
    <dgm:cxn modelId="{C9B86F4D-72E8-4AB2-827C-B4F92F01ECC5}" type="presParOf" srcId="{3948037D-4039-4042-B19E-071B6881D4E5}" destId="{86115689-BDC0-44B3-891B-ED4B8883909B}" srcOrd="1" destOrd="0" presId="urn:microsoft.com/office/officeart/2005/8/layout/vList3"/>
    <dgm:cxn modelId="{8DE97420-71E5-4E53-BEBC-09B165402BB1}" type="presParOf" srcId="{AFB57401-6BE4-43B6-BC86-277CB786CA7F}" destId="{3FBDD1CB-7B02-4423-8A98-2AA88978D77E}" srcOrd="1" destOrd="0" presId="urn:microsoft.com/office/officeart/2005/8/layout/vList3"/>
    <dgm:cxn modelId="{3BF2DA11-AC3D-4835-B77B-50CBE6D590CA}" type="presParOf" srcId="{AFB57401-6BE4-43B6-BC86-277CB786CA7F}" destId="{AF7EBCDE-47CE-4B8F-B9E8-6CA8A9078725}" srcOrd="2" destOrd="0" presId="urn:microsoft.com/office/officeart/2005/8/layout/vList3"/>
    <dgm:cxn modelId="{BFB69245-6468-47F7-B1D4-0897A99567CF}" type="presParOf" srcId="{AF7EBCDE-47CE-4B8F-B9E8-6CA8A9078725}" destId="{50465B9A-9A6B-43F8-9FC5-6AEFFEF0D662}" srcOrd="0" destOrd="0" presId="urn:microsoft.com/office/officeart/2005/8/layout/vList3"/>
    <dgm:cxn modelId="{93FA4508-5EC8-45D7-93ED-C6058D10DEDF}" type="presParOf" srcId="{AF7EBCDE-47CE-4B8F-B9E8-6CA8A9078725}" destId="{D7681354-3E2A-46E9-9EF2-A2341D47583F}" srcOrd="1" destOrd="0" presId="urn:microsoft.com/office/officeart/2005/8/layout/vList3"/>
    <dgm:cxn modelId="{A2FA5476-D11B-4EE4-84DE-686EA5D92C5C}" type="presParOf" srcId="{AFB57401-6BE4-43B6-BC86-277CB786CA7F}" destId="{8E54DF2A-DD32-4ADB-9D83-655BC29739EB}" srcOrd="3" destOrd="0" presId="urn:microsoft.com/office/officeart/2005/8/layout/vList3"/>
    <dgm:cxn modelId="{8BA79A95-487E-4928-A55C-0C262440400C}" type="presParOf" srcId="{AFB57401-6BE4-43B6-BC86-277CB786CA7F}" destId="{FFF85940-2ADF-47C1-A353-68E94BF0C3CE}" srcOrd="4" destOrd="0" presId="urn:microsoft.com/office/officeart/2005/8/layout/vList3"/>
    <dgm:cxn modelId="{72358F75-D1EC-4343-B21A-A0CD3666C41A}" type="presParOf" srcId="{FFF85940-2ADF-47C1-A353-68E94BF0C3CE}" destId="{2192EA6A-380C-433F-A002-420808B84540}" srcOrd="0" destOrd="0" presId="urn:microsoft.com/office/officeart/2005/8/layout/vList3"/>
    <dgm:cxn modelId="{8C2FF23F-B4E6-43EF-AFDB-0042A2243381}" type="presParOf" srcId="{FFF85940-2ADF-47C1-A353-68E94BF0C3CE}" destId="{E111DEC7-251D-4189-B504-D1250A4CF5B2}" srcOrd="1" destOrd="0" presId="urn:microsoft.com/office/officeart/2005/8/layout/vList3"/>
    <dgm:cxn modelId="{E24689E5-BB6D-4954-8CCD-AB361D082BB1}" type="presParOf" srcId="{AFB57401-6BE4-43B6-BC86-277CB786CA7F}" destId="{8235F37C-886A-4D0D-9A9A-460C6FB1C334}" srcOrd="5" destOrd="0" presId="urn:microsoft.com/office/officeart/2005/8/layout/vList3"/>
    <dgm:cxn modelId="{FDB3E303-F380-481B-9709-82102262B1EF}" type="presParOf" srcId="{AFB57401-6BE4-43B6-BC86-277CB786CA7F}" destId="{FF1DCE0C-5AC0-44B7-85DF-F9A5691ED16C}" srcOrd="6" destOrd="0" presId="urn:microsoft.com/office/officeart/2005/8/layout/vList3"/>
    <dgm:cxn modelId="{BC9CCEFC-2FE2-4698-91D2-8A2DD1C39D09}" type="presParOf" srcId="{FF1DCE0C-5AC0-44B7-85DF-F9A5691ED16C}" destId="{5B6EE0F7-F5A1-4685-8239-F0ACF2DAB8A7}" srcOrd="0" destOrd="0" presId="urn:microsoft.com/office/officeart/2005/8/layout/vList3"/>
    <dgm:cxn modelId="{E319423C-6A15-4CEB-B477-2FCF292A4C46}" type="presParOf" srcId="{FF1DCE0C-5AC0-44B7-85DF-F9A5691ED16C}" destId="{A6E4F549-874E-4C24-8025-F47563A1A826}" srcOrd="1" destOrd="0" presId="urn:microsoft.com/office/officeart/2005/8/layout/vList3"/>
    <dgm:cxn modelId="{40D63287-EAAD-4522-8DA5-3272A91D64D9}" type="presParOf" srcId="{AFB57401-6BE4-43B6-BC86-277CB786CA7F}" destId="{9B0FDCF6-4BA8-462F-89DE-B08F4AC63AD6}" srcOrd="7" destOrd="0" presId="urn:microsoft.com/office/officeart/2005/8/layout/vList3"/>
    <dgm:cxn modelId="{A7139F7D-9D27-4E75-9455-9E4173BB6B13}" type="presParOf" srcId="{AFB57401-6BE4-43B6-BC86-277CB786CA7F}" destId="{5F95989B-828F-4B18-88BD-596D3365580B}" srcOrd="8" destOrd="0" presId="urn:microsoft.com/office/officeart/2005/8/layout/vList3"/>
    <dgm:cxn modelId="{B4B69557-010D-4A96-9A99-89254AC14C25}" type="presParOf" srcId="{5F95989B-828F-4B18-88BD-596D3365580B}" destId="{B45F6C3A-E949-4E81-B1F6-3BFCA2F958D5}" srcOrd="0" destOrd="0" presId="urn:microsoft.com/office/officeart/2005/8/layout/vList3"/>
    <dgm:cxn modelId="{CBBD8868-A511-4EE2-9D3A-905A8514E88B}" type="presParOf" srcId="{5F95989B-828F-4B18-88BD-596D3365580B}" destId="{C3712911-805E-4C54-B23D-F9F469F0CB39}" srcOrd="1" destOrd="0" presId="urn:microsoft.com/office/officeart/2005/8/layout/vList3"/>
    <dgm:cxn modelId="{F64BC96B-F1AA-4FD7-9892-49EAB83E463C}" type="presParOf" srcId="{AFB57401-6BE4-43B6-BC86-277CB786CA7F}" destId="{F94F9A72-D398-4FF9-8931-A26B4B2C882A}" srcOrd="9" destOrd="0" presId="urn:microsoft.com/office/officeart/2005/8/layout/vList3"/>
    <dgm:cxn modelId="{1BD1D5B6-4342-413C-B612-5601ACC15F36}" type="presParOf" srcId="{AFB57401-6BE4-43B6-BC86-277CB786CA7F}" destId="{15DE51D6-1E01-41FC-9362-528B6A1E8D23}" srcOrd="10" destOrd="0" presId="urn:microsoft.com/office/officeart/2005/8/layout/vList3"/>
    <dgm:cxn modelId="{E3339D68-DD1C-4938-8C7F-33385C51FB9A}" type="presParOf" srcId="{15DE51D6-1E01-41FC-9362-528B6A1E8D23}" destId="{739DF2B9-D463-42D5-9B24-27C7BA4FC31E}" srcOrd="0" destOrd="0" presId="urn:microsoft.com/office/officeart/2005/8/layout/vList3"/>
    <dgm:cxn modelId="{54274580-7F8A-49E5-A5B1-99C377B6AE48}" type="presParOf" srcId="{15DE51D6-1E01-41FC-9362-528B6A1E8D23}" destId="{5E933863-FE57-4F5C-A1E8-DF863DDC1F47}" srcOrd="1" destOrd="0" presId="urn:microsoft.com/office/officeart/2005/8/layout/vList3"/>
  </dgm:cxnLst>
  <dgm:bg>
    <a:gradFill flip="none" rotWithShape="1">
      <a:gsLst>
        <a:gs pos="0">
          <a:schemeClr val="accent1">
            <a:tint val="66000"/>
            <a:satMod val="160000"/>
          </a:schemeClr>
        </a:gs>
        <a:gs pos="85000">
          <a:srgbClr val="D5E0F3">
            <a:alpha val="3000"/>
          </a:srgbClr>
        </a:gs>
        <a:gs pos="100000">
          <a:schemeClr val="accent1">
            <a:tint val="23500"/>
            <a:satMod val="160000"/>
          </a:schemeClr>
        </a:gs>
      </a:gsLst>
      <a:path path="shape">
        <a:fillToRect l="50000" t="50000" r="50000" b="50000"/>
      </a:path>
      <a:tileRect/>
    </a:gradFill>
    <a:effectLst>
      <a:glow rad="177800">
        <a:srgbClr val="0000FF">
          <a:alpha val="3000"/>
        </a:srgbClr>
      </a:glow>
      <a:softEdge rad="127000"/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3D0D5C-288F-41D3-B99D-69A0458D10F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64ECEBD-C685-468C-86E1-679266E48C19}">
      <dgm:prSet custT="1"/>
      <dgm:spPr>
        <a:scene3d>
          <a:camera prst="orthographicFront"/>
          <a:lightRig rig="threePt" dir="t"/>
        </a:scene3d>
        <a:sp3d prstMaterial="softEdge"/>
      </dgm:spPr>
      <dgm:t>
        <a:bodyPr/>
        <a:lstStyle/>
        <a:p>
          <a:pPr rtl="0"/>
          <a:r>
            <a:rPr lang="pt-BR" sz="1800" dirty="0" smtClean="0"/>
            <a:t>Empresa Brasileira de Hemoderivados e Biotecnologia – </a:t>
          </a:r>
          <a:r>
            <a:rPr lang="pt-BR" sz="1800" u="sng" dirty="0" err="1" smtClean="0"/>
            <a:t>Hemobrás</a:t>
          </a:r>
          <a:endParaRPr lang="pt-BR" sz="1800" dirty="0"/>
        </a:p>
      </dgm:t>
    </dgm:pt>
    <dgm:pt modelId="{99AA2CED-C861-4664-976D-FD977408F307}" type="parTrans" cxnId="{ADD1B8DB-EDE4-45F9-8574-8B7A8E0FF060}">
      <dgm:prSet/>
      <dgm:spPr/>
      <dgm:t>
        <a:bodyPr/>
        <a:lstStyle/>
        <a:p>
          <a:endParaRPr lang="pt-BR" sz="2400"/>
        </a:p>
      </dgm:t>
    </dgm:pt>
    <dgm:pt modelId="{BEB3C125-2DF8-4347-BFBD-FFA916A7ED13}" type="sibTrans" cxnId="{ADD1B8DB-EDE4-45F9-8574-8B7A8E0FF060}">
      <dgm:prSet/>
      <dgm:spPr/>
      <dgm:t>
        <a:bodyPr/>
        <a:lstStyle/>
        <a:p>
          <a:endParaRPr lang="pt-BR" sz="2400"/>
        </a:p>
      </dgm:t>
    </dgm:pt>
    <dgm:pt modelId="{4897AE7A-D0D8-4610-B08A-20550A813DD2}" type="pres">
      <dgm:prSet presAssocID="{5C3D0D5C-288F-41D3-B99D-69A0458D10F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8D5B2E5-DEEE-4676-B727-9925B74BB85D}" type="pres">
      <dgm:prSet presAssocID="{C64ECEBD-C685-468C-86E1-679266E48C19}" presName="composite" presStyleCnt="0"/>
      <dgm:spPr>
        <a:scene3d>
          <a:camera prst="orthographicFront"/>
          <a:lightRig rig="threePt" dir="t"/>
        </a:scene3d>
        <a:sp3d prstMaterial="softEdge"/>
      </dgm:spPr>
    </dgm:pt>
    <dgm:pt modelId="{4D463983-9A22-48AE-B34C-1061B6917D79}" type="pres">
      <dgm:prSet presAssocID="{C64ECEBD-C685-468C-86E1-679266E48C19}" presName="imgShp" presStyleLbl="fgImgPlace1" presStyleIdx="0" presStyleCnt="1" custLinFactX="-100000" custLinFactNeighborX="-146234" custLinFactNeighborY="-98"/>
      <dgm:spPr>
        <a:scene3d>
          <a:camera prst="orthographicFront"/>
          <a:lightRig rig="freezing" dir="t"/>
        </a:scene3d>
        <a:sp3d prstMaterial="dkEdge">
          <a:bevelT prst="relaxedInset"/>
        </a:sp3d>
      </dgm:spPr>
    </dgm:pt>
    <dgm:pt modelId="{33454227-1A4C-437B-95A4-111D87C7AD80}" type="pres">
      <dgm:prSet presAssocID="{C64ECEBD-C685-468C-86E1-679266E48C19}" presName="txShp" presStyleLbl="node1" presStyleIdx="0" presStyleCnt="1" custScaleX="123689" custScaleY="10009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A1D8F75-C77B-4E78-AC89-8AA5A4220935}" type="presOf" srcId="{5C3D0D5C-288F-41D3-B99D-69A0458D10F9}" destId="{4897AE7A-D0D8-4610-B08A-20550A813DD2}" srcOrd="0" destOrd="0" presId="urn:microsoft.com/office/officeart/2005/8/layout/vList3"/>
    <dgm:cxn modelId="{ADD1B8DB-EDE4-45F9-8574-8B7A8E0FF060}" srcId="{5C3D0D5C-288F-41D3-B99D-69A0458D10F9}" destId="{C64ECEBD-C685-468C-86E1-679266E48C19}" srcOrd="0" destOrd="0" parTransId="{99AA2CED-C861-4664-976D-FD977408F307}" sibTransId="{BEB3C125-2DF8-4347-BFBD-FFA916A7ED13}"/>
    <dgm:cxn modelId="{AEDD7C0E-7826-4394-9E54-866397B9F757}" type="presOf" srcId="{C64ECEBD-C685-468C-86E1-679266E48C19}" destId="{33454227-1A4C-437B-95A4-111D87C7AD80}" srcOrd="0" destOrd="0" presId="urn:microsoft.com/office/officeart/2005/8/layout/vList3"/>
    <dgm:cxn modelId="{352B44DF-86BF-4733-8510-9D86C8AF04BE}" type="presParOf" srcId="{4897AE7A-D0D8-4610-B08A-20550A813DD2}" destId="{38D5B2E5-DEEE-4676-B727-9925B74BB85D}" srcOrd="0" destOrd="0" presId="urn:microsoft.com/office/officeart/2005/8/layout/vList3"/>
    <dgm:cxn modelId="{6EDDC7E8-FC76-4E3D-B5AC-FED4A73F57FD}" type="presParOf" srcId="{38D5B2E5-DEEE-4676-B727-9925B74BB85D}" destId="{4D463983-9A22-48AE-B34C-1061B6917D79}" srcOrd="0" destOrd="0" presId="urn:microsoft.com/office/officeart/2005/8/layout/vList3"/>
    <dgm:cxn modelId="{C30F0902-C478-463E-9134-478B7983BDA1}" type="presParOf" srcId="{38D5B2E5-DEEE-4676-B727-9925B74BB85D}" destId="{33454227-1A4C-437B-95A4-111D87C7AD80}" srcOrd="1" destOrd="0" presId="urn:microsoft.com/office/officeart/2005/8/layout/vList3"/>
  </dgm:cxnLst>
  <dgm:bg>
    <a:gradFill>
      <a:gsLst>
        <a:gs pos="85000">
          <a:schemeClr val="accent1">
            <a:tint val="66000"/>
            <a:satMod val="160000"/>
          </a:schemeClr>
        </a:gs>
        <a:gs pos="87000">
          <a:srgbClr val="D5E0F3">
            <a:alpha val="3000"/>
          </a:srgbClr>
        </a:gs>
        <a:gs pos="100000">
          <a:schemeClr val="accent1">
            <a:tint val="23500"/>
            <a:satMod val="160000"/>
          </a:schemeClr>
        </a:gs>
      </a:gsLst>
      <a:path path="shape">
        <a:fillToRect l="50000" t="50000" r="50000" b="50000"/>
      </a:path>
    </a:gradFill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15689-BDC0-44B3-891B-ED4B8883909B}">
      <dsp:nvSpPr>
        <dsp:cNvPr id="0" name=""/>
        <dsp:cNvSpPr/>
      </dsp:nvSpPr>
      <dsp:spPr>
        <a:xfrm rot="10800000">
          <a:off x="291537" y="0"/>
          <a:ext cx="5865399" cy="33984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860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Fundo Nacional de Saúde - </a:t>
          </a:r>
          <a:r>
            <a:rPr lang="pt-BR" sz="1800" u="sng" kern="1200" dirty="0" smtClean="0"/>
            <a:t>FNS</a:t>
          </a:r>
          <a:endParaRPr lang="pt-BR" sz="1800" kern="1200" dirty="0"/>
        </a:p>
      </dsp:txBody>
      <dsp:txXfrm rot="10800000">
        <a:off x="376497" y="0"/>
        <a:ext cx="5780439" cy="339840"/>
      </dsp:txXfrm>
    </dsp:sp>
    <dsp:sp modelId="{6AC76D0C-2AD7-471C-81FC-D9B5CF3A63B1}">
      <dsp:nvSpPr>
        <dsp:cNvPr id="0" name=""/>
        <dsp:cNvSpPr/>
      </dsp:nvSpPr>
      <dsp:spPr>
        <a:xfrm>
          <a:off x="0" y="1"/>
          <a:ext cx="339840" cy="33984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681354-3E2A-46E9-9EF2-A2341D47583F}">
      <dsp:nvSpPr>
        <dsp:cNvPr id="0" name=""/>
        <dsp:cNvSpPr/>
      </dsp:nvSpPr>
      <dsp:spPr>
        <a:xfrm rot="10800000">
          <a:off x="606392" y="432221"/>
          <a:ext cx="5865399" cy="33984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860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Fundação Nacional de Saúde - </a:t>
          </a:r>
          <a:r>
            <a:rPr lang="pt-BR" sz="1800" u="sng" kern="1200" dirty="0" smtClean="0"/>
            <a:t>FUNASA</a:t>
          </a:r>
          <a:endParaRPr lang="pt-BR" sz="1800" kern="1200" dirty="0"/>
        </a:p>
      </dsp:txBody>
      <dsp:txXfrm rot="10800000">
        <a:off x="691352" y="432221"/>
        <a:ext cx="5780439" cy="339840"/>
      </dsp:txXfrm>
    </dsp:sp>
    <dsp:sp modelId="{50465B9A-9A6B-43F8-9FC5-6AEFFEF0D662}">
      <dsp:nvSpPr>
        <dsp:cNvPr id="0" name=""/>
        <dsp:cNvSpPr/>
      </dsp:nvSpPr>
      <dsp:spPr>
        <a:xfrm>
          <a:off x="264203" y="432221"/>
          <a:ext cx="339840" cy="33984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11DEC7-251D-4189-B504-D1250A4CF5B2}">
      <dsp:nvSpPr>
        <dsp:cNvPr id="0" name=""/>
        <dsp:cNvSpPr/>
      </dsp:nvSpPr>
      <dsp:spPr>
        <a:xfrm rot="10800000">
          <a:off x="992159" y="792263"/>
          <a:ext cx="5865399" cy="33984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860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/>
            <a:t>Fundação Oswaldo Cruz - </a:t>
          </a:r>
          <a:r>
            <a:rPr lang="pt-BR" sz="1800" u="sng" kern="1200" smtClean="0"/>
            <a:t>FIOCRUZ</a:t>
          </a:r>
          <a:endParaRPr lang="pt-BR" sz="1800" kern="1200"/>
        </a:p>
      </dsp:txBody>
      <dsp:txXfrm rot="10800000">
        <a:off x="1077119" y="792263"/>
        <a:ext cx="5780439" cy="339840"/>
      </dsp:txXfrm>
    </dsp:sp>
    <dsp:sp modelId="{2192EA6A-380C-433F-A002-420808B84540}">
      <dsp:nvSpPr>
        <dsp:cNvPr id="0" name=""/>
        <dsp:cNvSpPr/>
      </dsp:nvSpPr>
      <dsp:spPr>
        <a:xfrm>
          <a:off x="604044" y="864268"/>
          <a:ext cx="339840" cy="33984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E4F549-874E-4C24-8025-F47563A1A826}">
      <dsp:nvSpPr>
        <dsp:cNvPr id="0" name=""/>
        <dsp:cNvSpPr/>
      </dsp:nvSpPr>
      <dsp:spPr>
        <a:xfrm rot="10800000">
          <a:off x="1477404" y="1224309"/>
          <a:ext cx="5865399" cy="33984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860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/>
            <a:t>Agência Nacional de Vigilância Sanitária - </a:t>
          </a:r>
          <a:r>
            <a:rPr lang="pt-BR" sz="1800" u="sng" kern="1200" smtClean="0"/>
            <a:t>ANVISA</a:t>
          </a:r>
          <a:endParaRPr lang="pt-BR" sz="1800" kern="1200"/>
        </a:p>
      </dsp:txBody>
      <dsp:txXfrm rot="10800000">
        <a:off x="1562364" y="1224309"/>
        <a:ext cx="5780439" cy="339840"/>
      </dsp:txXfrm>
    </dsp:sp>
    <dsp:sp modelId="{5B6EE0F7-F5A1-4685-8239-F0ACF2DAB8A7}">
      <dsp:nvSpPr>
        <dsp:cNvPr id="0" name=""/>
        <dsp:cNvSpPr/>
      </dsp:nvSpPr>
      <dsp:spPr>
        <a:xfrm>
          <a:off x="992187" y="1224309"/>
          <a:ext cx="339840" cy="33984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712911-805E-4C54-B23D-F9F469F0CB39}">
      <dsp:nvSpPr>
        <dsp:cNvPr id="0" name=""/>
        <dsp:cNvSpPr/>
      </dsp:nvSpPr>
      <dsp:spPr>
        <a:xfrm rot="10800000">
          <a:off x="1922881" y="1656356"/>
          <a:ext cx="5865399" cy="33984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860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/>
            <a:t>Agência Nacional de Saúde Suplementar - </a:t>
          </a:r>
          <a:r>
            <a:rPr lang="pt-BR" sz="1800" u="sng" kern="1200" smtClean="0"/>
            <a:t>ANS</a:t>
          </a:r>
          <a:endParaRPr lang="pt-BR" sz="1800" kern="1200"/>
        </a:p>
      </dsp:txBody>
      <dsp:txXfrm rot="10800000">
        <a:off x="2007841" y="1656356"/>
        <a:ext cx="5780439" cy="339840"/>
      </dsp:txXfrm>
    </dsp:sp>
    <dsp:sp modelId="{B45F6C3A-E949-4E81-B1F6-3BFCA2F958D5}">
      <dsp:nvSpPr>
        <dsp:cNvPr id="0" name=""/>
        <dsp:cNvSpPr/>
      </dsp:nvSpPr>
      <dsp:spPr>
        <a:xfrm>
          <a:off x="1511722" y="1656356"/>
          <a:ext cx="339840" cy="33984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33863-FE57-4F5C-A1E8-DF863DDC1F47}">
      <dsp:nvSpPr>
        <dsp:cNvPr id="0" name=""/>
        <dsp:cNvSpPr/>
      </dsp:nvSpPr>
      <dsp:spPr>
        <a:xfrm rot="10800000">
          <a:off x="2343547" y="2016397"/>
          <a:ext cx="5865399" cy="33984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860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Hospital </a:t>
          </a:r>
          <a:r>
            <a:rPr lang="pt-BR" sz="1800" kern="1200" dirty="0" err="1" smtClean="0"/>
            <a:t>N.Sra</a:t>
          </a:r>
          <a:r>
            <a:rPr lang="pt-BR" sz="1800" kern="1200" dirty="0" smtClean="0"/>
            <a:t>. Da Conceição S.A. - </a:t>
          </a:r>
          <a:r>
            <a:rPr lang="pt-BR" sz="1800" u="sng" kern="1200" dirty="0" smtClean="0"/>
            <a:t>Conceição</a:t>
          </a:r>
          <a:endParaRPr lang="pt-BR" sz="1800" kern="1200" dirty="0"/>
        </a:p>
      </dsp:txBody>
      <dsp:txXfrm rot="10800000">
        <a:off x="2428507" y="2016397"/>
        <a:ext cx="5780439" cy="339840"/>
      </dsp:txXfrm>
    </dsp:sp>
    <dsp:sp modelId="{739DF2B9-D463-42D5-9B24-27C7BA4FC31E}">
      <dsp:nvSpPr>
        <dsp:cNvPr id="0" name=""/>
        <dsp:cNvSpPr/>
      </dsp:nvSpPr>
      <dsp:spPr>
        <a:xfrm>
          <a:off x="1943769" y="2088406"/>
          <a:ext cx="339840" cy="33984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dkEdge"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54227-1A4C-437B-95A4-111D87C7AD80}">
      <dsp:nvSpPr>
        <dsp:cNvPr id="0" name=""/>
        <dsp:cNvSpPr/>
      </dsp:nvSpPr>
      <dsp:spPr>
        <a:xfrm rot="10800000">
          <a:off x="730527" y="180"/>
          <a:ext cx="6771719" cy="36897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softEdg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547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Empresa Brasileira de Hemoderivados e Biotecnologia – </a:t>
          </a:r>
          <a:r>
            <a:rPr lang="pt-BR" sz="1800" u="sng" kern="1200" dirty="0" err="1" smtClean="0"/>
            <a:t>Hemobrás</a:t>
          </a:r>
          <a:endParaRPr lang="pt-BR" sz="1800" kern="1200" dirty="0"/>
        </a:p>
      </dsp:txBody>
      <dsp:txXfrm rot="10800000">
        <a:off x="822770" y="180"/>
        <a:ext cx="6679476" cy="368971"/>
      </dsp:txXfrm>
    </dsp:sp>
    <dsp:sp modelId="{4D463983-9A22-48AE-B34C-1061B6917D79}">
      <dsp:nvSpPr>
        <dsp:cNvPr id="0" name=""/>
        <dsp:cNvSpPr/>
      </dsp:nvSpPr>
      <dsp:spPr>
        <a:xfrm>
          <a:off x="287039" y="0"/>
          <a:ext cx="368610" cy="36861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reezing" dir="t"/>
        </a:scene3d>
        <a:sp3d prstMaterial="dkEdge"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88900"/>
            <a:ext cx="28987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1" tIns="46356" rIns="92711" bIns="46356" numCol="1" anchor="ctr" anchorCtr="0" compatLnSpc="1">
            <a:prstTxWarp prst="textNoShape">
              <a:avLst/>
            </a:prstTxWarp>
            <a:spAutoFit/>
          </a:bodyPr>
          <a:lstStyle>
            <a:lvl1pPr algn="l" defTabSz="927100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3175" y="88900"/>
            <a:ext cx="28225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1" tIns="46356" rIns="92711" bIns="46356" numCol="1" anchor="ctr" anchorCtr="0" compatLnSpc="1">
            <a:prstTxWarp prst="textNoShape">
              <a:avLst/>
            </a:prstTxWarp>
            <a:spAutoFit/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75788"/>
            <a:ext cx="28987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1" tIns="46356" rIns="92711" bIns="46356" numCol="1" anchor="b" anchorCtr="0" compatLnSpc="1">
            <a:prstTxWarp prst="textNoShape">
              <a:avLst/>
            </a:prstTxWarp>
            <a:spAutoFit/>
          </a:bodyPr>
          <a:lstStyle>
            <a:lvl1pPr algn="l" defTabSz="927100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3175" y="9475788"/>
            <a:ext cx="2822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1" tIns="46356" rIns="92711" bIns="46356" numCol="1" anchor="b" anchorCtr="0" compatLnSpc="1">
            <a:prstTxWarp prst="textNoShape">
              <a:avLst/>
            </a:prstTxWarp>
            <a:spAutoFit/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AE4F98E9-3004-4191-9D7A-37C3E747984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82498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04775"/>
            <a:ext cx="28908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1" tIns="46356" rIns="92711" bIns="46356" numCol="1" anchor="ctr" anchorCtr="0" compatLnSpc="1">
            <a:prstTxWarp prst="textNoShape">
              <a:avLst/>
            </a:prstTxWarp>
            <a:spAutoFit/>
          </a:bodyPr>
          <a:lstStyle>
            <a:lvl1pPr algn="l" defTabSz="927100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104775"/>
            <a:ext cx="28908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1" tIns="46356" rIns="92711" bIns="46356" numCol="1" anchor="ctr" anchorCtr="0" compatLnSpc="1">
            <a:prstTxWarp prst="textNoShape">
              <a:avLst/>
            </a:prstTxWarp>
            <a:spAutoFit/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04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898525" y="733425"/>
            <a:ext cx="4875213" cy="36560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6213475"/>
            <a:ext cx="4891088" cy="122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1" tIns="46356" rIns="92711" bIns="46356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altLang="pt-BR" noProof="0" smtClean="0"/>
              <a:t>Clique para editar os estilos do texto mestre</a:t>
            </a:r>
          </a:p>
          <a:p>
            <a:pPr lvl="1"/>
            <a:r>
              <a:rPr lang="pt-BR" altLang="pt-BR" noProof="0" smtClean="0"/>
              <a:t>Segundo nível</a:t>
            </a:r>
          </a:p>
          <a:p>
            <a:pPr lvl="2"/>
            <a:r>
              <a:rPr lang="pt-BR" altLang="pt-BR" noProof="0" smtClean="0"/>
              <a:t>Terceiro nível</a:t>
            </a:r>
          </a:p>
          <a:p>
            <a:pPr lvl="3"/>
            <a:r>
              <a:rPr lang="pt-BR" altLang="pt-BR" noProof="0" smtClean="0"/>
              <a:t>Quarto nível</a:t>
            </a:r>
          </a:p>
          <a:p>
            <a:pPr lvl="4"/>
            <a:r>
              <a:rPr lang="pt-BR" altLang="pt-BR" noProof="0" smtClean="0"/>
              <a:t>Quinto nível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8963"/>
            <a:ext cx="28908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1" tIns="46356" rIns="92711" bIns="46356" numCol="1" anchor="b" anchorCtr="0" compatLnSpc="1">
            <a:prstTxWarp prst="textNoShape">
              <a:avLst/>
            </a:prstTxWarp>
            <a:spAutoFit/>
          </a:bodyPr>
          <a:lstStyle>
            <a:lvl1pPr algn="l" defTabSz="927100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78963"/>
            <a:ext cx="28908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11" tIns="46356" rIns="92711" bIns="46356" numCol="1" anchor="b" anchorCtr="0" compatLnSpc="1">
            <a:prstTxWarp prst="textNoShape">
              <a:avLst/>
            </a:prstTxWarp>
            <a:spAutoFit/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57B3A44D-C681-4C16-88F7-F42BD39EE3C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10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altLang="pt-BR" smtClean="0"/>
              <a:t>	A Saúde compreende a programação do Órgão Ministério da Saúde e suas respectivas unidades orçamentárias. </a:t>
            </a:r>
          </a:p>
          <a:p>
            <a:r>
              <a:rPr lang="pt-BR" altLang="pt-BR" smtClean="0"/>
              <a:t>	No Orçamento da Seguridade, compreende as unidades orçamentárias: Fundo Nacional de Saúde – FNS; Fundação Nacional de Saúde – FUNASA;  Fundação Oswaldo Cruz – FIOCRUZ; Agência Nacional de Vigilância Sanitária – ANVISA; Agência Nacional de Saúde Suplementar – ANS e Hospital N.Sra. Da Conceição S.A. – Conceição. </a:t>
            </a:r>
          </a:p>
          <a:p>
            <a:r>
              <a:rPr lang="pt-BR" altLang="pt-BR" smtClean="0"/>
              <a:t>	No Orçamento de Investimento das Estatais, a unidade orçamentária: Empresa Brasileira de Hemoderivados e Biotecnologia – Hemobrás</a:t>
            </a:r>
            <a:r>
              <a:rPr lang="pt-BR" altLang="pt-BR" u="sng" smtClean="0"/>
              <a:t> </a:t>
            </a:r>
            <a:endParaRPr lang="pt-BR" altLang="pt-BR" smtClean="0"/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6E0DE9C-5972-49AB-90D7-7D2EC469124A}" type="slidenum">
              <a:rPr lang="pt-BR" altLang="pt-BR" sz="1200" smtClean="0"/>
              <a:pPr eaLnBrk="1" hangingPunct="1"/>
              <a:t>1</a:t>
            </a:fld>
            <a:endParaRPr lang="pt-BR" altLang="pt-BR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altLang="pt-BR" smtClean="0"/>
              <a:t>	A Saúde compreende a programação do Órgão Ministério da Saúde e suas respectivas unidades orçamentárias. </a:t>
            </a:r>
          </a:p>
          <a:p>
            <a:r>
              <a:rPr lang="pt-BR" altLang="pt-BR" smtClean="0"/>
              <a:t>	No Orçamento da Seguridade, compreende as unidades orçamentárias: Fundo Nacional de Saúde – FNS; Fundação Nacional de Saúde – FUNASA;  Fundação Oswaldo Cruz – FIOCRUZ; Agência Nacional de Vigilância Sanitária – ANVISA; Agência Nacional de Saúde Suplementar – ANS e Hospital N.Sra. Da Conceição S.A. – Conceição. </a:t>
            </a:r>
          </a:p>
          <a:p>
            <a:r>
              <a:rPr lang="pt-BR" altLang="pt-BR" smtClean="0"/>
              <a:t>	No Orçamento de Investimento das Estatais, a unidade orçamentária: Empresa Brasileira de Hemoderivados e Biotecnologia – Hemobrás</a:t>
            </a:r>
            <a:r>
              <a:rPr lang="pt-BR" altLang="pt-BR" u="sng" smtClean="0"/>
              <a:t> </a:t>
            </a:r>
            <a:endParaRPr lang="pt-BR" altLang="pt-BR" smtClean="0"/>
          </a:p>
        </p:txBody>
      </p:sp>
      <p:sp>
        <p:nvSpPr>
          <p:cNvPr id="2253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14AB93E-8A44-488E-813D-6AA16815B5B0}" type="slidenum">
              <a:rPr lang="pt-BR" altLang="pt-BR" sz="1200" smtClean="0"/>
              <a:pPr eaLnBrk="1" hangingPunct="1"/>
              <a:t>2</a:t>
            </a:fld>
            <a:endParaRPr lang="pt-BR" altLang="pt-BR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altLang="pt-BR" smtClean="0"/>
              <a:t>Para o PLOA 2015, o valor mínimo das emendas individuais para saúde é de R$ 8.162.300 (metade do montante das emendas individuais  –SEGUNDO O RELATÓRIO PRELIMINAR PUBLICADO)</a:t>
            </a:r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0BDE134-ADA8-4DEE-8688-C800B97007DC}" type="slidenum">
              <a:rPr lang="pt-BR" altLang="pt-BR" sz="1200" smtClean="0"/>
              <a:pPr eaLnBrk="1" hangingPunct="1"/>
              <a:t>3</a:t>
            </a:fld>
            <a:endParaRPr lang="pt-BR" altLang="pt-BR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pt-BR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6DC5291-DC42-4EE6-9A17-99AE37911BEE}" type="slidenum">
              <a:rPr lang="pt-BR" altLang="pt-BR" sz="1200" smtClean="0"/>
              <a:pPr eaLnBrk="1" hangingPunct="1"/>
              <a:t>4</a:t>
            </a:fld>
            <a:endParaRPr lang="pt-BR" altLang="pt-BR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altLang="pt-BR" smtClean="0"/>
              <a:t>	O sistema disponibiliza </a:t>
            </a:r>
            <a:r>
              <a:rPr lang="pt-BR" altLang="pt-BR" b="1" smtClean="0"/>
              <a:t>tipo de realização </a:t>
            </a:r>
            <a:r>
              <a:rPr lang="pt-BR" altLang="pt-BR" smtClean="0"/>
              <a:t>específico para elaboração de emendas com a finalidade de </a:t>
            </a:r>
            <a:r>
              <a:rPr lang="pt-BR" altLang="pt-BR" b="1" smtClean="0"/>
              <a:t>implantar, aparelhar e/ou adequar unidades de saúde</a:t>
            </a:r>
            <a:r>
              <a:rPr lang="pt-BR" altLang="pt-BR" smtClean="0"/>
              <a:t>, bem como para </a:t>
            </a:r>
            <a:r>
              <a:rPr lang="pt-BR" altLang="pt-BR" b="1" smtClean="0"/>
              <a:t>aquisição de unidade móvel de saúde</a:t>
            </a:r>
            <a:r>
              <a:rPr lang="pt-BR" altLang="pt-BR" smtClean="0"/>
              <a:t>. </a:t>
            </a:r>
          </a:p>
          <a:p>
            <a:r>
              <a:rPr lang="pt-BR" altLang="pt-BR" smtClean="0"/>
              <a:t> 	Entretanto existem ações orçamentárias distintas para atendimento de cada espécie de unidade de saúde, devendo a emenda optar por uma única ação (conforme a espécie de unidade a ser beneficiada). As ações orçamentárias disponíveis para implantação, aparelhamento e adequação unidades, bem como para aquisição de unidade móvel, são:  </a:t>
            </a:r>
          </a:p>
          <a:p>
            <a:r>
              <a:rPr lang="pt-BR" altLang="pt-BR" smtClean="0"/>
              <a:t> </a:t>
            </a:r>
          </a:p>
          <a:p>
            <a:pPr marL="1085850" lvl="2" indent="-171450">
              <a:buFontTx/>
              <a:buChar char="•"/>
            </a:pPr>
            <a:r>
              <a:rPr lang="pt-BR" altLang="pt-BR" smtClean="0"/>
              <a:t>Estruturação da Rede de Serviços de </a:t>
            </a:r>
            <a:r>
              <a:rPr lang="pt-BR" altLang="pt-BR" u="sng" smtClean="0"/>
              <a:t>Atenção Básica</a:t>
            </a:r>
            <a:r>
              <a:rPr lang="pt-BR" altLang="pt-BR" smtClean="0"/>
              <a:t> de Saúde (alcança postos, centros de saúde, unidades básicas de saúde e unidade de saúde da família) ;</a:t>
            </a:r>
          </a:p>
          <a:p>
            <a:pPr marL="1085850" lvl="2" indent="-171450">
              <a:buFontTx/>
              <a:buChar char="•"/>
            </a:pPr>
            <a:r>
              <a:rPr lang="pt-BR" altLang="pt-BR" smtClean="0"/>
              <a:t>Estruturação de Unidades de </a:t>
            </a:r>
            <a:r>
              <a:rPr lang="pt-BR" altLang="pt-BR" u="sng" smtClean="0"/>
              <a:t>Atenção Especializada</a:t>
            </a:r>
            <a:r>
              <a:rPr lang="pt-BR" altLang="pt-BR" smtClean="0"/>
              <a:t> em Saúde (hospitais, clínicas, centros especializados, unidades de pronto atendimento e santas casas de misericórdia); ou</a:t>
            </a:r>
          </a:p>
          <a:p>
            <a:pPr marL="1085850" lvl="2" indent="-171450">
              <a:buFontTx/>
              <a:buChar char="•"/>
            </a:pPr>
            <a:r>
              <a:rPr lang="pt-BR" altLang="pt-BR" smtClean="0"/>
              <a:t>Serviços de Atenção às </a:t>
            </a:r>
            <a:r>
              <a:rPr lang="pt-BR" altLang="pt-BR" u="sng" smtClean="0"/>
              <a:t>Urgências e Emergências</a:t>
            </a:r>
            <a:r>
              <a:rPr lang="pt-BR" altLang="pt-BR" smtClean="0"/>
              <a:t> na Rede Hospitalar (pronto-socorro, unidades de urgência e emergência).</a:t>
            </a:r>
          </a:p>
          <a:p>
            <a:endParaRPr lang="pt-BR" altLang="pt-BR" smtClean="0"/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8D2487D-D430-4BBE-9B8D-001F0235FD26}" type="slidenum">
              <a:rPr lang="pt-BR" altLang="pt-BR" sz="1200" smtClean="0"/>
              <a:pPr eaLnBrk="1" hangingPunct="1"/>
              <a:t>8</a:t>
            </a:fld>
            <a:endParaRPr lang="pt-BR" altLang="pt-BR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altLang="pt-BR" smtClean="0"/>
              <a:t>	A escolha do grupo de natureza de despesa (GND) deve atender à intenção da emenda. Para realização de reformas, deve ser utilizado o GND 3 (despesas correntes), para construções, ampliações e equipamentos, assim como para aquisição de unidade móvel, o GND 4 (investimentos).</a:t>
            </a:r>
          </a:p>
          <a:p>
            <a:r>
              <a:rPr lang="pt-BR" altLang="pt-BR" smtClean="0"/>
              <a:t>	Uma mesma emenda pode pretender a realização de investimentos e de reformas, assim deve conter os dois GNDs.</a:t>
            </a:r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ED891D3-0FED-4FB4-B8E7-231EC5648B83}" type="slidenum">
              <a:rPr lang="pt-BR" altLang="pt-BR" sz="1200" smtClean="0"/>
              <a:pPr eaLnBrk="1" hangingPunct="1"/>
              <a:t>9</a:t>
            </a:fld>
            <a:endParaRPr lang="pt-BR" altLang="pt-BR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71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271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7252628-7331-4575-8ACE-2A7714B0CB8E}" type="slidenum">
              <a:rPr lang="pt-BR" altLang="pt-BR" sz="1200" smtClean="0"/>
              <a:pPr eaLnBrk="1" hangingPunct="1"/>
              <a:t>10</a:t>
            </a:fld>
            <a:endParaRPr lang="pt-BR" altLang="pt-BR" sz="1200" smtClean="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6688138"/>
            <a:ext cx="4891088" cy="274637"/>
          </a:xfrm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22E71-0D07-438F-8CE3-27E190A9500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119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0F5F3-06CA-4A14-A70F-55B2A4B0456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8737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4D468-490D-458A-A414-8D3402BADBD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2736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13FDF-C1D7-4F3C-BD09-4794D1962DF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88514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AE6A9-D20D-41D7-BB3F-FAB69837785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16118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4BF06-7786-45FF-91C7-C16424EE91A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41380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BFFA3-E59B-4C42-9BD5-1C83C4A6C4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33257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BFB9A-4C35-4766-8871-929C1BB95C6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05077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1D88C-8E08-4F08-A6FE-80E48CCFBDB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71977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308B5-B693-481E-AE04-01BA825423E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026931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D9F71-8D96-4754-ACFB-91F36B6BFA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8482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03BFA-838A-41ED-BC3F-B0353294D6D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35603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42CB0-E7F8-4DBB-9B56-D2B89735683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30845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B68E5-7AEF-4D03-87AD-9567E5398B9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939612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9ED43-7A79-46B0-B093-DC54192EF7F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977441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284DB-625D-4DE3-8BC6-EB09BFD002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495614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5CE7E-B1EE-4042-9463-79E54D36793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00005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68641-5405-4DA4-ACEA-BEF79D5E32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36318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FED1A-8057-4DCF-A326-5A5CFF65864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024542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0D154-4E46-4045-8541-C9FEF17FB9A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939000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C359C-4045-4046-AD7E-4A29408484A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59462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A49A6-1875-40EA-9688-A4B22544E3E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9605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A6314-FDFE-492F-8D46-179544B47D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550834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ABC32-D16E-4797-A6CE-3D2E90E3095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760720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B57F3-556E-42C1-89B3-BEC6BD3A375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594088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3F43C-3B82-4C54-9C0E-51F71431BE7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34617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0FF3B-5FD5-49CF-8AE8-A5F623DB788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710738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2AA97-700E-43D4-9660-B47A5EE8ED1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00277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CDFB6-E105-4E6F-97B7-E579AB6F9F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694238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760F5-7781-4012-B549-62E81260C75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35945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08162-B304-4C64-8871-6CED5CC30C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265148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B1BDB-46B8-466A-8998-BDF4A3DF9B5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591155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BE159-87EB-4B38-BBE4-1245C797908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6035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7F3BB-2B92-4575-AEC4-A0FCFB8F45E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181467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1F0DF-7FE4-480D-A415-82A69D00FB2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802475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00ABF-338C-4FA9-AC96-568B8940A66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9040867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CC50-B6D0-48F7-9A15-6D2A976B786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83633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BE159-30E0-462D-8EB6-3AF01DEDA14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887334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0D50D-B0B1-4706-8431-6CD0A80C8FC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309129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D56E3-EC19-425C-9138-96F548999ED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479313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50D0C-54C1-4FAA-A2AC-7B9E2C4166C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6456619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B547C-AE8D-455C-8183-01B58490BFC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561602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31764-CFA5-476B-BCBA-3BFF56DD48E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476125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AFE43-5BDB-41B1-8373-DC85561207A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23686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44AA-D129-425F-8853-7C4D51EFCFD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829574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68EC4-06B1-4A1A-8C57-E580C99283E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39714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E8BC5-6FC5-49E7-926C-56854850124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925891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05B03-882C-4CF2-80F3-DF26906A00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992110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FF005-3930-4528-96B7-029CAD12F20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3327699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28B77-65F9-4FA0-86F5-7F4AC5738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355421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D2980-3817-46F5-A98D-21B18D78C84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53208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E96D5-F9D8-4DF4-93C6-12BFDF1E47F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0171296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DEAE8-6FF3-4459-AA0E-3B96DFF01C9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7397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C3A93-9A14-49DF-9FE3-944DCAA71CB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836666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1C919-D72D-4E2A-8AC7-D08AA921DA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24716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018D5-2263-4DAF-84C3-D693BF83F1C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6352689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43B77-8B42-4715-AFF8-7D2B98925E0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75796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FFF4F-832D-435B-B1E4-64D051C8CC4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952058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BAD80-CC8F-465D-AA90-50F439A5DB5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247399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FDCC-8C0C-46D0-84C5-6F407539AD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511179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73713-5776-496A-A585-BCCE8FC6A65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651851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A0E13-3E1D-4E2C-81DD-85286335DE1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716814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8B461-8B4B-41A2-8899-6F56A16A00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9995821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A122D-1839-4009-9D46-F31C3C3F106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88213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EE88A-4E6C-46A1-9464-52ACE3EDBE2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577796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7D118-DDA8-44D3-8AB8-E685EAB8556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919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FD2DC-FC0B-4145-A4C1-98A3000A28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0188853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1141A-2852-45B8-9FEA-33737430A6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788366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036BD-FA9B-42CC-9123-697345ED954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0165794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043FC-B01D-4799-BCC0-8E92BF8D98A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3274279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FAE39-885A-43E7-9C84-B9D9D0C8A55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090640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DDDB6-3428-4681-A547-64DF4220B53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9308156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EAE12-0CD3-429C-84EF-081FAC58CDE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518795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96FD7-7A8D-49AE-9AC9-225835B154B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5459816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27A90-002C-41DE-AAF3-21EABD3B1F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593409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pt-BR" noProof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FDB50-D356-4D95-AD08-855F8C0E6E3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892515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9A2F8-6EB6-48BC-9C4F-3231EDC6872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38474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FCCE9-8217-454E-A4B6-C61A4308E40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6693144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82D1F-106E-4075-9367-66A1855F2F1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9698818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C58BE-08BA-4CFD-8591-5D92D300ED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5686934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BAAE9-339D-4E32-86BE-F7901ED62FE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6200711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BBC2D-97AB-495B-BE21-D0E9686A6CC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8176593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BE8A-58F3-42D4-9F3E-2E63A0DE6F9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3088352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B3BEB-BD21-44FB-AB67-8DED389EF9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207579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E466C-6B08-41E4-8CC4-FA324C163BC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3438134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D212C-4BA3-4C10-B3B8-CFE7EAB65A0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7855333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ECC93-222D-4B7C-AC81-139008C04E8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531963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04D4D-C131-44D2-960A-643169D8186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1754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DDA5D-9179-4273-974C-BE4F67D89B5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8119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23B95F-BA98-414B-AA72-26079B30349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29" r:id="rId1"/>
    <p:sldLayoutId id="2147485730" r:id="rId2"/>
    <p:sldLayoutId id="2147485731" r:id="rId3"/>
    <p:sldLayoutId id="2147485732" r:id="rId4"/>
    <p:sldLayoutId id="2147485733" r:id="rId5"/>
    <p:sldLayoutId id="2147485734" r:id="rId6"/>
    <p:sldLayoutId id="2147485735" r:id="rId7"/>
    <p:sldLayoutId id="2147485736" r:id="rId8"/>
    <p:sldLayoutId id="2147485737" r:id="rId9"/>
    <p:sldLayoutId id="2147485738" r:id="rId10"/>
    <p:sldLayoutId id="21474857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31E258-C1B7-42F9-BC55-7CB6E19F0E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40" r:id="rId1"/>
    <p:sldLayoutId id="2147485741" r:id="rId2"/>
    <p:sldLayoutId id="2147485742" r:id="rId3"/>
    <p:sldLayoutId id="2147485743" r:id="rId4"/>
    <p:sldLayoutId id="2147485744" r:id="rId5"/>
    <p:sldLayoutId id="2147485745" r:id="rId6"/>
    <p:sldLayoutId id="2147485746" r:id="rId7"/>
    <p:sldLayoutId id="2147485747" r:id="rId8"/>
    <p:sldLayoutId id="2147485748" r:id="rId9"/>
    <p:sldLayoutId id="2147485749" r:id="rId10"/>
    <p:sldLayoutId id="21474857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14CCCF-DD14-476B-B81A-709774ABE97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51" r:id="rId1"/>
    <p:sldLayoutId id="2147485752" r:id="rId2"/>
    <p:sldLayoutId id="2147485753" r:id="rId3"/>
    <p:sldLayoutId id="2147485754" r:id="rId4"/>
    <p:sldLayoutId id="2147485755" r:id="rId5"/>
    <p:sldLayoutId id="2147485756" r:id="rId6"/>
    <p:sldLayoutId id="2147485757" r:id="rId7"/>
    <p:sldLayoutId id="2147485758" r:id="rId8"/>
    <p:sldLayoutId id="2147485759" r:id="rId9"/>
    <p:sldLayoutId id="2147485760" r:id="rId10"/>
    <p:sldLayoutId id="21474857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4099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9AD436-A9BD-4ECF-B977-3FEDEF1C42E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62" r:id="rId1"/>
    <p:sldLayoutId id="2147485763" r:id="rId2"/>
    <p:sldLayoutId id="2147485764" r:id="rId3"/>
    <p:sldLayoutId id="2147485765" r:id="rId4"/>
    <p:sldLayoutId id="2147485766" r:id="rId5"/>
    <p:sldLayoutId id="2147485767" r:id="rId6"/>
    <p:sldLayoutId id="2147485768" r:id="rId7"/>
    <p:sldLayoutId id="2147485769" r:id="rId8"/>
    <p:sldLayoutId id="2147485770" r:id="rId9"/>
    <p:sldLayoutId id="2147485771" r:id="rId10"/>
    <p:sldLayoutId id="21474857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5123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BFF50D-7F55-47AD-A147-44EBF1D82DC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73" r:id="rId1"/>
    <p:sldLayoutId id="2147485774" r:id="rId2"/>
    <p:sldLayoutId id="2147485775" r:id="rId3"/>
    <p:sldLayoutId id="2147485776" r:id="rId4"/>
    <p:sldLayoutId id="2147485777" r:id="rId5"/>
    <p:sldLayoutId id="2147485778" r:id="rId6"/>
    <p:sldLayoutId id="2147485779" r:id="rId7"/>
    <p:sldLayoutId id="2147485780" r:id="rId8"/>
    <p:sldLayoutId id="2147485781" r:id="rId9"/>
    <p:sldLayoutId id="2147485782" r:id="rId10"/>
    <p:sldLayoutId id="21474857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614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E753D44-66E9-481B-8192-C9384A88437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84" r:id="rId1"/>
    <p:sldLayoutId id="2147485785" r:id="rId2"/>
    <p:sldLayoutId id="2147485786" r:id="rId3"/>
    <p:sldLayoutId id="2147485787" r:id="rId4"/>
    <p:sldLayoutId id="2147485788" r:id="rId5"/>
    <p:sldLayoutId id="2147485789" r:id="rId6"/>
    <p:sldLayoutId id="2147485790" r:id="rId7"/>
    <p:sldLayoutId id="2147485791" r:id="rId8"/>
    <p:sldLayoutId id="2147485792" r:id="rId9"/>
    <p:sldLayoutId id="2147485793" r:id="rId10"/>
    <p:sldLayoutId id="21474857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717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89F1821-3B98-401C-8632-6D68B792174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95" r:id="rId1"/>
    <p:sldLayoutId id="2147485796" r:id="rId2"/>
    <p:sldLayoutId id="2147485797" r:id="rId3"/>
    <p:sldLayoutId id="2147485798" r:id="rId4"/>
    <p:sldLayoutId id="2147485799" r:id="rId5"/>
    <p:sldLayoutId id="2147485800" r:id="rId6"/>
    <p:sldLayoutId id="2147485801" r:id="rId7"/>
    <p:sldLayoutId id="2147485802" r:id="rId8"/>
    <p:sldLayoutId id="2147485803" r:id="rId9"/>
    <p:sldLayoutId id="2147485804" r:id="rId10"/>
    <p:sldLayoutId id="2147485805" r:id="rId11"/>
    <p:sldLayoutId id="214748581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819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DD3C60-4A62-45B4-99F6-98DAD30491E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6" r:id="rId1"/>
    <p:sldLayoutId id="2147485807" r:id="rId2"/>
    <p:sldLayoutId id="2147485808" r:id="rId3"/>
    <p:sldLayoutId id="2147485809" r:id="rId4"/>
    <p:sldLayoutId id="2147485810" r:id="rId5"/>
    <p:sldLayoutId id="2147485811" r:id="rId6"/>
    <p:sldLayoutId id="2147485812" r:id="rId7"/>
    <p:sldLayoutId id="2147485813" r:id="rId8"/>
    <p:sldLayoutId id="2147485814" r:id="rId9"/>
    <p:sldLayoutId id="2147485815" r:id="rId10"/>
    <p:sldLayoutId id="21474858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0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Colors" Target="../diagrams/colors2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12" Type="http://schemas.openxmlformats.org/officeDocument/2006/relationships/diagramQuickStyle" Target="../diagrams/quickStyl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11" Type="http://schemas.openxmlformats.org/officeDocument/2006/relationships/diagramLayout" Target="../diagrams/layout2.xml"/><Relationship Id="rId5" Type="http://schemas.openxmlformats.org/officeDocument/2006/relationships/diagramLayout" Target="../diagrams/layout1.xml"/><Relationship Id="rId10" Type="http://schemas.openxmlformats.org/officeDocument/2006/relationships/diagramData" Target="../diagrams/data2.xml"/><Relationship Id="rId4" Type="http://schemas.openxmlformats.org/officeDocument/2006/relationships/diagramData" Target="../diagrams/data1.xml"/><Relationship Id="rId9" Type="http://schemas.openxmlformats.org/officeDocument/2006/relationships/image" Target="../media/image1.png"/><Relationship Id="rId14" Type="http://schemas.microsoft.com/office/2007/relationships/diagramDrawing" Target="../diagrams/drawin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57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6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8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12788" y="2746375"/>
            <a:ext cx="7604125" cy="1076325"/>
          </a:xfrm>
          <a:prstGeom prst="rect">
            <a:avLst/>
          </a:prstGeom>
          <a:solidFill>
            <a:schemeClr val="bg1">
              <a:lumMod val="85000"/>
              <a:alpha val="46000"/>
            </a:schemeClr>
          </a:solidFill>
          <a:ln>
            <a:noFill/>
          </a:ln>
          <a:effectLst/>
          <a:scene3d>
            <a:camera prst="orthographicFront"/>
            <a:lightRig rig="freezing" dir="t"/>
          </a:scene3d>
          <a:sp3d prstMaterial="dkEdge">
            <a:bevelT/>
            <a:bevelB w="152400" h="50800" prst="softRound"/>
          </a:sp3d>
          <a:extLst/>
        </p:spPr>
        <p:txBody>
          <a:bodyPr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pt-BR" altLang="pt-B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Normas Gerais de </a:t>
            </a:r>
            <a:r>
              <a:rPr lang="pt-BR" altLang="pt-BR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Emendamento</a:t>
            </a:r>
            <a:r>
              <a:rPr lang="pt-BR" altLang="pt-B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ao PLOA 2015 na Área de Saúde</a:t>
            </a:r>
          </a:p>
        </p:txBody>
      </p:sp>
      <p:sp>
        <p:nvSpPr>
          <p:cNvPr id="10245" name="Título 1"/>
          <p:cNvSpPr>
            <a:spLocks noGrp="1"/>
          </p:cNvSpPr>
          <p:nvPr/>
        </p:nvSpPr>
        <p:spPr bwMode="auto">
          <a:xfrm>
            <a:off x="1100138" y="584200"/>
            <a:ext cx="6835775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-  PL 13/2014 - CN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799306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PLOA 2015 - MINISTÉRIO DA SAÚDE</a:t>
            </a:r>
            <a:r>
              <a:rPr lang="pt-BR" altLang="pt-BR" sz="1800">
                <a:latin typeface="Tahoma" pitchFamily="34" charset="0"/>
                <a:cs typeface="Tahoma" pitchFamily="34" charset="0"/>
              </a:rPr>
              <a:t>  </a:t>
            </a:r>
          </a:p>
        </p:txBody>
      </p:sp>
      <p:sp>
        <p:nvSpPr>
          <p:cNvPr id="19461" name="Text Box 8"/>
          <p:cNvSpPr txBox="1">
            <a:spLocks noChangeArrowheads="1"/>
          </p:cNvSpPr>
          <p:nvPr/>
        </p:nvSpPr>
        <p:spPr bwMode="auto">
          <a:xfrm>
            <a:off x="247650" y="1719263"/>
            <a:ext cx="8820150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Investimento na rede SUS - principais ações no sistema de emendas:  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66675" y="4529138"/>
            <a:ext cx="8866188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rgbClr val="0000FF"/>
              </a:buClr>
              <a:buFont typeface="Wingdings" pitchFamily="2" charset="2"/>
              <a:buChar char="Ø"/>
            </a:pPr>
            <a:r>
              <a:rPr lang="pt-BR" altLang="pt-BR" sz="1600" b="1" u="sng">
                <a:latin typeface="Tahoma" pitchFamily="34" charset="0"/>
                <a:cs typeface="Tahoma" pitchFamily="34" charset="0"/>
              </a:rPr>
              <a:t>Apoio à Manutenção de unidades de Saúde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 (4525)</a:t>
            </a:r>
            <a:r>
              <a:rPr lang="pt-BR" altLang="pt-BR" sz="1500">
                <a:latin typeface="Tahoma" pitchFamily="34" charset="0"/>
                <a:cs typeface="Tahoma" pitchFamily="34" charset="0"/>
              </a:rPr>
              <a:t>: somente recursos correntes (GND 3) para:</a:t>
            </a:r>
          </a:p>
          <a:p>
            <a:pPr algn="just" eaLnBrk="1" hangingPunct="1">
              <a:buClr>
                <a:srgbClr val="0000FF"/>
              </a:buClr>
              <a:buFont typeface="Wingdings" pitchFamily="2" charset="2"/>
              <a:buChar char="Ø"/>
            </a:pPr>
            <a:r>
              <a:rPr lang="pt-BR" altLang="pt-BR" sz="1500">
                <a:latin typeface="Tahoma" pitchFamily="34" charset="0"/>
                <a:cs typeface="Tahoma" pitchFamily="34" charset="0"/>
              </a:rPr>
              <a:t>a) </a:t>
            </a:r>
            <a:r>
              <a:rPr lang="pt-BR" altLang="pt-BR" sz="1500" b="1">
                <a:latin typeface="Tahoma" pitchFamily="34" charset="0"/>
                <a:cs typeface="Tahoma" pitchFamily="34" charset="0"/>
              </a:rPr>
              <a:t>custeio</a:t>
            </a:r>
            <a:r>
              <a:rPr lang="pt-BR" altLang="pt-BR" sz="1500">
                <a:latin typeface="Tahoma" pitchFamily="34" charset="0"/>
                <a:cs typeface="Tahoma" pitchFamily="34" charset="0"/>
              </a:rPr>
              <a:t> de unidades: aquisição de material de consumo e material médico-hospitalar. Não se executa reforma nem compra de medicamentos</a:t>
            </a:r>
          </a:p>
          <a:p>
            <a:pPr algn="just" eaLnBrk="1" hangingPunct="1">
              <a:buClr>
                <a:srgbClr val="0000FF"/>
              </a:buClr>
              <a:buFont typeface="Wingdings" pitchFamily="2" charset="2"/>
              <a:buChar char="Ø"/>
            </a:pPr>
            <a:r>
              <a:rPr lang="pt-BR" altLang="pt-BR" sz="1500">
                <a:latin typeface="Tahoma" pitchFamily="34" charset="0"/>
                <a:cs typeface="Tahoma" pitchFamily="34" charset="0"/>
              </a:rPr>
              <a:t>b) </a:t>
            </a:r>
            <a:r>
              <a:rPr lang="pt-BR" altLang="pt-BR" sz="1500" b="1">
                <a:latin typeface="Tahoma" pitchFamily="34" charset="0"/>
                <a:cs typeface="Tahoma" pitchFamily="34" charset="0"/>
              </a:rPr>
              <a:t>reforço de dotações </a:t>
            </a:r>
            <a:r>
              <a:rPr lang="pt-BR" altLang="pt-BR" sz="1500">
                <a:latin typeface="Tahoma" pitchFamily="34" charset="0"/>
                <a:cs typeface="Tahoma" pitchFamily="34" charset="0"/>
              </a:rPr>
              <a:t>do piso de atenção básica e de procedimentos de média e alta complexidade, como acréscimo aos tetos transferidos pela União, para o cumprimento de metas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03188" y="3262313"/>
            <a:ext cx="8893175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rgbClr val="0000FF"/>
              </a:buClr>
              <a:buFont typeface="Wingdings" pitchFamily="2" charset="2"/>
              <a:buChar char="Ø"/>
            </a:pPr>
            <a:r>
              <a:rPr lang="pt-BR" altLang="pt-BR" sz="1600" b="1">
                <a:latin typeface="Tahoma" pitchFamily="34" charset="0"/>
                <a:cs typeface="Tahoma" pitchFamily="34" charset="0"/>
              </a:rPr>
              <a:t>Atenção Especializada em </a:t>
            </a:r>
            <a:r>
              <a:rPr lang="pt-BR" altLang="pt-BR" sz="1600" b="1" u="sng">
                <a:latin typeface="Tahoma" pitchFamily="34" charset="0"/>
                <a:cs typeface="Tahoma" pitchFamily="34" charset="0"/>
              </a:rPr>
              <a:t>Saúde Mental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 (20B0) </a:t>
            </a:r>
            <a:r>
              <a:rPr lang="pt-BR" altLang="pt-BR" sz="1500" b="1">
                <a:latin typeface="Tahoma" pitchFamily="34" charset="0"/>
                <a:cs typeface="Tahoma" pitchFamily="34" charset="0"/>
              </a:rPr>
              <a:t>- </a:t>
            </a:r>
            <a:r>
              <a:rPr lang="pt-BR" altLang="pt-BR" sz="1500">
                <a:latin typeface="Tahoma" pitchFamily="34" charset="0"/>
                <a:cs typeface="Tahoma" pitchFamily="34" charset="0"/>
              </a:rPr>
              <a:t>centros de atenção psicossocial (CAPS), serviços residenciais terapêuticos (SRT), projetos de supervisão clínico-institucional, ações de redução de danos e iniciativas de empreendimento solidário/cooperativismo social, com priorização da ampliação da capacidade de cuidado dos usuários de crack, álcool e outras drogas</a:t>
            </a:r>
          </a:p>
        </p:txBody>
      </p:sp>
      <p:sp>
        <p:nvSpPr>
          <p:cNvPr id="19464" name="Título 1"/>
          <p:cNvSpPr>
            <a:spLocks noGrp="1"/>
          </p:cNvSpPr>
          <p:nvPr/>
        </p:nvSpPr>
        <p:spPr bwMode="auto">
          <a:xfrm>
            <a:off x="1100138" y="566738"/>
            <a:ext cx="68357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PL 13/2014 - CN</a:t>
            </a: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88900" y="2268538"/>
            <a:ext cx="889317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rgbClr val="0000FF"/>
              </a:buClr>
              <a:buFont typeface="Wingdings" pitchFamily="2" charset="2"/>
              <a:buChar char="Ø"/>
            </a:pPr>
            <a:r>
              <a:rPr lang="pt-BR" altLang="pt-BR" sz="1600" b="1">
                <a:latin typeface="Tahoma" pitchFamily="34" charset="0"/>
                <a:cs typeface="Tahoma" pitchFamily="34" charset="0"/>
              </a:rPr>
              <a:t>Estruturação dos Serviços de </a:t>
            </a:r>
            <a:r>
              <a:rPr lang="pt-BR" altLang="pt-BR" sz="1600" b="1" u="sng">
                <a:latin typeface="Tahoma" pitchFamily="34" charset="0"/>
                <a:cs typeface="Tahoma" pitchFamily="34" charset="0"/>
              </a:rPr>
              <a:t>Hematologia</a:t>
            </a:r>
            <a:r>
              <a:rPr lang="pt-BR" altLang="pt-BR" sz="1600" u="sng">
                <a:latin typeface="Tahoma" pitchFamily="34" charset="0"/>
                <a:cs typeface="Tahoma" pitchFamily="34" charset="0"/>
              </a:rPr>
              <a:t> e </a:t>
            </a:r>
            <a:r>
              <a:rPr lang="pt-BR" altLang="pt-BR" sz="1600" b="1" u="sng">
                <a:latin typeface="Tahoma" pitchFamily="34" charset="0"/>
                <a:cs typeface="Tahoma" pitchFamily="34" charset="0"/>
              </a:rPr>
              <a:t>Hemoterapia</a:t>
            </a:r>
            <a:r>
              <a:rPr lang="pt-BR" altLang="pt-BR" sz="1500" b="1"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(7690) </a:t>
            </a:r>
            <a:r>
              <a:rPr lang="pt-BR" altLang="pt-BR" sz="1500" b="1">
                <a:latin typeface="Tahoma" pitchFamily="34" charset="0"/>
                <a:cs typeface="Tahoma" pitchFamily="34" charset="0"/>
              </a:rPr>
              <a:t>- </a:t>
            </a:r>
            <a:r>
              <a:rPr lang="pt-BR" altLang="pt-BR" sz="1500">
                <a:latin typeface="Tahoma" pitchFamily="34" charset="0"/>
                <a:cs typeface="Tahoma" pitchFamily="34" charset="0"/>
              </a:rPr>
              <a:t>construção de áreas físicas, aquisição de equipamentos, modernização gerencial e operacionalização dos serviços de hemoterapia e hematologia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/>
        </p:nvGraphicFramePr>
        <p:xfrm>
          <a:off x="107950" y="2636739"/>
          <a:ext cx="8820150" cy="246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1267" name="Imagem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799306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PLOA 2015 - MINISTÉRIO DA SAÚDE</a:t>
            </a:r>
            <a:r>
              <a:rPr lang="pt-BR" altLang="pt-BR" sz="1800">
                <a:latin typeface="Tahoma" pitchFamily="34" charset="0"/>
                <a:cs typeface="Tahoma" pitchFamily="34" charset="0"/>
              </a:rPr>
              <a:t>  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19113" y="1712913"/>
            <a:ext cx="8301037" cy="6461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30000"/>
              </a:spcBef>
              <a:defRPr/>
            </a:pPr>
            <a:r>
              <a:rPr lang="pt-BR" altLang="pt-BR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âmbito do Orçamento da Seguridade Social, o Órgão Ministério da Saúde é composto pelas seguintes unidades orçamentárias (</a:t>
            </a:r>
            <a:r>
              <a:rPr lang="pt-BR" altLang="pt-BR" sz="1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UOs</a:t>
            </a:r>
            <a:r>
              <a:rPr lang="pt-BR" altLang="pt-BR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:  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14350" y="5453063"/>
            <a:ext cx="83058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No âmbito do Orçamento de Investimentos das Estatais, o Órgão Ministério da Saúde apresenta a seguinte unidade orçamentária:  </a:t>
            </a:r>
          </a:p>
        </p:txBody>
      </p:sp>
      <p:graphicFrame>
        <p:nvGraphicFramePr>
          <p:cNvPr id="5" name="Diagrama 4"/>
          <p:cNvGraphicFramePr/>
          <p:nvPr/>
        </p:nvGraphicFramePr>
        <p:xfrm>
          <a:off x="341412" y="6293293"/>
          <a:ext cx="8232775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1273" name="Título 1"/>
          <p:cNvSpPr>
            <a:spLocks noGrp="1"/>
          </p:cNvSpPr>
          <p:nvPr/>
        </p:nvSpPr>
        <p:spPr bwMode="auto">
          <a:xfrm>
            <a:off x="1100138" y="584200"/>
            <a:ext cx="6835775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-  PL 13/2014 - CN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0" grpId="0" animBg="1"/>
      <p:bldP spid="8" grpId="0"/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1100138" y="2781300"/>
            <a:ext cx="7000875" cy="244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285750" indent="-285750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Emendas individuais: </a:t>
            </a:r>
            <a:r>
              <a:rPr lang="pt-BR" altLang="pt-BR" sz="1800" dirty="0" smtClean="0">
                <a:latin typeface="Tahoma" pitchFamily="34" charset="0"/>
                <a:cs typeface="Tahoma" pitchFamily="34" charset="0"/>
              </a:rPr>
              <a:t>verificar no Parecer Preliminar a obrigatoriedade de destinar percentual mínimo do valor das emendas individuais para a Saúde.</a:t>
            </a:r>
          </a:p>
          <a:p>
            <a:pPr marL="0" indent="0" algn="just">
              <a:spcBef>
                <a:spcPct val="50000"/>
              </a:spcBef>
              <a:defRPr/>
            </a:pPr>
            <a:endParaRPr lang="pt-BR" altLang="pt-BR" sz="1800" dirty="0" smtClean="0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Emendas Coletivas: </a:t>
            </a:r>
            <a:r>
              <a:rPr lang="pt-BR" altLang="pt-BR" sz="1800" dirty="0" smtClean="0">
                <a:latin typeface="Tahoma" pitchFamily="34" charset="0"/>
                <a:cs typeface="Tahoma" pitchFamily="34" charset="0"/>
              </a:rPr>
              <a:t>observar as normas da Resolução n° 01/2006 e as orientações específicas da área temática</a:t>
            </a:r>
          </a:p>
          <a:p>
            <a:pPr algn="just">
              <a:spcBef>
                <a:spcPct val="50000"/>
              </a:spcBef>
              <a:buFont typeface="Arial" charset="0"/>
              <a:buChar char="•"/>
              <a:defRPr/>
            </a:pPr>
            <a:endParaRPr lang="pt-BR" altLang="pt-BR" sz="1800" u="sng" dirty="0" smtClean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2291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799306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PLOA 2015 - MINISTÉRIO DA SAÚDE  </a:t>
            </a:r>
          </a:p>
        </p:txBody>
      </p:sp>
      <p:sp>
        <p:nvSpPr>
          <p:cNvPr id="12294" name="Título 1"/>
          <p:cNvSpPr>
            <a:spLocks noGrp="1"/>
          </p:cNvSpPr>
          <p:nvPr/>
        </p:nvSpPr>
        <p:spPr bwMode="auto">
          <a:xfrm>
            <a:off x="1100138" y="563563"/>
            <a:ext cx="68357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buFont typeface="Arial" charset="0"/>
              <a:buNone/>
            </a:pPr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-  PL  13/2014 - CN</a:t>
            </a:r>
          </a:p>
          <a:p>
            <a:pPr algn="l" eaLnBrk="1" hangingPunct="1"/>
            <a:r>
              <a:rPr lang="pt-BR" altLang="pt-BR" sz="1200">
                <a:latin typeface="Calibri" pitchFamily="34" charset="0"/>
              </a:rPr>
              <a:t>- CN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116013" y="2062163"/>
            <a:ext cx="70008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O que deve ser observado nas emendas?</a:t>
            </a:r>
            <a:endParaRPr lang="pt-BR" altLang="pt-BR" sz="1800" u="sng">
              <a:latin typeface="Tahoma" pitchFamily="34" charset="0"/>
              <a:cs typeface="Tahoma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71438" y="1798638"/>
            <a:ext cx="8497887" cy="78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 sz="1800" b="1"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Onde estão as maiores demandas de emendas na saúde?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362075" y="2924175"/>
            <a:ext cx="7205663" cy="203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pitchFamily="2" charset="2"/>
              <a:buChar char="Ø"/>
              <a:defRPr/>
            </a:pPr>
            <a:endParaRPr lang="pt-BR" altLang="pt-BR" sz="1800" b="1" dirty="0" smtClean="0">
              <a:latin typeface="Tahoma" pitchFamily="34" charset="0"/>
              <a:cs typeface="Tahoma" pitchFamily="34" charset="0"/>
            </a:endParaRP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Ações de Saneamento (FUNASA);</a:t>
            </a: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Ø"/>
              <a:defRPr/>
            </a:pPr>
            <a:endParaRPr lang="pt-BR" altLang="pt-BR" sz="1800" b="1" dirty="0" smtClean="0">
              <a:latin typeface="Tahoma" pitchFamily="34" charset="0"/>
              <a:cs typeface="Tahoma" pitchFamily="34" charset="0"/>
            </a:endParaRP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Ações de Investimento na rede física do SUS (FNS)</a:t>
            </a:r>
          </a:p>
          <a:p>
            <a:pPr marL="0" indent="0" algn="just" eaLnBrk="1" hangingPunct="1">
              <a:spcBef>
                <a:spcPct val="50000"/>
              </a:spcBef>
              <a:buFont typeface="Arial" charset="0"/>
              <a:buNone/>
              <a:defRPr/>
            </a:pPr>
            <a:endParaRPr lang="pt-BR" altLang="pt-BR" sz="1800" b="1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3318" name="Título 1"/>
          <p:cNvSpPr>
            <a:spLocks noGrp="1"/>
          </p:cNvSpPr>
          <p:nvPr/>
        </p:nvSpPr>
        <p:spPr bwMode="auto">
          <a:xfrm>
            <a:off x="1111250" y="544513"/>
            <a:ext cx="6837363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buFont typeface="Arial" charset="0"/>
              <a:buNone/>
            </a:pPr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-  PL 13/2014 - CN</a:t>
            </a:r>
          </a:p>
          <a:p>
            <a:pPr algn="l" eaLnBrk="1" hangingPunct="1"/>
            <a:endParaRPr lang="pt-BR" altLang="pt-BR" sz="1200">
              <a:latin typeface="Calibri" pitchFamily="34" charset="0"/>
            </a:endParaRPr>
          </a:p>
        </p:txBody>
      </p:sp>
      <p:sp>
        <p:nvSpPr>
          <p:cNvPr id="13319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799306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PLOA 2015 - MINISTÉRIO DA SAÚDE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336550" y="3063875"/>
            <a:ext cx="4194175" cy="433388"/>
          </a:xfrm>
          <a:ln>
            <a:solidFill>
              <a:srgbClr val="0000FF"/>
            </a:solidFill>
            <a:miter lim="800000"/>
            <a:headEnd/>
            <a:tailEnd/>
          </a:ln>
        </p:spPr>
        <p:txBody>
          <a:bodyPr anchor="ctr"/>
          <a:lstStyle/>
          <a:p>
            <a:pPr algn="just" eaLnBrk="1" hangingPunct="1">
              <a:spcBef>
                <a:spcPct val="0"/>
              </a:spcBef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800" b="1" smtClean="0">
                <a:latin typeface="Tahoma" pitchFamily="34" charset="0"/>
                <a:cs typeface="Tahoma" pitchFamily="34" charset="0"/>
              </a:rPr>
              <a:t>Esgotamento Sanitário (10GE)  </a:t>
            </a:r>
          </a:p>
        </p:txBody>
      </p: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323850" y="1725613"/>
            <a:ext cx="780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pt-BR" altLang="pt-BR" sz="1800" b="1">
                <a:latin typeface="Tahoma" pitchFamily="34" charset="0"/>
                <a:cs typeface="Tahoma" pitchFamily="34" charset="0"/>
              </a:rPr>
              <a:t>Saneamento - Principais ações no sistema de emendas:  </a:t>
            </a:r>
          </a:p>
        </p:txBody>
      </p:sp>
      <p:pic>
        <p:nvPicPr>
          <p:cNvPr id="14340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799306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PLOA 2015 - MINISTÉRIO DA SAÚDE</a:t>
            </a:r>
            <a:r>
              <a:rPr lang="pt-BR" altLang="pt-BR" sz="1800">
                <a:latin typeface="Tahoma" pitchFamily="34" charset="0"/>
                <a:cs typeface="Tahoma" pitchFamily="34" charset="0"/>
              </a:rPr>
              <a:t>  </a:t>
            </a:r>
          </a:p>
        </p:txBody>
      </p:sp>
      <p:sp>
        <p:nvSpPr>
          <p:cNvPr id="14343" name="Título 1"/>
          <p:cNvSpPr>
            <a:spLocks noGrp="1"/>
          </p:cNvSpPr>
          <p:nvPr/>
        </p:nvSpPr>
        <p:spPr bwMode="auto">
          <a:xfrm>
            <a:off x="1100138" y="550863"/>
            <a:ext cx="68357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-  PL 13/2014 - CN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592763" y="2205038"/>
            <a:ext cx="3251200" cy="20161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Arial" charset="0"/>
              <a:buNone/>
            </a:pPr>
            <a:r>
              <a:rPr lang="pt-BR" altLang="pt-BR" sz="1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Somente</a:t>
            </a:r>
            <a:r>
              <a:rPr lang="pt-BR" altLang="pt-BR" sz="1800" b="1">
                <a:latin typeface="Tahoma" pitchFamily="34" charset="0"/>
                <a:cs typeface="Tahoma" pitchFamily="34" charset="0"/>
              </a:rPr>
              <a:t> municípios c/até 50 mil hab. </a:t>
            </a:r>
            <a:r>
              <a:rPr lang="pt-BR" altLang="pt-BR" sz="1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e desde que não integrante </a:t>
            </a:r>
            <a:r>
              <a:rPr lang="pt-BR" altLang="pt-BR" sz="1800" b="1">
                <a:latin typeface="Tahoma" pitchFamily="34" charset="0"/>
                <a:cs typeface="Tahoma" pitchFamily="34" charset="0"/>
              </a:rPr>
              <a:t>de RM (</a:t>
            </a:r>
            <a:r>
              <a:rPr lang="pt-BR" altLang="pt-BR" sz="1800" b="1" i="1">
                <a:latin typeface="Tahoma" pitchFamily="34" charset="0"/>
                <a:cs typeface="Tahoma" pitchFamily="34" charset="0"/>
              </a:rPr>
              <a:t>Região Metropolitana</a:t>
            </a:r>
            <a:r>
              <a:rPr lang="pt-BR" altLang="pt-BR" sz="1800" b="1">
                <a:latin typeface="Tahoma" pitchFamily="34" charset="0"/>
                <a:cs typeface="Tahoma" pitchFamily="34" charset="0"/>
              </a:rPr>
              <a:t>) ou RIDE (</a:t>
            </a:r>
            <a:r>
              <a:rPr lang="pt-BR" altLang="pt-BR" sz="1800" b="1" i="1">
                <a:latin typeface="Tahoma" pitchFamily="34" charset="0"/>
                <a:cs typeface="Tahoma" pitchFamily="34" charset="0"/>
              </a:rPr>
              <a:t>Região Integrada de Desenvolvimento Econômico</a:t>
            </a:r>
            <a:r>
              <a:rPr lang="pt-BR" altLang="pt-BR" sz="1800" b="1">
                <a:latin typeface="Tahoma" pitchFamily="34" charset="0"/>
                <a:cs typeface="Tahoma" pitchFamily="34" charset="0"/>
              </a:rPr>
              <a:t>).</a:t>
            </a:r>
            <a:endParaRPr lang="pt-BR" altLang="pt-BR" sz="18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4345" name="Rectangle 3"/>
          <p:cNvSpPr txBox="1">
            <a:spLocks noChangeArrowheads="1"/>
          </p:cNvSpPr>
          <p:nvPr/>
        </p:nvSpPr>
        <p:spPr bwMode="auto">
          <a:xfrm>
            <a:off x="323850" y="2430463"/>
            <a:ext cx="4194175" cy="46831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Abastecimento de Água (</a:t>
            </a:r>
            <a:r>
              <a:rPr lang="en-US" altLang="pt-BR" sz="1800" b="1">
                <a:latin typeface="Tahoma" pitchFamily="34" charset="0"/>
                <a:cs typeface="Tahoma" pitchFamily="34" charset="0"/>
              </a:rPr>
              <a:t>10GD)</a:t>
            </a:r>
            <a:endParaRPr lang="pt-BR" altLang="pt-BR" sz="18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14346" name="Rectangle 3"/>
          <p:cNvSpPr txBox="1">
            <a:spLocks noChangeArrowheads="1"/>
          </p:cNvSpPr>
          <p:nvPr/>
        </p:nvSpPr>
        <p:spPr bwMode="auto">
          <a:xfrm>
            <a:off x="336550" y="3662363"/>
            <a:ext cx="4194175" cy="46831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Resíduo Sólido – lixo (10GG)</a:t>
            </a:r>
            <a:endParaRPr lang="pt-BR" altLang="pt-BR" sz="18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93675" y="4454525"/>
            <a:ext cx="8650288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buClr>
                <a:schemeClr val="tx1"/>
              </a:buClr>
              <a:buSzPct val="70000"/>
              <a:defRPr/>
            </a:pPr>
            <a:r>
              <a:rPr lang="pt-BR" altLang="pt-BR" sz="1600" b="1" dirty="0" smtClean="0">
                <a:latin typeface="Tahoma" pitchFamily="34" charset="0"/>
                <a:cs typeface="Tahoma" pitchFamily="34" charset="0"/>
              </a:rPr>
              <a:t>Abastecimento de Água</a:t>
            </a:r>
            <a:r>
              <a:rPr lang="pt-BR" altLang="pt-BR" sz="1600" dirty="0" smtClean="0">
                <a:latin typeface="Tahoma" pitchFamily="34" charset="0"/>
                <a:cs typeface="Tahoma" pitchFamily="34" charset="0"/>
              </a:rPr>
              <a:t>. Projetos e obras p/ abastecimento de água potável: captações, adutoras, reservatórios, estações elevatórias, estações de tratamento, redes de distribuição, ligações domiciliares, construção de poços tubulares.</a:t>
            </a:r>
          </a:p>
          <a:p>
            <a:pPr marL="285750" indent="-285750" algn="just" eaLnBrk="1" hangingPunct="1">
              <a:spcBef>
                <a:spcPct val="0"/>
              </a:spcBef>
              <a:buClr>
                <a:schemeClr val="tx1"/>
              </a:buClr>
              <a:buSzPct val="70000"/>
              <a:defRPr/>
            </a:pPr>
            <a:r>
              <a:rPr lang="pt-BR" altLang="pt-BR" sz="1600" b="1" dirty="0" smtClean="0">
                <a:latin typeface="Tahoma" pitchFamily="34" charset="0"/>
                <a:cs typeface="Tahoma" pitchFamily="34" charset="0"/>
              </a:rPr>
              <a:t>Esgotamento Sanitário</a:t>
            </a:r>
            <a:r>
              <a:rPr lang="pt-BR" altLang="pt-BR" sz="1600" dirty="0" smtClean="0">
                <a:latin typeface="Tahoma" pitchFamily="34" charset="0"/>
                <a:cs typeface="Tahoma" pitchFamily="34" charset="0"/>
              </a:rPr>
              <a:t>. Projetos e obras para coleta, tratamento e disposição de efluentes (redes coletoras, interceptores, estações elevatórias, estações de tratamento, emissários).</a:t>
            </a:r>
          </a:p>
          <a:p>
            <a:pPr marL="285750" indent="-285750" algn="just" eaLnBrk="1" hangingPunct="1">
              <a:spcBef>
                <a:spcPct val="0"/>
              </a:spcBef>
              <a:buClr>
                <a:schemeClr val="tx1"/>
              </a:buClr>
              <a:buSzPct val="70000"/>
              <a:defRPr/>
            </a:pPr>
            <a:r>
              <a:rPr lang="pt-BR" altLang="pt-BR" sz="1600" b="1" dirty="0" smtClean="0">
                <a:latin typeface="Tahoma" pitchFamily="34" charset="0"/>
                <a:cs typeface="Tahoma" pitchFamily="34" charset="0"/>
              </a:rPr>
              <a:t>Resíduos Sólidos</a:t>
            </a:r>
            <a:r>
              <a:rPr lang="pt-BR" altLang="pt-BR" sz="1600" dirty="0" smtClean="0">
                <a:latin typeface="Tahoma" pitchFamily="34" charset="0"/>
                <a:cs typeface="Tahoma" pitchFamily="34" charset="0"/>
              </a:rPr>
              <a:t>. Compreende: a) acondicionamento, coleta convencional ou seletiva, e transporte; b) unidades de disposição final- aterros sanitários ou de rejeitos; c) unidades de tratamento - triagem e/ou compostagem; d) erradicação de "lixões“.</a:t>
            </a:r>
            <a:endParaRPr lang="pt-BR" altLang="pt-BR" sz="1700" dirty="0" smtClean="0">
              <a:latin typeface="Tahoma" pitchFamily="34" charset="0"/>
              <a:cs typeface="Tahoma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chemeClr val="tx1"/>
              </a:buClr>
              <a:buSzPct val="70000"/>
              <a:buFont typeface="Arial" charset="0"/>
              <a:buNone/>
              <a:defRPr/>
            </a:pPr>
            <a:endParaRPr lang="pt-BR" altLang="pt-BR" sz="17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" name="Divisa 19"/>
          <p:cNvSpPr/>
          <p:nvPr/>
        </p:nvSpPr>
        <p:spPr>
          <a:xfrm>
            <a:off x="4552950" y="2665413"/>
            <a:ext cx="847725" cy="1231900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  <a:bevelB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39688" y="1698625"/>
            <a:ext cx="8912225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600" b="1">
                <a:latin typeface="Tahoma" pitchFamily="34" charset="0"/>
                <a:cs typeface="Tahoma" pitchFamily="34" charset="0"/>
              </a:rPr>
              <a:t>Saneamento em Comunidades Rurais, Tradicionais e Especiais (7656): </a:t>
            </a:r>
            <a:r>
              <a:rPr lang="pt-BR" altLang="pt-BR" sz="1500">
                <a:latin typeface="Tahoma" pitchFamily="34" charset="0"/>
                <a:cs typeface="Tahoma" pitchFamily="34" charset="0"/>
              </a:rPr>
              <a:t>projetos e obras: ligação domiciliar; rede coletora de esgoto; rede de distribuição de água e estação de tratamento; implantação de melhorias sanitárias domiciliares e/ou coletivas de pequeno porte.</a:t>
            </a:r>
            <a:endParaRPr lang="pt-BR" altLang="pt-BR" sz="1500" b="1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5363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842486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PLOA 2014 - MINISTÉRIO DA SAÚDE – </a:t>
            </a:r>
            <a:r>
              <a:rPr lang="pt-BR" altLang="pt-BR" sz="1800" b="1" i="1">
                <a:latin typeface="Tahoma" pitchFamily="34" charset="0"/>
                <a:cs typeface="Tahoma" pitchFamily="34" charset="0"/>
              </a:rPr>
              <a:t>Outras Ações de Saneamento</a:t>
            </a:r>
            <a:r>
              <a:rPr lang="pt-BR" altLang="pt-BR" sz="1800" i="1">
                <a:latin typeface="Tahoma" pitchFamily="34" charset="0"/>
                <a:cs typeface="Tahoma" pitchFamily="34" charset="0"/>
              </a:rPr>
              <a:t>  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9688" y="2565400"/>
            <a:ext cx="891222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600" b="1">
                <a:latin typeface="Tahoma" pitchFamily="34" charset="0"/>
                <a:cs typeface="Tahoma" pitchFamily="34" charset="0"/>
              </a:rPr>
              <a:t>Melhorias Sanitárias Domiciliares (7652): </a:t>
            </a:r>
            <a:r>
              <a:rPr lang="pt-BR" altLang="pt-BR" sz="1500">
                <a:latin typeface="Tahoma" pitchFamily="34" charset="0"/>
                <a:cs typeface="Tahoma" pitchFamily="34" charset="0"/>
              </a:rPr>
              <a:t>kit sanitário, construção de módulos sanitários, banheiro, privada, tanque séptico, sumidouro (poço absorvente), instalações de reservatório domiciliar de água, tanque de lavar roupa, lavatório, pia de cozinha, ligação à rede pública de água, à rede pública de esgoto.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4925" y="3573463"/>
            <a:ext cx="8916988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600" b="1">
                <a:latin typeface="Tahoma" pitchFamily="34" charset="0"/>
                <a:cs typeface="Tahoma" pitchFamily="34" charset="0"/>
              </a:rPr>
              <a:t>Melhorias Habitacionais p/ o Controle da Doença de Chagas em áreas endêmicas (3921): </a:t>
            </a:r>
            <a:r>
              <a:rPr lang="pt-BR" altLang="pt-BR" sz="1500">
                <a:latin typeface="Tahoma" pitchFamily="34" charset="0"/>
                <a:cs typeface="Tahoma" pitchFamily="34" charset="0"/>
              </a:rPr>
              <a:t>melhoria das condições físico-sanitárias de casas em áreas endêmicas da Doença de Chagas, por meio de restauração (reforma: reboco das paredes internas e externas e pintura das mesmas; calçada de proteção em torno da casa; cobertura com materiais adequados; piso cimentado ou de madeira; recuperação de abrigo de animais e depósitos; substituição de cercas; e implantação e/ou recuperação de instalações sanitárias) ou reconstrução (quando as casas não suportam  reformas). 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39688" y="5373688"/>
            <a:ext cx="8912225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600" b="1">
                <a:latin typeface="Tahoma" pitchFamily="34" charset="0"/>
                <a:cs typeface="Tahoma" pitchFamily="34" charset="0"/>
              </a:rPr>
              <a:t>Drenagem e Manejo Ambiental p/ Prevenção e Controle da Malária em áreas endêmicas (3883): </a:t>
            </a:r>
            <a:r>
              <a:rPr lang="pt-BR" altLang="pt-BR" sz="1500">
                <a:latin typeface="Tahoma" pitchFamily="34" charset="0"/>
                <a:cs typeface="Tahoma" pitchFamily="34" charset="0"/>
              </a:rPr>
              <a:t>esgotamento de água pluvial, canalização, retificação, limpeza e demais obras de melhoria do fluxo d'água. Somente locais de criadouros do vetor transmissor da malária, comprovados por meio de parecer entomológico e epidemiológico.</a:t>
            </a:r>
          </a:p>
        </p:txBody>
      </p:sp>
      <p:sp>
        <p:nvSpPr>
          <p:cNvPr id="15369" name="Título 1"/>
          <p:cNvSpPr>
            <a:spLocks noGrp="1"/>
          </p:cNvSpPr>
          <p:nvPr/>
        </p:nvSpPr>
        <p:spPr bwMode="auto">
          <a:xfrm>
            <a:off x="1100138" y="555625"/>
            <a:ext cx="68357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-  PL 13/2014 - CN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5" grpId="0"/>
      <p:bldP spid="10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pic>
        <p:nvPicPr>
          <p:cNvPr id="16387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23850" y="1358900"/>
            <a:ext cx="7993063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PLOA 2015 - MINISTÉRIO DA SAÚDE - Investimento na Rede SUS</a:t>
            </a:r>
            <a:r>
              <a:rPr lang="pt-BR" altLang="pt-BR" sz="1800">
                <a:latin typeface="Tahoma" pitchFamily="34" charset="0"/>
                <a:cs typeface="Tahoma" pitchFamily="34" charset="0"/>
              </a:rPr>
              <a:t>  </a:t>
            </a:r>
          </a:p>
        </p:txBody>
      </p:sp>
      <p:sp>
        <p:nvSpPr>
          <p:cNvPr id="16389" name="Título 1"/>
          <p:cNvSpPr>
            <a:spLocks noGrp="1"/>
          </p:cNvSpPr>
          <p:nvPr/>
        </p:nvSpPr>
        <p:spPr bwMode="auto">
          <a:xfrm>
            <a:off x="1100138" y="554038"/>
            <a:ext cx="68357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-  PL 13/2014 - CN</a:t>
            </a:r>
          </a:p>
        </p:txBody>
      </p:sp>
      <p:grpSp>
        <p:nvGrpSpPr>
          <p:cNvPr id="16" name="Grupo 15"/>
          <p:cNvGrpSpPr>
            <a:grpSpLocks/>
          </p:cNvGrpSpPr>
          <p:nvPr/>
        </p:nvGrpSpPr>
        <p:grpSpPr bwMode="auto">
          <a:xfrm>
            <a:off x="265113" y="1928813"/>
            <a:ext cx="8483600" cy="1428750"/>
            <a:chOff x="265113" y="1928813"/>
            <a:chExt cx="8483600" cy="1428750"/>
          </a:xfrm>
        </p:grpSpPr>
        <p:sp>
          <p:nvSpPr>
            <p:cNvPr id="4" name="Forma livre 3"/>
            <p:cNvSpPr/>
            <p:nvPr/>
          </p:nvSpPr>
          <p:spPr bwMode="auto">
            <a:xfrm>
              <a:off x="1866200" y="1928813"/>
              <a:ext cx="6882513" cy="1428750"/>
            </a:xfrm>
            <a:custGeom>
              <a:avLst/>
              <a:gdLst>
                <a:gd name="connsiteX0" fmla="*/ 0 w 4655168"/>
                <a:gd name="connsiteY0" fmla="*/ 0 h 1264147"/>
                <a:gd name="connsiteX1" fmla="*/ 4023095 w 4655168"/>
                <a:gd name="connsiteY1" fmla="*/ 0 h 1264147"/>
                <a:gd name="connsiteX2" fmla="*/ 4655168 w 4655168"/>
                <a:gd name="connsiteY2" fmla="*/ 632074 h 1264147"/>
                <a:gd name="connsiteX3" fmla="*/ 4023095 w 4655168"/>
                <a:gd name="connsiteY3" fmla="*/ 1264147 h 1264147"/>
                <a:gd name="connsiteX4" fmla="*/ 0 w 4655168"/>
                <a:gd name="connsiteY4" fmla="*/ 1264147 h 1264147"/>
                <a:gd name="connsiteX5" fmla="*/ 0 w 4655168"/>
                <a:gd name="connsiteY5" fmla="*/ 0 h 126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55168" h="1264147">
                  <a:moveTo>
                    <a:pt x="4655168" y="1264146"/>
                  </a:moveTo>
                  <a:lnTo>
                    <a:pt x="632073" y="1264146"/>
                  </a:lnTo>
                  <a:lnTo>
                    <a:pt x="0" y="632073"/>
                  </a:lnTo>
                  <a:lnTo>
                    <a:pt x="632073" y="1"/>
                  </a:lnTo>
                  <a:lnTo>
                    <a:pt x="4655168" y="1"/>
                  </a:lnTo>
                  <a:lnTo>
                    <a:pt x="4655168" y="1264146"/>
                  </a:lnTo>
                  <a:close/>
                </a:path>
              </a:pathLst>
            </a:custGeom>
            <a:solidFill>
              <a:schemeClr val="accent1">
                <a:hueOff val="0"/>
                <a:satOff val="0"/>
                <a:lumOff val="0"/>
                <a:alpha val="88000"/>
              </a:schemeClr>
            </a:solidFill>
            <a:scene3d>
              <a:camera prst="orthographicFront">
                <a:rot lat="0" lon="600000" rev="0"/>
              </a:camera>
              <a:lightRig rig="freezing" dir="t"/>
            </a:scene3d>
            <a:sp3d contourW="12700">
              <a:bevelT/>
              <a:bevelB w="165100" prst="coolSlant"/>
              <a:contourClr>
                <a:srgbClr val="0066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73491" tIns="45721" rIns="85344" bIns="45721" spcCol="1270" anchor="ctr"/>
            <a:lstStyle/>
            <a:p>
              <a:pPr algn="just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PT" altLang="pt-BR" sz="1600" b="1" u="sng" dirty="0">
                  <a:latin typeface="Tahoma" pitchFamily="34" charset="0"/>
                  <a:cs typeface="Tahoma" pitchFamily="34" charset="0"/>
                </a:rPr>
                <a:t>ATENÇÃO BÁSICA</a:t>
              </a:r>
              <a:r>
                <a:rPr lang="pt-PT" altLang="pt-BR" sz="1600" dirty="0">
                  <a:latin typeface="Tahoma" pitchFamily="34" charset="0"/>
                  <a:cs typeface="Tahoma" pitchFamily="34" charset="0"/>
                </a:rPr>
                <a:t> </a:t>
              </a:r>
              <a:r>
                <a:rPr lang="pt-PT" altLang="pt-BR" sz="1600" b="1" dirty="0">
                  <a:latin typeface="Tahoma" pitchFamily="34" charset="0"/>
                  <a:cs typeface="Tahoma" pitchFamily="34" charset="0"/>
                </a:rPr>
                <a:t>(</a:t>
              </a:r>
              <a:r>
                <a:rPr lang="pt-BR" altLang="pt-BR" sz="1600" b="1" dirty="0">
                  <a:latin typeface="Tahoma" pitchFamily="34" charset="0"/>
                  <a:cs typeface="Tahoma" pitchFamily="34" charset="0"/>
                </a:rPr>
                <a:t>8581) </a:t>
              </a:r>
              <a:r>
                <a:rPr lang="pt-PT" altLang="pt-BR" sz="1600" dirty="0">
                  <a:latin typeface="Tahoma" pitchFamily="34" charset="0"/>
                  <a:cs typeface="Tahoma" pitchFamily="34" charset="0"/>
                </a:rPr>
                <a:t>- </a:t>
              </a:r>
              <a:r>
                <a:rPr lang="pt-PT" altLang="pt-BR" sz="1600" b="1" dirty="0">
                  <a:latin typeface="Tahoma" pitchFamily="34" charset="0"/>
                  <a:cs typeface="Tahoma" pitchFamily="34" charset="0"/>
                </a:rPr>
                <a:t>conjunto de </a:t>
              </a:r>
              <a:r>
                <a:rPr lang="pt-PT" altLang="pt-BR" sz="1600" b="1" u="sng" dirty="0">
                  <a:latin typeface="Tahoma" pitchFamily="34" charset="0"/>
                  <a:cs typeface="Tahoma" pitchFamily="34" charset="0"/>
                </a:rPr>
                <a:t>ações do primeiro nível de atenção em saúde</a:t>
              </a:r>
              <a:r>
                <a:rPr lang="pt-PT" altLang="pt-BR" sz="1600" b="1" dirty="0">
                  <a:latin typeface="Tahoma" pitchFamily="34" charset="0"/>
                  <a:cs typeface="Tahoma" pitchFamily="34" charset="0"/>
                </a:rPr>
                <a:t> (</a:t>
              </a:r>
              <a:r>
                <a:rPr lang="pt-PT" altLang="pt-BR" sz="1600" b="1" dirty="0">
                  <a:solidFill>
                    <a:srgbClr val="FFFF00"/>
                  </a:solidFill>
                  <a:latin typeface="Tahoma" pitchFamily="34" charset="0"/>
                  <a:cs typeface="Tahoma" pitchFamily="34" charset="0"/>
                </a:rPr>
                <a:t>postos, centros de saúde, </a:t>
              </a:r>
              <a:r>
                <a:rPr lang="pt-BR" altLang="pt-BR" sz="1600" b="1" dirty="0">
                  <a:solidFill>
                    <a:srgbClr val="FFFF00"/>
                  </a:solidFill>
                  <a:latin typeface="Tahoma" pitchFamily="34" charset="0"/>
                  <a:cs typeface="Tahoma" pitchFamily="34" charset="0"/>
                </a:rPr>
                <a:t>unidades básicas de saúde</a:t>
              </a:r>
              <a:r>
                <a:rPr lang="pt-PT" altLang="pt-BR" sz="1600" b="1" dirty="0">
                  <a:solidFill>
                    <a:srgbClr val="FFFF00"/>
                  </a:solidFill>
                  <a:latin typeface="Tahoma" pitchFamily="34" charset="0"/>
                  <a:cs typeface="Tahoma" pitchFamily="34" charset="0"/>
                </a:rPr>
                <a:t> e unidades de saúde da família</a:t>
              </a:r>
              <a:r>
                <a:rPr lang="pt-PT" altLang="pt-BR" sz="1600" b="1" dirty="0">
                  <a:latin typeface="Tahoma" pitchFamily="34" charset="0"/>
                  <a:cs typeface="Tahoma" pitchFamily="34" charset="0"/>
                </a:rPr>
                <a:t>)</a:t>
              </a:r>
              <a:endParaRPr lang="pt-BR" sz="1600" dirty="0"/>
            </a:p>
          </p:txBody>
        </p:sp>
        <p:sp>
          <p:nvSpPr>
            <p:cNvPr id="5" name="Elipse 4"/>
            <p:cNvSpPr/>
            <p:nvPr/>
          </p:nvSpPr>
          <p:spPr bwMode="auto">
            <a:xfrm>
              <a:off x="265113" y="1994141"/>
              <a:ext cx="1869000" cy="1298093"/>
            </a:xfrm>
            <a:prstGeom prst="ellipse">
              <a:avLst/>
            </a:prstGeom>
            <a:blipFill>
              <a:blip r:embed="rId4"/>
              <a:srcRect/>
              <a:stretch>
                <a:fillRect t="-10000" b="-10000"/>
              </a:stretch>
            </a:blipFill>
            <a:scene3d>
              <a:camera prst="orthographicFront">
                <a:rot lat="0" lon="600000" rev="0"/>
              </a:camera>
              <a:lightRig rig="freezing" dir="t"/>
            </a:scene3d>
            <a:sp3d prstMaterial="softEdge">
              <a:bevelT/>
              <a:bevelB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1" name="Grupo 10"/>
          <p:cNvGrpSpPr>
            <a:grpSpLocks/>
          </p:cNvGrpSpPr>
          <p:nvPr/>
        </p:nvGrpSpPr>
        <p:grpSpPr bwMode="auto">
          <a:xfrm>
            <a:off x="265113" y="3613150"/>
            <a:ext cx="8483600" cy="1471613"/>
            <a:chOff x="265113" y="3613150"/>
            <a:chExt cx="8483600" cy="1471613"/>
          </a:xfrm>
        </p:grpSpPr>
        <p:sp>
          <p:nvSpPr>
            <p:cNvPr id="6" name="Forma livre 5"/>
            <p:cNvSpPr/>
            <p:nvPr/>
          </p:nvSpPr>
          <p:spPr bwMode="auto">
            <a:xfrm>
              <a:off x="1866200" y="3613150"/>
              <a:ext cx="6882513" cy="1471613"/>
            </a:xfrm>
            <a:custGeom>
              <a:avLst/>
              <a:gdLst>
                <a:gd name="connsiteX0" fmla="*/ 0 w 4655168"/>
                <a:gd name="connsiteY0" fmla="*/ 0 h 1264147"/>
                <a:gd name="connsiteX1" fmla="*/ 4023095 w 4655168"/>
                <a:gd name="connsiteY1" fmla="*/ 0 h 1264147"/>
                <a:gd name="connsiteX2" fmla="*/ 4655168 w 4655168"/>
                <a:gd name="connsiteY2" fmla="*/ 632074 h 1264147"/>
                <a:gd name="connsiteX3" fmla="*/ 4023095 w 4655168"/>
                <a:gd name="connsiteY3" fmla="*/ 1264147 h 1264147"/>
                <a:gd name="connsiteX4" fmla="*/ 0 w 4655168"/>
                <a:gd name="connsiteY4" fmla="*/ 1264147 h 1264147"/>
                <a:gd name="connsiteX5" fmla="*/ 0 w 4655168"/>
                <a:gd name="connsiteY5" fmla="*/ 0 h 126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55168" h="1264147">
                  <a:moveTo>
                    <a:pt x="4655168" y="1264146"/>
                  </a:moveTo>
                  <a:lnTo>
                    <a:pt x="632073" y="1264146"/>
                  </a:lnTo>
                  <a:lnTo>
                    <a:pt x="0" y="632073"/>
                  </a:lnTo>
                  <a:lnTo>
                    <a:pt x="632073" y="1"/>
                  </a:lnTo>
                  <a:lnTo>
                    <a:pt x="4655168" y="1"/>
                  </a:lnTo>
                  <a:lnTo>
                    <a:pt x="4655168" y="1264146"/>
                  </a:lnTo>
                  <a:close/>
                </a:path>
              </a:pathLst>
            </a:custGeom>
            <a:scene3d>
              <a:camera prst="orthographicFront">
                <a:rot lat="0" lon="600000" rev="0"/>
              </a:camera>
              <a:lightRig rig="freezing" dir="t"/>
            </a:scene3d>
            <a:sp3d contourW="12700">
              <a:contourClr>
                <a:srgbClr val="0066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73491" tIns="45721" rIns="85344" spcCol="1270" anchor="ctr"/>
            <a:lstStyle/>
            <a:p>
              <a:pPr algn="just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altLang="pt-BR" sz="1600" b="1" u="sng" dirty="0">
                  <a:latin typeface="Tahoma" pitchFamily="34" charset="0"/>
                  <a:cs typeface="Tahoma" pitchFamily="34" charset="0"/>
                </a:rPr>
                <a:t>ATENÇÃO ESPECIALIZADA</a:t>
              </a:r>
              <a:r>
                <a:rPr lang="pt-BR" altLang="pt-BR" sz="1600" b="1" dirty="0">
                  <a:latin typeface="Tahoma" pitchFamily="34" charset="0"/>
                  <a:cs typeface="Tahoma" pitchFamily="34" charset="0"/>
                </a:rPr>
                <a:t> (8535) </a:t>
              </a:r>
              <a:r>
                <a:rPr lang="pt-BR" altLang="pt-BR" sz="1600" dirty="0">
                  <a:latin typeface="Tahoma" pitchFamily="34" charset="0"/>
                  <a:cs typeface="Tahoma" pitchFamily="34" charset="0"/>
                </a:rPr>
                <a:t>- </a:t>
              </a:r>
              <a:r>
                <a:rPr lang="pt-BR" altLang="pt-BR" sz="1600" b="1" dirty="0">
                  <a:latin typeface="Tahoma" pitchFamily="34" charset="0"/>
                  <a:cs typeface="Tahoma" pitchFamily="34" charset="0"/>
                </a:rPr>
                <a:t>conjunto de ações de maior complexidade e custos na atenção à saúde (média e alta complexidade), executadas por profissionais e estabelecimentos especializados (</a:t>
              </a:r>
              <a:r>
                <a:rPr lang="pt-BR" altLang="pt-BR" sz="1600" b="1" dirty="0">
                  <a:solidFill>
                    <a:srgbClr val="FFFF00"/>
                  </a:solidFill>
                  <a:latin typeface="Tahoma" pitchFamily="34" charset="0"/>
                  <a:cs typeface="Tahoma" pitchFamily="34" charset="0"/>
                </a:rPr>
                <a:t>hospitais, clínicas, unidades de pronto atendimento, centros especializados e Santas Casas</a:t>
              </a:r>
              <a:r>
                <a:rPr lang="pt-BR" altLang="pt-BR" sz="1600" b="1" dirty="0">
                  <a:latin typeface="Tahoma" pitchFamily="34" charset="0"/>
                  <a:cs typeface="Tahoma" pitchFamily="34" charset="0"/>
                </a:rPr>
                <a:t>)</a:t>
              </a:r>
              <a:endParaRPr lang="pt-BR" sz="1600" dirty="0"/>
            </a:p>
          </p:txBody>
        </p:sp>
        <p:sp>
          <p:nvSpPr>
            <p:cNvPr id="7" name="Elipse 6"/>
            <p:cNvSpPr/>
            <p:nvPr/>
          </p:nvSpPr>
          <p:spPr bwMode="auto">
            <a:xfrm>
              <a:off x="265113" y="3613151"/>
              <a:ext cx="1869000" cy="1298245"/>
            </a:xfrm>
            <a:prstGeom prst="ellipse">
              <a:avLst/>
            </a:prstGeom>
            <a:blipFill>
              <a:blip r:embed="rId5"/>
              <a:srcRect/>
              <a:stretch>
                <a:fillRect/>
              </a:stretch>
            </a:blipFill>
            <a:scene3d>
              <a:camera prst="orthographicFront">
                <a:rot lat="0" lon="600000" rev="0"/>
              </a:camera>
              <a:lightRig rig="freezing" dir="t"/>
            </a:scene3d>
            <a:sp3d>
              <a:bevelT prst="angle"/>
              <a:bevelB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5" name="Grupo 14"/>
          <p:cNvGrpSpPr>
            <a:grpSpLocks/>
          </p:cNvGrpSpPr>
          <p:nvPr/>
        </p:nvGrpSpPr>
        <p:grpSpPr bwMode="auto">
          <a:xfrm>
            <a:off x="369888" y="5299075"/>
            <a:ext cx="8378825" cy="1298575"/>
            <a:chOff x="369888" y="5299075"/>
            <a:chExt cx="8378825" cy="1298575"/>
          </a:xfrm>
        </p:grpSpPr>
        <p:sp>
          <p:nvSpPr>
            <p:cNvPr id="8" name="Forma livre 7"/>
            <p:cNvSpPr/>
            <p:nvPr/>
          </p:nvSpPr>
          <p:spPr bwMode="auto">
            <a:xfrm>
              <a:off x="1865221" y="5299075"/>
              <a:ext cx="6883492" cy="1298575"/>
            </a:xfrm>
            <a:custGeom>
              <a:avLst/>
              <a:gdLst>
                <a:gd name="connsiteX0" fmla="*/ 0 w 4655168"/>
                <a:gd name="connsiteY0" fmla="*/ 0 h 1264147"/>
                <a:gd name="connsiteX1" fmla="*/ 4023095 w 4655168"/>
                <a:gd name="connsiteY1" fmla="*/ 0 h 1264147"/>
                <a:gd name="connsiteX2" fmla="*/ 4655168 w 4655168"/>
                <a:gd name="connsiteY2" fmla="*/ 632074 h 1264147"/>
                <a:gd name="connsiteX3" fmla="*/ 4023095 w 4655168"/>
                <a:gd name="connsiteY3" fmla="*/ 1264147 h 1264147"/>
                <a:gd name="connsiteX4" fmla="*/ 0 w 4655168"/>
                <a:gd name="connsiteY4" fmla="*/ 1264147 h 1264147"/>
                <a:gd name="connsiteX5" fmla="*/ 0 w 4655168"/>
                <a:gd name="connsiteY5" fmla="*/ 0 h 126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55168" h="1264147">
                  <a:moveTo>
                    <a:pt x="4655168" y="1264146"/>
                  </a:moveTo>
                  <a:lnTo>
                    <a:pt x="632073" y="1264146"/>
                  </a:lnTo>
                  <a:lnTo>
                    <a:pt x="0" y="632073"/>
                  </a:lnTo>
                  <a:lnTo>
                    <a:pt x="632073" y="1"/>
                  </a:lnTo>
                  <a:lnTo>
                    <a:pt x="4655168" y="1"/>
                  </a:lnTo>
                  <a:lnTo>
                    <a:pt x="4655168" y="1264146"/>
                  </a:lnTo>
                  <a:close/>
                </a:path>
              </a:pathLst>
            </a:custGeom>
            <a:scene3d>
              <a:camera prst="orthographicFront">
                <a:rot lat="0" lon="600000" rev="0"/>
              </a:camera>
              <a:lightRig rig="freezing" dir="t"/>
            </a:scene3d>
            <a:sp3d contourW="12700">
              <a:contourClr>
                <a:srgbClr val="0066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73491" tIns="45721" rIns="85344" spcCol="1270" anchor="ctr"/>
            <a:lstStyle/>
            <a:p>
              <a:pPr algn="just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altLang="pt-BR" sz="1600" b="1" u="sng" dirty="0">
                  <a:latin typeface="Tahoma" pitchFamily="34" charset="0"/>
                  <a:cs typeface="Tahoma" pitchFamily="34" charset="0"/>
                </a:rPr>
                <a:t>URGÊNCIA E EMERGÊNCIA</a:t>
              </a:r>
              <a:r>
                <a:rPr lang="pt-BR" altLang="pt-BR" sz="1600" dirty="0">
                  <a:latin typeface="Tahoma" pitchFamily="34" charset="0"/>
                  <a:cs typeface="Tahoma" pitchFamily="34" charset="0"/>
                </a:rPr>
                <a:t> </a:t>
              </a:r>
              <a:r>
                <a:rPr lang="pt-BR" altLang="pt-BR" sz="1600" b="1" dirty="0">
                  <a:latin typeface="Tahoma" pitchFamily="34" charset="0"/>
                  <a:cs typeface="Tahoma" pitchFamily="34" charset="0"/>
                </a:rPr>
                <a:t>(8933) </a:t>
              </a:r>
              <a:r>
                <a:rPr lang="pt-BR" altLang="pt-BR" sz="1600" dirty="0">
                  <a:latin typeface="Tahoma" pitchFamily="34" charset="0"/>
                  <a:cs typeface="Tahoma" pitchFamily="34" charset="0"/>
                </a:rPr>
                <a:t>- </a:t>
              </a:r>
              <a:r>
                <a:rPr lang="pt-BR" altLang="pt-BR" sz="1600" b="1" dirty="0">
                  <a:latin typeface="Tahoma" pitchFamily="34" charset="0"/>
                  <a:cs typeface="Tahoma" pitchFamily="34" charset="0"/>
                </a:rPr>
                <a:t>assistência a pacientes com risco de vida (emergência) ou sem risco de vida (urgência), cujos agravos necessitam de atendimento imediato (</a:t>
              </a:r>
              <a:r>
                <a:rPr lang="pt-BR" altLang="pt-BR" sz="1600" b="1" dirty="0">
                  <a:solidFill>
                    <a:srgbClr val="FFFF00"/>
                  </a:solidFill>
                  <a:latin typeface="Tahoma" pitchFamily="34" charset="0"/>
                  <a:cs typeface="Tahoma" pitchFamily="34" charset="0"/>
                </a:rPr>
                <a:t>pronto-socorro, unidades de urgência e emergência</a:t>
              </a:r>
              <a:r>
                <a:rPr lang="pt-BR" altLang="pt-BR" sz="1600" b="1" dirty="0">
                  <a:latin typeface="Tahoma" pitchFamily="34" charset="0"/>
                  <a:cs typeface="Tahoma" pitchFamily="34" charset="0"/>
                </a:rPr>
                <a:t>)</a:t>
              </a:r>
              <a:endParaRPr lang="pt-BR" sz="1600" dirty="0"/>
            </a:p>
          </p:txBody>
        </p:sp>
        <p:sp>
          <p:nvSpPr>
            <p:cNvPr id="9" name="Elipse 8"/>
            <p:cNvSpPr/>
            <p:nvPr/>
          </p:nvSpPr>
          <p:spPr bwMode="auto">
            <a:xfrm>
              <a:off x="369888" y="5299076"/>
              <a:ext cx="1869266" cy="1298574"/>
            </a:xfrm>
            <a:prstGeom prst="ellipse">
              <a:avLst/>
            </a:prstGeom>
            <a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l="-17000" r="-17000"/>
              </a:stretch>
            </a:blipFill>
            <a:scene3d>
              <a:camera prst="orthographicFront">
                <a:rot lat="0" lon="600000" rev="0"/>
              </a:camera>
              <a:lightRig rig="freezing" dir="t"/>
            </a:scene3d>
            <a:sp3d prstMaterial="plastic">
              <a:bevelT/>
              <a:bevelB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>
            <a:grpSpLocks/>
          </p:cNvGrpSpPr>
          <p:nvPr/>
        </p:nvGrpSpPr>
        <p:grpSpPr bwMode="auto">
          <a:xfrm>
            <a:off x="3309938" y="3638550"/>
            <a:ext cx="5686425" cy="1035050"/>
            <a:chOff x="3309938" y="3638550"/>
            <a:chExt cx="5686425" cy="1035050"/>
          </a:xfrm>
        </p:grpSpPr>
        <p:sp>
          <p:nvSpPr>
            <p:cNvPr id="17427" name="Line 9"/>
            <p:cNvSpPr>
              <a:spLocks noChangeShapeType="1"/>
            </p:cNvSpPr>
            <p:nvPr/>
          </p:nvSpPr>
          <p:spPr bwMode="auto">
            <a:xfrm>
              <a:off x="3309938" y="4106863"/>
              <a:ext cx="3905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pt-BR"/>
            </a:p>
          </p:txBody>
        </p:sp>
        <p:sp>
          <p:nvSpPr>
            <p:cNvPr id="17428" name="Rectangle 10"/>
            <p:cNvSpPr>
              <a:spLocks noChangeArrowheads="1"/>
            </p:cNvSpPr>
            <p:nvPr/>
          </p:nvSpPr>
          <p:spPr bwMode="auto">
            <a:xfrm>
              <a:off x="3738563" y="3638550"/>
              <a:ext cx="5257800" cy="1035050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marL="38100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>
                <a:lnSpc>
                  <a:spcPct val="85000"/>
                </a:lnSpc>
                <a:spcBef>
                  <a:spcPts val="500"/>
                </a:spcBef>
                <a:spcAft>
                  <a:spcPts val="500"/>
                </a:spcAft>
                <a:buClr>
                  <a:srgbClr val="0000FF"/>
                </a:buClr>
                <a:buSzPct val="50000"/>
                <a:buFont typeface="Wingdings" pitchFamily="2" charset="2"/>
                <a:buChar char="Ø"/>
              </a:pP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Estruturação de Unidades de </a:t>
              </a:r>
              <a:r>
                <a:rPr lang="pt-BR" altLang="pt-BR" sz="1800" b="1" u="sng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ATENÇÃO ESPECIALIZADA</a:t>
              </a:r>
              <a:r>
                <a:rPr lang="pt-BR" altLang="pt-BR" sz="1800" b="1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 </a:t>
              </a: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em Saúde (</a:t>
              </a:r>
              <a:r>
                <a:rPr lang="pt-BR" altLang="pt-BR" sz="1800" b="1" i="1">
                  <a:latin typeface="Tahoma" pitchFamily="34" charset="0"/>
                  <a:cs typeface="Tahoma" pitchFamily="34" charset="0"/>
                </a:rPr>
                <a:t>hospitais, clínicas, centros especializados, UPA e Santas Casas</a:t>
              </a: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)</a:t>
              </a:r>
            </a:p>
          </p:txBody>
        </p:sp>
      </p:grpSp>
      <p:grpSp>
        <p:nvGrpSpPr>
          <p:cNvPr id="5" name="Grupo 4"/>
          <p:cNvGrpSpPr>
            <a:grpSpLocks/>
          </p:cNvGrpSpPr>
          <p:nvPr/>
        </p:nvGrpSpPr>
        <p:grpSpPr bwMode="auto">
          <a:xfrm>
            <a:off x="3309938" y="4156075"/>
            <a:ext cx="5648325" cy="1820863"/>
            <a:chOff x="3309938" y="4156075"/>
            <a:chExt cx="5648325" cy="1820863"/>
          </a:xfrm>
        </p:grpSpPr>
        <p:sp>
          <p:nvSpPr>
            <p:cNvPr id="17425" name="Rectangle 11"/>
            <p:cNvSpPr>
              <a:spLocks noChangeArrowheads="1"/>
            </p:cNvSpPr>
            <p:nvPr/>
          </p:nvSpPr>
          <p:spPr bwMode="auto">
            <a:xfrm>
              <a:off x="3700463" y="4941888"/>
              <a:ext cx="5257800" cy="1035050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marL="381000" indent="-3810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>
                <a:lnSpc>
                  <a:spcPct val="85000"/>
                </a:lnSpc>
                <a:spcBef>
                  <a:spcPts val="500"/>
                </a:spcBef>
                <a:spcAft>
                  <a:spcPts val="500"/>
                </a:spcAft>
                <a:buClr>
                  <a:srgbClr val="0000FF"/>
                </a:buClr>
                <a:buSzPct val="50000"/>
                <a:buFont typeface="Wingdings" pitchFamily="2" charset="2"/>
                <a:buChar char="Ø"/>
              </a:pP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Serviços de Atenção às </a:t>
              </a:r>
              <a:r>
                <a:rPr lang="pt-BR" altLang="pt-BR" sz="1800" b="1" u="sng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URGÊNCIAS E EMERGÊNCIAS</a:t>
              </a: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 na Rede Hospitalar (</a:t>
              </a:r>
              <a:r>
                <a:rPr lang="pt-BR" altLang="pt-BR" sz="1800" b="1" i="1">
                  <a:latin typeface="Tahoma" pitchFamily="34" charset="0"/>
                  <a:cs typeface="Tahoma" pitchFamily="34" charset="0"/>
                </a:rPr>
                <a:t>pronto-socorro, unidades de urgência e emergência</a:t>
              </a: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)</a:t>
              </a:r>
            </a:p>
          </p:txBody>
        </p:sp>
        <p:sp>
          <p:nvSpPr>
            <p:cNvPr id="17426" name="Line 13"/>
            <p:cNvSpPr>
              <a:spLocks noChangeShapeType="1"/>
            </p:cNvSpPr>
            <p:nvPr/>
          </p:nvSpPr>
          <p:spPr bwMode="auto">
            <a:xfrm>
              <a:off x="3309938" y="4156075"/>
              <a:ext cx="347662" cy="12890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pt-BR"/>
            </a:p>
          </p:txBody>
        </p:sp>
      </p:grpSp>
      <p:sp>
        <p:nvSpPr>
          <p:cNvPr id="16393" name="Text Box 16"/>
          <p:cNvSpPr txBox="1">
            <a:spLocks noChangeArrowheads="1"/>
          </p:cNvSpPr>
          <p:nvPr/>
        </p:nvSpPr>
        <p:spPr bwMode="auto">
          <a:xfrm>
            <a:off x="252413" y="6221413"/>
            <a:ext cx="86931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pt-BR" sz="1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(*)</a:t>
            </a:r>
            <a:r>
              <a:rPr lang="pt-BR" altLang="pt-BR" sz="1800" b="1"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Implantar (</a:t>
            </a:r>
            <a:r>
              <a:rPr lang="pt-BR" altLang="pt-BR" sz="1600" b="1" i="1">
                <a:latin typeface="Tahoma" pitchFamily="34" charset="0"/>
                <a:cs typeface="Tahoma" pitchFamily="34" charset="0"/>
              </a:rPr>
              <a:t>construir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); aparelhar (</a:t>
            </a:r>
            <a:r>
              <a:rPr lang="pt-BR" altLang="pt-BR" sz="1600" b="1" i="1">
                <a:latin typeface="Tahoma" pitchFamily="34" charset="0"/>
                <a:cs typeface="Tahoma" pitchFamily="34" charset="0"/>
              </a:rPr>
              <a:t>equipar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); adequar (</a:t>
            </a:r>
            <a:r>
              <a:rPr lang="pt-BR" altLang="pt-BR" sz="1600" b="1" i="1">
                <a:latin typeface="Tahoma" pitchFamily="34" charset="0"/>
                <a:cs typeface="Tahoma" pitchFamily="34" charset="0"/>
              </a:rPr>
              <a:t>usar GND 3 para reformar e GND 4 para ampliar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).</a:t>
            </a:r>
          </a:p>
        </p:txBody>
      </p:sp>
      <p:pic>
        <p:nvPicPr>
          <p:cNvPr id="174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sp>
        <p:nvSpPr>
          <p:cNvPr id="17415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799306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PLOA 2015 - MINISTÉRIO DA SAÚDE</a:t>
            </a:r>
            <a:r>
              <a:rPr lang="pt-BR" altLang="pt-BR" sz="1800">
                <a:latin typeface="Tahoma" pitchFamily="34" charset="0"/>
                <a:cs typeface="Tahoma" pitchFamily="34" charset="0"/>
              </a:rPr>
              <a:t>  </a:t>
            </a:r>
          </a:p>
        </p:txBody>
      </p:sp>
      <p:grpSp>
        <p:nvGrpSpPr>
          <p:cNvPr id="17416" name="Grupo 1"/>
          <p:cNvGrpSpPr>
            <a:grpSpLocks/>
          </p:cNvGrpSpPr>
          <p:nvPr/>
        </p:nvGrpSpPr>
        <p:grpSpPr bwMode="auto">
          <a:xfrm>
            <a:off x="252413" y="2952750"/>
            <a:ext cx="2967037" cy="2308225"/>
            <a:chOff x="252413" y="2952750"/>
            <a:chExt cx="2967037" cy="2308225"/>
          </a:xfrm>
        </p:grpSpPr>
        <p:sp>
          <p:nvSpPr>
            <p:cNvPr id="17422" name="Rectangle 2"/>
            <p:cNvSpPr>
              <a:spLocks noChangeArrowheads="1"/>
            </p:cNvSpPr>
            <p:nvPr/>
          </p:nvSpPr>
          <p:spPr bwMode="auto">
            <a:xfrm>
              <a:off x="252413" y="2952750"/>
              <a:ext cx="2122487" cy="2308225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buClr>
                  <a:schemeClr val="hlink"/>
                </a:buClr>
                <a:buSzPct val="70000"/>
                <a:buFont typeface="Arial" charset="0"/>
                <a:buNone/>
              </a:pP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Implantar, Aparelhar,  Adequar Unidade de Saúde </a:t>
              </a:r>
              <a:r>
                <a:rPr lang="pt-BR" altLang="pt-BR" sz="1800" b="1">
                  <a:solidFill>
                    <a:srgbClr val="FF0000"/>
                  </a:solidFill>
                  <a:latin typeface="Tahoma" pitchFamily="34" charset="0"/>
                  <a:cs typeface="Tahoma" pitchFamily="34" charset="0"/>
                </a:rPr>
                <a:t>(*)</a:t>
              </a: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 /</a:t>
              </a:r>
            </a:p>
            <a:p>
              <a:pPr eaLnBrk="1" hangingPunct="1">
                <a:buClr>
                  <a:schemeClr val="hlink"/>
                </a:buClr>
                <a:buSzPct val="70000"/>
                <a:buFont typeface="Arial" charset="0"/>
                <a:buNone/>
              </a:pP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Aquisição de Unidade Móvel de Saúde</a:t>
              </a:r>
            </a:p>
          </p:txBody>
        </p:sp>
        <p:sp>
          <p:nvSpPr>
            <p:cNvPr id="23560" name="Line 12"/>
            <p:cNvSpPr>
              <a:spLocks noChangeShapeType="1"/>
            </p:cNvSpPr>
            <p:nvPr/>
          </p:nvSpPr>
          <p:spPr bwMode="auto">
            <a:xfrm flipV="1">
              <a:off x="2374900" y="4106863"/>
              <a:ext cx="4492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pt-BR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7424" name="Rectangle 2"/>
            <p:cNvSpPr>
              <a:spLocks noChangeArrowheads="1"/>
            </p:cNvSpPr>
            <p:nvPr/>
          </p:nvSpPr>
          <p:spPr bwMode="auto">
            <a:xfrm>
              <a:off x="2863850" y="3313113"/>
              <a:ext cx="355600" cy="1476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Aft>
                  <a:spcPts val="1200"/>
                </a:spcAft>
                <a:buClr>
                  <a:schemeClr val="hlink"/>
                </a:buClr>
                <a:buSzPct val="70000"/>
                <a:buFont typeface="Arial" charset="0"/>
                <a:buNone/>
              </a:pP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Ações</a:t>
              </a:r>
            </a:p>
          </p:txBody>
        </p:sp>
      </p:grpSp>
      <p:grpSp>
        <p:nvGrpSpPr>
          <p:cNvPr id="3" name="Grupo 2"/>
          <p:cNvGrpSpPr>
            <a:grpSpLocks/>
          </p:cNvGrpSpPr>
          <p:nvPr/>
        </p:nvGrpSpPr>
        <p:grpSpPr bwMode="auto">
          <a:xfrm>
            <a:off x="3309938" y="2312988"/>
            <a:ext cx="5610225" cy="1738312"/>
            <a:chOff x="3309938" y="2312988"/>
            <a:chExt cx="5610225" cy="1738312"/>
          </a:xfrm>
        </p:grpSpPr>
        <p:sp>
          <p:nvSpPr>
            <p:cNvPr id="17420" name="Rectangle 8"/>
            <p:cNvSpPr>
              <a:spLocks noChangeArrowheads="1"/>
            </p:cNvSpPr>
            <p:nvPr/>
          </p:nvSpPr>
          <p:spPr bwMode="auto">
            <a:xfrm>
              <a:off x="3738563" y="2312988"/>
              <a:ext cx="5181600" cy="1035050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marL="381000" indent="-3810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>
                <a:lnSpc>
                  <a:spcPct val="85000"/>
                </a:lnSpc>
                <a:spcBef>
                  <a:spcPts val="500"/>
                </a:spcBef>
                <a:spcAft>
                  <a:spcPts val="500"/>
                </a:spcAft>
                <a:buClr>
                  <a:srgbClr val="0000FF"/>
                </a:buClr>
                <a:buSzPct val="50000"/>
                <a:buFont typeface="Wingdings" pitchFamily="2" charset="2"/>
                <a:buChar char="Ø"/>
              </a:pP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Estruturação da Rede de Serviços de </a:t>
              </a:r>
              <a:r>
                <a:rPr lang="pt-BR" altLang="pt-BR" sz="1800" b="1" u="sng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ATENÇÃO BÁSICA</a:t>
              </a:r>
              <a:r>
                <a:rPr lang="pt-BR" altLang="pt-BR" sz="1800" b="1">
                  <a:solidFill>
                    <a:srgbClr val="0000FF"/>
                  </a:solidFill>
                  <a:latin typeface="Tahoma" pitchFamily="34" charset="0"/>
                  <a:cs typeface="Tahoma" pitchFamily="34" charset="0"/>
                </a:rPr>
                <a:t> </a:t>
              </a: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de Saúde (</a:t>
              </a:r>
              <a:r>
                <a:rPr lang="pt-BR" altLang="pt-BR" sz="1800" b="1" i="1">
                  <a:latin typeface="Tahoma" pitchFamily="34" charset="0"/>
                  <a:cs typeface="Tahoma" pitchFamily="34" charset="0"/>
                </a:rPr>
                <a:t>postos, centros de saúde, UBS e unidade de saúde da família</a:t>
              </a:r>
              <a:r>
                <a:rPr lang="pt-BR" altLang="pt-BR" sz="1800" b="1">
                  <a:latin typeface="Tahoma" pitchFamily="34" charset="0"/>
                  <a:cs typeface="Tahoma" pitchFamily="34" charset="0"/>
                </a:rPr>
                <a:t>) </a:t>
              </a:r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 flipV="1">
              <a:off x="3309938" y="2830513"/>
              <a:ext cx="390525" cy="12207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pt-BR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</p:grpSp>
      <p:sp>
        <p:nvSpPr>
          <p:cNvPr id="17418" name="Título 1"/>
          <p:cNvSpPr>
            <a:spLocks noGrp="1"/>
          </p:cNvSpPr>
          <p:nvPr/>
        </p:nvSpPr>
        <p:spPr bwMode="auto">
          <a:xfrm>
            <a:off x="1100138" y="550863"/>
            <a:ext cx="68357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-  PL 13/2014 - CN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323850" y="1809750"/>
            <a:ext cx="882015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altLang="pt-BR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Investimento na Rede SUS: principais ações no sistema de emendas</a:t>
            </a:r>
            <a:r>
              <a:rPr lang="pt-BR" altLang="pt-BR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37" name="Group 77"/>
          <p:cNvGraphicFramePr>
            <a:graphicFrameLocks noGrp="1"/>
          </p:cNvGraphicFramePr>
          <p:nvPr/>
        </p:nvGraphicFramePr>
        <p:xfrm>
          <a:off x="233363" y="2924175"/>
          <a:ext cx="8569325" cy="1225550"/>
        </p:xfrm>
        <a:graphic>
          <a:graphicData uri="http://schemas.openxmlformats.org/drawingml/2006/table">
            <a:tbl>
              <a:tblPr/>
              <a:tblGrid>
                <a:gridCol w="7362975"/>
                <a:gridCol w="1206350"/>
              </a:tblGrid>
              <a:tr h="4595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INTENÇÃO DA EMENDA</a:t>
                      </a:r>
                      <a:endParaRPr kumimoji="0" lang="pt-BR" alt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3" marR="91423" marT="45762" marB="457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GND </a:t>
                      </a:r>
                      <a:r>
                        <a:rPr kumimoji="0" lang="pt-BR" altLang="pt-BR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(*)</a:t>
                      </a:r>
                    </a:p>
                  </a:txBody>
                  <a:tcPr marL="91423" marR="91423" marT="45762" marB="457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5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Courier New" panose="02070309020205020404" pitchFamily="49" charset="0"/>
                        <a:buChar char="o"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Reformar Unidade de Saúde </a:t>
                      </a: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(obras com conservação de bens imóveis)</a:t>
                      </a:r>
                    </a:p>
                  </a:txBody>
                  <a:tcPr marL="91423" marR="91423" marT="45762" marB="457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91423" marR="91423" marT="45762" marB="4576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25" name="Text Box 65"/>
          <p:cNvSpPr txBox="1">
            <a:spLocks noChangeArrowheads="1"/>
          </p:cNvSpPr>
          <p:nvPr/>
        </p:nvSpPr>
        <p:spPr bwMode="auto">
          <a:xfrm>
            <a:off x="150813" y="2133600"/>
            <a:ext cx="85979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>
            <a:spAutoFit/>
          </a:bodyPr>
          <a:lstStyle/>
          <a:p>
            <a:pPr indent="449263" algn="just">
              <a:defRPr/>
            </a:pPr>
            <a:r>
              <a:rPr lang="pt-BR" altLang="pt-BR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Escolha o Grupo de Natureza de Despesa (GND) de acordo com a intenção da emenda</a:t>
            </a:r>
            <a:r>
              <a:rPr lang="pt-BR" altLang="pt-BR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p:sp>
        <p:nvSpPr>
          <p:cNvPr id="18446" name="Título 1"/>
          <p:cNvSpPr txBox="1">
            <a:spLocks/>
          </p:cNvSpPr>
          <p:nvPr/>
        </p:nvSpPr>
        <p:spPr bwMode="auto">
          <a:xfrm>
            <a:off x="1100138" y="296863"/>
            <a:ext cx="4464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400">
                <a:latin typeface="Calibri" pitchFamily="34" charset="0"/>
              </a:rPr>
              <a:t>Congresso Nacional</a:t>
            </a:r>
          </a:p>
        </p:txBody>
      </p:sp>
      <p:pic>
        <p:nvPicPr>
          <p:cNvPr id="18447" name="Imagem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7762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8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799306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b="1">
                <a:latin typeface="Tahoma" pitchFamily="34" charset="0"/>
                <a:cs typeface="Tahoma" pitchFamily="34" charset="0"/>
              </a:rPr>
              <a:t>PLOA 2015 - MINISTÉRIO DA SAÚDE</a:t>
            </a:r>
            <a:r>
              <a:rPr lang="pt-BR" altLang="pt-BR" sz="1800">
                <a:latin typeface="Tahoma" pitchFamily="34" charset="0"/>
                <a:cs typeface="Tahoma" pitchFamily="34" charset="0"/>
              </a:rPr>
              <a:t>  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09550" y="1684338"/>
            <a:ext cx="8820150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altLang="pt-BR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Investimento na Rede SUS: principais ações no sistema de emendas</a:t>
            </a:r>
            <a:r>
              <a:rPr lang="pt-BR" altLang="pt-BR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233363" y="4149725"/>
          <a:ext cx="8569325" cy="822325"/>
        </p:xfrm>
        <a:graphic>
          <a:graphicData uri="http://schemas.openxmlformats.org/drawingml/2006/table">
            <a:tbl>
              <a:tblPr/>
              <a:tblGrid>
                <a:gridCol w="7362975"/>
                <a:gridCol w="1206350"/>
              </a:tblGrid>
              <a:tr h="8223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Courier New" panose="02070309020205020404" pitchFamily="49" charset="0"/>
                        <a:buChar char="o"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Construir, ampliar, equipar Unidade de Saúde / Aquisição de Unidade Móvel de Saúde</a:t>
                      </a:r>
                    </a:p>
                  </a:txBody>
                  <a:tcPr marL="91423" marR="91423" marT="45499" marB="454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91423" marR="91423" marT="45499" marB="4549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tângulo 3"/>
          <p:cNvSpPr>
            <a:spLocks noChangeArrowheads="1"/>
          </p:cNvSpPr>
          <p:nvPr/>
        </p:nvSpPr>
        <p:spPr bwMode="auto">
          <a:xfrm>
            <a:off x="179388" y="5229225"/>
            <a:ext cx="8713787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pt-BR" altLang="pt-BR" sz="16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Obs: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 emenda destinada a investimentos na rede física do SUS poderá conter simultaneamente recursos em GND 3 (</a:t>
            </a:r>
            <a:r>
              <a:rPr lang="pt-BR" altLang="pt-BR" sz="1600" i="1">
                <a:latin typeface="Tahoma" pitchFamily="34" charset="0"/>
                <a:cs typeface="Tahoma" pitchFamily="34" charset="0"/>
              </a:rPr>
              <a:t>reforma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) e GND 4 (</a:t>
            </a:r>
            <a:r>
              <a:rPr lang="pt-BR" altLang="pt-BR" sz="1600" b="1" i="1">
                <a:latin typeface="Tahoma" pitchFamily="34" charset="0"/>
                <a:cs typeface="Tahoma" pitchFamily="34" charset="0"/>
              </a:rPr>
              <a:t>c</a:t>
            </a:r>
            <a:r>
              <a:rPr lang="pt-BR" altLang="pt-BR" sz="1600" i="1">
                <a:latin typeface="Tahoma" pitchFamily="34" charset="0"/>
                <a:cs typeface="Tahoma" pitchFamily="34" charset="0"/>
              </a:rPr>
              <a:t>onstrução, ampliação e/ou aquisição de equipamento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).</a:t>
            </a:r>
          </a:p>
          <a:p>
            <a:pPr algn="l" eaLnBrk="1" hangingPunct="1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pt-BR" altLang="pt-BR" sz="16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(*)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 GND 3 = </a:t>
            </a:r>
            <a:r>
              <a:rPr lang="pt-BR" altLang="pt-BR" sz="1600" b="1" u="sng">
                <a:latin typeface="Tahoma" pitchFamily="34" charset="0"/>
                <a:cs typeface="Tahoma" pitchFamily="34" charset="0"/>
              </a:rPr>
              <a:t>Outras Despesas Correntes</a:t>
            </a:r>
            <a:r>
              <a:rPr lang="pt-BR" altLang="pt-BR" sz="1600" b="1">
                <a:latin typeface="Tahoma" pitchFamily="34" charset="0"/>
                <a:cs typeface="Tahoma" pitchFamily="34" charset="0"/>
              </a:rPr>
              <a:t>; GND 4 = </a:t>
            </a:r>
            <a:r>
              <a:rPr lang="pt-BR" altLang="pt-BR" sz="1600" b="1" u="sng">
                <a:latin typeface="Tahoma" pitchFamily="34" charset="0"/>
                <a:cs typeface="Tahoma" pitchFamily="34" charset="0"/>
              </a:rPr>
              <a:t>Investimentos</a:t>
            </a:r>
            <a:endParaRPr lang="pt-BR" altLang="pt-BR" sz="16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18459" name="Título 1"/>
          <p:cNvSpPr>
            <a:spLocks noGrp="1"/>
          </p:cNvSpPr>
          <p:nvPr/>
        </p:nvSpPr>
        <p:spPr bwMode="auto">
          <a:xfrm>
            <a:off x="1117600" y="544513"/>
            <a:ext cx="6837363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pt-BR" altLang="pt-BR" sz="1200">
                <a:latin typeface="Calibri" pitchFamily="34" charset="0"/>
              </a:rPr>
              <a:t>Consultoria de Orçamento e Fiscalização Financeira da Câmara dos Deputados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Consultoria de Orçamento, Fiscalização e Controle do Senado Federal</a:t>
            </a:r>
            <a:br>
              <a:rPr lang="pt-BR" altLang="pt-BR" sz="1200">
                <a:latin typeface="Calibri" pitchFamily="34" charset="0"/>
              </a:rPr>
            </a:br>
            <a:r>
              <a:rPr lang="pt-BR" altLang="pt-BR" sz="1200">
                <a:latin typeface="Calibri" pitchFamily="34" charset="0"/>
              </a:rPr>
              <a:t>Elaboração de Emendas ao Projeto de Lei Orçamentária Anual -  PL 13/2014 - CN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0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apresentação\Planagem.pot</Template>
  <TotalTime>8713</TotalTime>
  <Words>1336</Words>
  <Application>Microsoft Office PowerPoint</Application>
  <PresentationFormat>Apresentação na tela (4:3)</PresentationFormat>
  <Paragraphs>111</Paragraphs>
  <Slides>10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8</vt:i4>
      </vt:variant>
      <vt:variant>
        <vt:lpstr>Títulos de slides</vt:lpstr>
      </vt:variant>
      <vt:variant>
        <vt:i4>10</vt:i4>
      </vt:variant>
    </vt:vector>
  </HeadingPairs>
  <TitlesOfParts>
    <vt:vector size="24" baseType="lpstr">
      <vt:lpstr>Times New Roman</vt:lpstr>
      <vt:lpstr>Arial</vt:lpstr>
      <vt:lpstr>Calibri</vt:lpstr>
      <vt:lpstr>Tahoma</vt:lpstr>
      <vt:lpstr>Wingdings</vt:lpstr>
      <vt:lpstr>Courier New</vt:lpstr>
      <vt:lpstr>Tema do Office</vt:lpstr>
      <vt:lpstr>1_Tema do Office</vt:lpstr>
      <vt:lpstr>3_Tema do Office</vt:lpstr>
      <vt:lpstr>4_Tema do Office</vt:lpstr>
      <vt:lpstr>6_Tema do Office</vt:lpstr>
      <vt:lpstr>7_Tema do Office</vt:lpstr>
      <vt:lpstr>8_Tema do Office</vt:lpstr>
      <vt:lpstr>10_Tema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Senado Federal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Setor Saúde</dc:title>
  <dc:creator>Prodasen</dc:creator>
  <cp:lastModifiedBy>André Luiz</cp:lastModifiedBy>
  <cp:revision>289</cp:revision>
  <cp:lastPrinted>2008-10-30T20:06:27Z</cp:lastPrinted>
  <dcterms:created xsi:type="dcterms:W3CDTF">2002-09-16T19:15:07Z</dcterms:created>
  <dcterms:modified xsi:type="dcterms:W3CDTF">2014-12-10T19:40:12Z</dcterms:modified>
</cp:coreProperties>
</file>