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78" d="100"/>
          <a:sy n="78" d="100"/>
        </p:scale>
        <p:origin x="-516" y="-9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29/9/2014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04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29/9/2014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0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29/9/2014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52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29/9/2014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99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29/9/2014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29/9/2014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29/9/2014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82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29/9/2014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54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29/9/2014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7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29/9/2014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29/9/2014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474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/>
              <a:t>29/9/2014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2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57314" y="1772816"/>
            <a:ext cx="7200800" cy="288032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pt-BR" sz="1600" b="1" u="sng" dirty="0" smtClean="0">
                <a:solidFill>
                  <a:schemeClr val="tx1"/>
                </a:solidFill>
                <a:latin typeface="Tahoma" pitchFamily="34" charset="0"/>
              </a:rPr>
              <a:t>Programa 2030 - Educação Básica</a:t>
            </a:r>
            <a:r>
              <a:rPr lang="pt-BR" sz="1600" b="1" dirty="0">
                <a:solidFill>
                  <a:schemeClr val="tx1"/>
                </a:solidFill>
                <a:latin typeface="Tahoma" pitchFamily="34" charset="0"/>
              </a:rPr>
              <a:t>.</a:t>
            </a:r>
            <a:r>
              <a:rPr lang="pt-BR" sz="1600" b="1" dirty="0" smtClean="0">
                <a:solidFill>
                  <a:schemeClr val="tx1"/>
                </a:solidFill>
                <a:latin typeface="Tahoma" pitchFamily="34" charset="0"/>
              </a:rPr>
              <a:t> </a:t>
            </a:r>
            <a:r>
              <a:rPr lang="pt-BR" sz="1600" b="1" dirty="0">
                <a:solidFill>
                  <a:schemeClr val="tx1"/>
                </a:solidFill>
                <a:latin typeface="Tahoma" pitchFamily="34" charset="0"/>
              </a:rPr>
              <a:t>Principais </a:t>
            </a:r>
            <a:r>
              <a:rPr lang="pt-BR" sz="1600" b="1" dirty="0" smtClean="0">
                <a:solidFill>
                  <a:schemeClr val="tx1"/>
                </a:solidFill>
                <a:latin typeface="Tahoma" pitchFamily="34" charset="0"/>
              </a:rPr>
              <a:t>ações:</a:t>
            </a:r>
            <a:endParaRPr lang="pt-BR" sz="1600" b="1" dirty="0">
              <a:solidFill>
                <a:schemeClr val="tx1"/>
              </a:solidFill>
              <a:latin typeface="Tahoma" pitchFamily="34" charset="0"/>
            </a:endParaRP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711957" y="2193339"/>
            <a:ext cx="7560840" cy="7920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80000"/>
              </a:lnSpc>
              <a:buFont typeface="Wingdings" pitchFamily="2" charset="2"/>
              <a:buChar char="Ø"/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0509-Apoio </a:t>
            </a:r>
            <a:r>
              <a:rPr lang="pt-BR" sz="1300" b="1" dirty="0">
                <a:solidFill>
                  <a:schemeClr val="tx1"/>
                </a:solidFill>
                <a:latin typeface="Tahoma" pitchFamily="34" charset="0"/>
              </a:rPr>
              <a:t>ao Desenvolvimento da Educação </a:t>
            </a: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Básica</a:t>
            </a:r>
            <a:endParaRPr lang="pt-BR" sz="1300" b="1" dirty="0">
              <a:solidFill>
                <a:schemeClr val="tx1"/>
              </a:solidFill>
              <a:latin typeface="Tahoma" pitchFamily="34" charset="0"/>
            </a:endParaRPr>
          </a:p>
          <a:p>
            <a:pPr algn="l">
              <a:lnSpc>
                <a:spcPct val="80000"/>
              </a:lnSpc>
              <a:buFont typeface="Wingdings" pitchFamily="2" charset="2"/>
              <a:buChar char="Ø"/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20RP-Infraestrutura </a:t>
            </a:r>
            <a:r>
              <a:rPr lang="pt-BR" sz="1300" b="1" dirty="0">
                <a:solidFill>
                  <a:schemeClr val="tx1"/>
                </a:solidFill>
                <a:latin typeface="Tahoma" pitchFamily="34" charset="0"/>
              </a:rPr>
              <a:t>para a Educação </a:t>
            </a: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Básica</a:t>
            </a:r>
            <a:endParaRPr lang="pt-BR" sz="1300" b="1" dirty="0">
              <a:solidFill>
                <a:schemeClr val="tx1"/>
              </a:solidFill>
              <a:latin typeface="Tahoma" pitchFamily="34" charset="0"/>
            </a:endParaRPr>
          </a:p>
          <a:p>
            <a:pPr algn="l">
              <a:lnSpc>
                <a:spcPct val="80000"/>
              </a:lnSpc>
              <a:buFont typeface="Wingdings" pitchFamily="2" charset="2"/>
              <a:buChar char="Ø"/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0E53-Apoio ao Transporte Escolar para a Educação Básica-Caminho da Escola</a:t>
            </a:r>
          </a:p>
          <a:p>
            <a:pPr algn="l">
              <a:lnSpc>
                <a:spcPct val="8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20RF-Tecnologia </a:t>
            </a:r>
            <a:r>
              <a:rPr lang="pt-BR" sz="1300" b="1" dirty="0">
                <a:solidFill>
                  <a:schemeClr val="tx1"/>
                </a:solidFill>
                <a:latin typeface="Tahoma" pitchFamily="34" charset="0"/>
              </a:rPr>
              <a:t>da Informação e Comunicação para a Educação Básica</a:t>
            </a: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sp>
        <p:nvSpPr>
          <p:cNvPr id="8" name="Subtítulo 2"/>
          <p:cNvSpPr txBox="1">
            <a:spLocks/>
          </p:cNvSpPr>
          <p:nvPr/>
        </p:nvSpPr>
        <p:spPr>
          <a:xfrm>
            <a:off x="457314" y="3000651"/>
            <a:ext cx="8136904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SzPct val="70000"/>
            </a:pPr>
            <a:r>
              <a:rPr lang="pt-BR" sz="1600" b="1" u="sng" dirty="0" smtClean="0">
                <a:solidFill>
                  <a:schemeClr val="tx1"/>
                </a:solidFill>
                <a:latin typeface="Tahoma" pitchFamily="34" charset="0"/>
              </a:rPr>
              <a:t>Programa 2031 - Educação Profissional e Tecnológica</a:t>
            </a:r>
            <a:r>
              <a:rPr lang="pt-BR" sz="1600" b="1" dirty="0" smtClean="0">
                <a:solidFill>
                  <a:schemeClr val="tx1"/>
                </a:solidFill>
                <a:latin typeface="Tahoma" pitchFamily="34" charset="0"/>
              </a:rPr>
              <a:t>. Principais ações:</a:t>
            </a:r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711957" y="3360691"/>
            <a:ext cx="8152134" cy="760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SzPct val="100000"/>
              <a:buFont typeface="Wingdings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20RG-Expansão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e Reestruturação de Instituições Federais da Educação Profissional 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Tecnológica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  <a:p>
            <a:pPr algn="l">
              <a:spcBef>
                <a:spcPts val="0"/>
              </a:spcBef>
              <a:buSzPct val="100000"/>
              <a:buFont typeface="Wingdings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20RL-Funcionamento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de Instituições Federais de Educação Profissional 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Tecnológica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  <a:p>
            <a:pPr algn="l">
              <a:spcBef>
                <a:spcPts val="0"/>
              </a:spcBef>
              <a:buSzPct val="100000"/>
              <a:buFont typeface="Wingdings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6380-Fomento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ao Desenvolvimento da Educação Profissional 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Tecnológica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50842" y="4142703"/>
            <a:ext cx="8208912" cy="486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SzPct val="70000"/>
            </a:pPr>
            <a:r>
              <a:rPr lang="pt-BR" sz="1600" b="1" u="sng" dirty="0" smtClean="0">
                <a:latin typeface="Tahoma" pitchFamily="34" charset="0"/>
              </a:rPr>
              <a:t>Programa 2032 - Educação </a:t>
            </a:r>
            <a:r>
              <a:rPr lang="pt-BR" sz="1600" b="1" u="sng" dirty="0">
                <a:latin typeface="Tahoma" pitchFamily="34" charset="0"/>
              </a:rPr>
              <a:t>Superior </a:t>
            </a:r>
            <a:r>
              <a:rPr lang="pt-BR" sz="1600" b="1" u="sng" dirty="0" smtClean="0">
                <a:latin typeface="Tahoma" pitchFamily="34" charset="0"/>
              </a:rPr>
              <a:t>-Graduação</a:t>
            </a:r>
            <a:r>
              <a:rPr lang="pt-BR" sz="1600" b="1" u="sng" dirty="0">
                <a:latin typeface="Tahoma" pitchFamily="34" charset="0"/>
              </a:rPr>
              <a:t>, Pós-Graduação, Ensino, Pesquisa e </a:t>
            </a:r>
            <a:r>
              <a:rPr lang="pt-BR" sz="1600" b="1" u="sng" dirty="0" smtClean="0">
                <a:latin typeface="Tahoma" pitchFamily="34" charset="0"/>
              </a:rPr>
              <a:t>Extensão</a:t>
            </a:r>
            <a:r>
              <a:rPr lang="pt-BR" sz="1600" b="1" dirty="0" smtClean="0">
                <a:latin typeface="Tahoma" pitchFamily="34" charset="0"/>
              </a:rPr>
              <a:t>. Principais ações:</a:t>
            </a:r>
          </a:p>
        </p:txBody>
      </p:sp>
      <p:sp>
        <p:nvSpPr>
          <p:cNvPr id="10" name="Subtítulo 2"/>
          <p:cNvSpPr txBox="1">
            <a:spLocks/>
          </p:cNvSpPr>
          <p:nvPr/>
        </p:nvSpPr>
        <p:spPr>
          <a:xfrm>
            <a:off x="462135" y="4725144"/>
            <a:ext cx="7667577" cy="18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l">
              <a:lnSpc>
                <a:spcPct val="80000"/>
              </a:lnSpc>
              <a:buSzPct val="70000"/>
              <a:buFont typeface="Wingdings" panose="05000000000000000000" pitchFamily="2" charset="2"/>
              <a:buChar char="v"/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Universidades Federais:</a:t>
            </a:r>
          </a:p>
          <a:p>
            <a:pPr marL="268288" lvl="1" indent="4763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8282-Reestruturação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e Expansão de Instituições Federais de Ensino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Superior</a:t>
            </a:r>
          </a:p>
          <a:p>
            <a:pPr marL="268288" lvl="1" indent="4763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20RK-Funcionamento de Instituições Federais de Ensino Superior</a:t>
            </a:r>
          </a:p>
          <a:p>
            <a:pPr marL="268288" lvl="1" indent="4763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20GK-Fomento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às Ações de Graduação, Pós-Graduação, Ensino, Pesquisa 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Extensão</a:t>
            </a:r>
          </a:p>
          <a:p>
            <a:pPr marL="171450" indent="-171450" algn="l">
              <a:lnSpc>
                <a:spcPct val="80000"/>
              </a:lnSpc>
              <a:buSzPct val="70000"/>
              <a:buFont typeface="Wingdings" panose="05000000000000000000" pitchFamily="2" charset="2"/>
              <a:buChar char="v"/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Hospitais Universitários:</a:t>
            </a:r>
          </a:p>
          <a:p>
            <a:pPr marL="268288" lvl="1" indent="-4763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20RX-Reestruturação e Modernização de Instituições Hospitalares Federais</a:t>
            </a:r>
          </a:p>
          <a:p>
            <a:pPr marL="268288" lvl="1" indent="-4763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4086-Funcionamento e Gestão de Instituições Hospitalares Federais</a:t>
            </a:r>
          </a:p>
          <a:p>
            <a:pPr marL="171450" indent="-171450" algn="l">
              <a:lnSpc>
                <a:spcPct val="80000"/>
              </a:lnSpc>
              <a:buSzPct val="70000"/>
              <a:buFont typeface="Wingdings" panose="05000000000000000000" pitchFamily="2" charset="2"/>
              <a:buChar char="v"/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Instituições não Federais:</a:t>
            </a:r>
          </a:p>
          <a:p>
            <a:pPr marL="354013" lvl="1" indent="-85725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0048-Apoio a Entidades de Ensino Superior Não Federais</a:t>
            </a:r>
          </a:p>
          <a:p>
            <a:pPr algn="l"/>
            <a:endParaRPr lang="pt-BR" dirty="0"/>
          </a:p>
        </p:txBody>
      </p:sp>
      <p:sp>
        <p:nvSpPr>
          <p:cNvPr id="11" name="Subtítulo 2"/>
          <p:cNvSpPr txBox="1">
            <a:spLocks/>
          </p:cNvSpPr>
          <p:nvPr/>
        </p:nvSpPr>
        <p:spPr>
          <a:xfrm>
            <a:off x="2195736" y="1340768"/>
            <a:ext cx="4176464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pt-BR" sz="2000" b="1" dirty="0" smtClean="0">
                <a:solidFill>
                  <a:schemeClr val="tx1"/>
                </a:solidFill>
                <a:latin typeface="Tahoma" pitchFamily="34" charset="0"/>
              </a:rPr>
              <a:t>EDUCAÇÃO</a:t>
            </a: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0386" y="568648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</a:t>
            </a:r>
            <a:r>
              <a:rPr lang="pt-BR" sz="1200" dirty="0" smtClean="0"/>
              <a:t>13/2014 </a:t>
            </a:r>
            <a:r>
              <a:rPr lang="pt-BR" sz="1200" dirty="0" smtClean="0"/>
              <a:t>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67577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57314" y="1772816"/>
            <a:ext cx="8208912" cy="360440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90000"/>
              </a:lnSpc>
            </a:pPr>
            <a:r>
              <a:rPr lang="pt-BR" sz="1900" b="1" u="sng" dirty="0" smtClean="0">
                <a:solidFill>
                  <a:schemeClr val="tx1"/>
                </a:solidFill>
                <a:latin typeface="Tahoma" pitchFamily="34" charset="0"/>
              </a:rPr>
              <a:t>Programa 2027 - Cultura</a:t>
            </a:r>
            <a:r>
              <a:rPr lang="pt-BR" sz="1900" b="1" u="sng" dirty="0">
                <a:solidFill>
                  <a:schemeClr val="tx1"/>
                </a:solidFill>
                <a:latin typeface="Tahoma" pitchFamily="34" charset="0"/>
              </a:rPr>
              <a:t>: Preservação, Promoção e </a:t>
            </a:r>
            <a:r>
              <a:rPr lang="pt-BR" sz="1900" b="1" u="sng" dirty="0" smtClean="0">
                <a:solidFill>
                  <a:schemeClr val="tx1"/>
                </a:solidFill>
                <a:latin typeface="Tahoma" pitchFamily="34" charset="0"/>
              </a:rPr>
              <a:t>Acesso</a:t>
            </a:r>
            <a:r>
              <a:rPr lang="pt-BR" sz="1900" b="1" dirty="0" smtClean="0">
                <a:solidFill>
                  <a:schemeClr val="tx1"/>
                </a:solidFill>
                <a:latin typeface="Tahoma" pitchFamily="34" charset="0"/>
              </a:rPr>
              <a:t>. </a:t>
            </a:r>
            <a:r>
              <a:rPr lang="pt-BR" sz="1900" b="1" dirty="0">
                <a:solidFill>
                  <a:schemeClr val="tx1"/>
                </a:solidFill>
                <a:latin typeface="Tahoma" pitchFamily="34" charset="0"/>
              </a:rPr>
              <a:t>Principais </a:t>
            </a:r>
            <a:r>
              <a:rPr lang="pt-BR" sz="1900" b="1" dirty="0" smtClean="0">
                <a:solidFill>
                  <a:schemeClr val="tx1"/>
                </a:solidFill>
                <a:latin typeface="Tahoma" pitchFamily="34" charset="0"/>
              </a:rPr>
              <a:t>ações:</a:t>
            </a:r>
            <a:endParaRPr lang="pt-BR" sz="1900" b="1" dirty="0">
              <a:solidFill>
                <a:schemeClr val="tx1"/>
              </a:solidFill>
              <a:latin typeface="Tahoma" pitchFamily="34" charset="0"/>
            </a:endParaRPr>
          </a:p>
          <a:p>
            <a:pPr>
              <a:lnSpc>
                <a:spcPct val="90000"/>
              </a:lnSpc>
            </a:pPr>
            <a:endParaRPr lang="pt-BR" sz="1600" b="1" dirty="0">
              <a:latin typeface="Tahoma" pitchFamily="34" charset="0"/>
            </a:endParaRP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517742" y="2133256"/>
            <a:ext cx="7532451" cy="1111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-182563" algn="l">
              <a:lnSpc>
                <a:spcPct val="80000"/>
              </a:lnSpc>
              <a:buSzPct val="70000"/>
              <a:buFont typeface="Wingdings" panose="05000000000000000000" pitchFamily="2" charset="2"/>
              <a:buChar char="v"/>
            </a:pPr>
            <a:r>
              <a:rPr lang="pt-BR" sz="1300" b="1" dirty="0">
                <a:solidFill>
                  <a:schemeClr val="tx1"/>
                </a:solidFill>
                <a:latin typeface="Tahoma" pitchFamily="34" charset="0"/>
              </a:rPr>
              <a:t>Espaços Culturais:</a:t>
            </a:r>
          </a:p>
          <a:p>
            <a:pPr marL="268288" lvl="1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14U2-Implantação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Instalação e Modernização de Espaços e Equipamentos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Culturais</a:t>
            </a:r>
          </a:p>
          <a:p>
            <a:pPr lvl="1" algn="l">
              <a:lnSpc>
                <a:spcPct val="80000"/>
              </a:lnSpc>
              <a:buClr>
                <a:schemeClr val="accent1"/>
              </a:buClr>
              <a:buSzPct val="70000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Exemplos: Instalação e Modernização de Equipamentos e Espaços Culturais;</a:t>
            </a:r>
          </a:p>
          <a:p>
            <a:pPr lvl="1" algn="l">
              <a:lnSpc>
                <a:spcPct val="80000"/>
              </a:lnSpc>
              <a:buClr>
                <a:schemeClr val="accent1"/>
              </a:buClr>
              <a:buSzPct val="70000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                   Instalação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e Modernização de Bibliotecas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Públicas e Comunitárias;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  <a:p>
            <a:pPr lvl="1" algn="l">
              <a:lnSpc>
                <a:spcPct val="80000"/>
              </a:lnSpc>
              <a:buClr>
                <a:schemeClr val="accent1"/>
              </a:buClr>
              <a:buSzPct val="70000"/>
            </a:pP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                  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Modernização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de Museus 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Acervos.</a:t>
            </a:r>
            <a:endParaRPr lang="pt-BR" sz="12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sp>
        <p:nvSpPr>
          <p:cNvPr id="8" name="Subtítulo 2"/>
          <p:cNvSpPr txBox="1">
            <a:spLocks/>
          </p:cNvSpPr>
          <p:nvPr/>
        </p:nvSpPr>
        <p:spPr>
          <a:xfrm>
            <a:off x="517742" y="4797152"/>
            <a:ext cx="8252531" cy="1704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-182563" algn="l">
              <a:lnSpc>
                <a:spcPct val="80000"/>
              </a:lnSpc>
              <a:spcBef>
                <a:spcPts val="600"/>
              </a:spcBef>
              <a:buSzPct val="70000"/>
              <a:buFont typeface="Wingdings" panose="05000000000000000000" pitchFamily="2" charset="2"/>
              <a:buChar char="v"/>
            </a:pPr>
            <a:r>
              <a:rPr lang="pt-BR" sz="1300" b="1" dirty="0">
                <a:solidFill>
                  <a:schemeClr val="tx1"/>
                </a:solidFill>
                <a:latin typeface="Tahoma" pitchFamily="34" charset="0"/>
              </a:rPr>
              <a:t>Patrimônio Cultural:</a:t>
            </a:r>
          </a:p>
          <a:p>
            <a:pPr marL="268288" lvl="1" indent="6350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20ZH-Preservação do Patrimônio Cultural Brasileiro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  <a:p>
            <a:pPr marL="450850" algn="l">
              <a:lnSpc>
                <a:spcPct val="90000"/>
              </a:lnSpc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Exemplos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: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Preservação de Acervos Culturais;</a:t>
            </a:r>
          </a:p>
          <a:p>
            <a:pPr marL="450850" algn="l">
              <a:lnSpc>
                <a:spcPct val="90000"/>
              </a:lnSpc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	        Preservação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Identificação e Inventário de Acervos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C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ulturais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  <a:p>
            <a:pPr algn="l">
              <a:lnSpc>
                <a:spcPct val="90000"/>
              </a:lnSpc>
            </a:pP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                            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Manutenção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Conservação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Restauração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;</a:t>
            </a:r>
          </a:p>
          <a:p>
            <a:pPr algn="l">
              <a:lnSpc>
                <a:spcPct val="90000"/>
              </a:lnSpc>
            </a:pP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                            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Infraestrutura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Instalações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Sinalização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Modernização.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711957" y="3244388"/>
            <a:ext cx="8152134" cy="1696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SzPct val="70000"/>
              <a:buFont typeface="Wingdings" pitchFamily="2" charset="2"/>
              <a:buChar char="Ø"/>
            </a:pP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1" name="Subtítulo 2"/>
          <p:cNvSpPr txBox="1">
            <a:spLocks/>
          </p:cNvSpPr>
          <p:nvPr/>
        </p:nvSpPr>
        <p:spPr>
          <a:xfrm>
            <a:off x="2195736" y="1340768"/>
            <a:ext cx="4176464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pt-BR" sz="2000" b="1" dirty="0" smtClean="0">
                <a:solidFill>
                  <a:schemeClr val="tx1"/>
                </a:solidFill>
                <a:latin typeface="Tahoma" pitchFamily="34" charset="0"/>
              </a:rPr>
              <a:t>CULTURA</a:t>
            </a: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sp>
        <p:nvSpPr>
          <p:cNvPr id="12" name="Subtítulo 2"/>
          <p:cNvSpPr txBox="1">
            <a:spLocks/>
          </p:cNvSpPr>
          <p:nvPr/>
        </p:nvSpPr>
        <p:spPr>
          <a:xfrm>
            <a:off x="517742" y="3244388"/>
            <a:ext cx="8446746" cy="1704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-182563" algn="l">
              <a:lnSpc>
                <a:spcPct val="80000"/>
              </a:lnSpc>
              <a:spcBef>
                <a:spcPts val="600"/>
              </a:spcBef>
              <a:buSzPct val="70000"/>
              <a:buFont typeface="Wingdings" panose="05000000000000000000" pitchFamily="2" charset="2"/>
              <a:buChar char="v"/>
            </a:pPr>
            <a:r>
              <a:rPr lang="pt-BR" sz="1300" b="1" dirty="0">
                <a:solidFill>
                  <a:schemeClr val="tx1"/>
                </a:solidFill>
                <a:latin typeface="Tahoma" pitchFamily="34" charset="0"/>
              </a:rPr>
              <a:t>Projetos Culturais:</a:t>
            </a:r>
          </a:p>
          <a:p>
            <a:pPr marL="268288" lvl="1" indent="6350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20ZF-Promoção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e Fomento à Cultura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Brasileira</a:t>
            </a:r>
          </a:p>
          <a:p>
            <a:pPr lvl="1" algn="l">
              <a:lnSpc>
                <a:spcPct val="80000"/>
              </a:lnSpc>
              <a:buClr>
                <a:schemeClr val="accent1"/>
              </a:buClr>
              <a:buSzPct val="70000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Exemplos: Fomento e Promoção a Projetos em Arte e Cultura;</a:t>
            </a:r>
          </a:p>
          <a:p>
            <a:pPr lvl="1" algn="l">
              <a:lnSpc>
                <a:spcPct val="80000"/>
              </a:lnSpc>
              <a:buClr>
                <a:schemeClr val="accent1"/>
              </a:buClr>
              <a:buSzPct val="70000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                   Fomento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a Projetos, Eventos e Intercâmbio na Área Museológica;</a:t>
            </a:r>
          </a:p>
          <a:p>
            <a:pPr lvl="1" algn="l">
              <a:lnSpc>
                <a:spcPct val="80000"/>
              </a:lnSpc>
              <a:buClr>
                <a:schemeClr val="accent1"/>
              </a:buClr>
              <a:buSzPct val="70000"/>
            </a:pP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                  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Fomento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à Cultura Negra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;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                            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Fortalecim.de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Espaços e Pontos de Cultura e </a:t>
            </a:r>
            <a:r>
              <a:rPr lang="pt-BR" sz="1200" b="1" dirty="0" err="1">
                <a:solidFill>
                  <a:schemeClr val="tx1"/>
                </a:solidFill>
                <a:latin typeface="Tahoma" pitchFamily="34" charset="0"/>
              </a:rPr>
              <a:t>Desenv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. e </a:t>
            </a:r>
            <a:r>
              <a:rPr lang="pt-BR" sz="1200" b="1" dirty="0" err="1">
                <a:solidFill>
                  <a:schemeClr val="tx1"/>
                </a:solidFill>
                <a:latin typeface="Tahoma" pitchFamily="34" charset="0"/>
              </a:rPr>
              <a:t>Estím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. a Redes 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Circuitos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Culturais;</a:t>
            </a:r>
          </a:p>
          <a:p>
            <a:pPr algn="l"/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	         Fomento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a </a:t>
            </a:r>
            <a:r>
              <a:rPr lang="pt-BR" sz="1200" b="1" dirty="0" err="1" smtClean="0">
                <a:solidFill>
                  <a:schemeClr val="tx1"/>
                </a:solidFill>
                <a:latin typeface="Tahoma" pitchFamily="34" charset="0"/>
              </a:rPr>
              <a:t>Proj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 .Cult.na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Área do Livro, da Leitura e do </a:t>
            </a:r>
            <a:r>
              <a:rPr lang="pt-BR" sz="1200" b="1" dirty="0" err="1" smtClean="0">
                <a:solidFill>
                  <a:schemeClr val="tx1"/>
                </a:solidFill>
                <a:latin typeface="Tahoma" pitchFamily="34" charset="0"/>
              </a:rPr>
              <a:t>Conhecim.Científico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</a:t>
            </a:r>
            <a:r>
              <a:rPr lang="pt-BR" sz="1200" b="1" dirty="0" err="1" smtClean="0">
                <a:solidFill>
                  <a:schemeClr val="tx1"/>
                </a:solidFill>
                <a:latin typeface="Tahoma" pitchFamily="34" charset="0"/>
              </a:rPr>
              <a:t>Artíst.e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 </a:t>
            </a:r>
            <a:r>
              <a:rPr lang="pt-BR" sz="1200" b="1" dirty="0" err="1" smtClean="0">
                <a:solidFill>
                  <a:schemeClr val="tx1"/>
                </a:solidFill>
                <a:latin typeface="Tahoma" pitchFamily="34" charset="0"/>
              </a:rPr>
              <a:t>Literár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.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8034" y="546452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</a:t>
            </a:r>
            <a:r>
              <a:rPr lang="pt-BR" sz="1200" dirty="0" smtClean="0"/>
              <a:t>13/2014 </a:t>
            </a:r>
            <a:r>
              <a:rPr lang="pt-BR" sz="1200" dirty="0" smtClean="0"/>
              <a:t>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699194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57313" y="1772816"/>
            <a:ext cx="8406777" cy="504056"/>
          </a:xfrm>
        </p:spPr>
        <p:txBody>
          <a:bodyPr>
            <a:normAutofit fontScale="55000" lnSpcReduction="20000"/>
          </a:bodyPr>
          <a:lstStyle/>
          <a:p>
            <a:pPr algn="l">
              <a:spcAft>
                <a:spcPct val="60000"/>
              </a:spcAft>
            </a:pPr>
            <a:r>
              <a:rPr lang="pt-BR" sz="2900" b="1" u="sng" dirty="0" smtClean="0">
                <a:solidFill>
                  <a:schemeClr val="tx1"/>
                </a:solidFill>
                <a:latin typeface="Tahoma" pitchFamily="34" charset="0"/>
              </a:rPr>
              <a:t>Programa 2035 - Esporte </a:t>
            </a:r>
            <a:r>
              <a:rPr lang="pt-BR" sz="2900" b="1" u="sng" dirty="0">
                <a:solidFill>
                  <a:schemeClr val="tx1"/>
                </a:solidFill>
                <a:latin typeface="Tahoma" pitchFamily="34" charset="0"/>
              </a:rPr>
              <a:t>e Grandes Eventos </a:t>
            </a:r>
            <a:r>
              <a:rPr lang="pt-BR" sz="2900" b="1" u="sng" dirty="0" smtClean="0">
                <a:solidFill>
                  <a:schemeClr val="tx1"/>
                </a:solidFill>
                <a:latin typeface="Tahoma" pitchFamily="34" charset="0"/>
              </a:rPr>
              <a:t>Esportivos</a:t>
            </a:r>
            <a:r>
              <a:rPr lang="pt-BR" sz="2900" b="1" dirty="0" smtClean="0">
                <a:solidFill>
                  <a:schemeClr val="tx1"/>
                </a:solidFill>
                <a:latin typeface="Tahoma" pitchFamily="34" charset="0"/>
              </a:rPr>
              <a:t>. </a:t>
            </a:r>
            <a:r>
              <a:rPr lang="pt-BR" sz="2900" b="1" dirty="0">
                <a:solidFill>
                  <a:schemeClr val="tx1"/>
                </a:solidFill>
                <a:latin typeface="Tahoma" pitchFamily="34" charset="0"/>
              </a:rPr>
              <a:t>Principais </a:t>
            </a:r>
            <a:r>
              <a:rPr lang="pt-BR" sz="2900" b="1" dirty="0" smtClean="0">
                <a:solidFill>
                  <a:schemeClr val="tx1"/>
                </a:solidFill>
                <a:latin typeface="Tahoma" pitchFamily="34" charset="0"/>
              </a:rPr>
              <a:t>ações:</a:t>
            </a:r>
            <a:endParaRPr lang="pt-BR" sz="2900" b="1" dirty="0">
              <a:solidFill>
                <a:schemeClr val="tx1"/>
              </a:solidFill>
              <a:latin typeface="Tahoma" pitchFamily="34" charset="0"/>
            </a:endParaRPr>
          </a:p>
          <a:p>
            <a:pPr marL="182563">
              <a:lnSpc>
                <a:spcPct val="90000"/>
              </a:lnSpc>
            </a:pPr>
            <a:endParaRPr lang="pt-BR" sz="1600" b="1" dirty="0">
              <a:latin typeface="Tahoma" pitchFamily="34" charset="0"/>
            </a:endParaRP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539552" y="2133256"/>
            <a:ext cx="8068066" cy="575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-85725" algn="l">
              <a:spcAft>
                <a:spcPct val="60000"/>
              </a:spcAft>
              <a:buFont typeface="Wingdings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20JP-Desenvolvimento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de Atividades e Apoio a Projetos de Esporte, Educação, Lazer,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Inclusão Social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e Legado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Social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619242" y="2720034"/>
            <a:ext cx="8000878" cy="10487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86400" algn="l"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20JQ - Realização e Apoio a Eventos de Esporte, Lazer e Inclusão Social</a:t>
            </a:r>
          </a:p>
          <a:p>
            <a:pPr algn="l"/>
            <a:r>
              <a:rPr lang="pt-BR" sz="12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Exemplos:	Eventos e Competições Educacionais</a:t>
            </a:r>
          </a:p>
          <a:p>
            <a:pPr algn="l"/>
            <a:r>
              <a:rPr lang="pt-BR" sz="12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Eventos e Competições de Participação</a:t>
            </a:r>
          </a:p>
          <a:p>
            <a:pPr algn="l"/>
            <a:r>
              <a:rPr lang="pt-BR" sz="12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Eventos Científicos acadêmicos e de gestão e fomento a pesquisas</a:t>
            </a:r>
            <a:endParaRPr lang="pt-BR" sz="12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Subtítulo 2"/>
          <p:cNvSpPr txBox="1">
            <a:spLocks/>
          </p:cNvSpPr>
          <p:nvPr/>
        </p:nvSpPr>
        <p:spPr>
          <a:xfrm>
            <a:off x="2195736" y="1340768"/>
            <a:ext cx="4176464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pt-BR" sz="2000" b="1" dirty="0" smtClean="0">
                <a:solidFill>
                  <a:schemeClr val="tx1"/>
                </a:solidFill>
                <a:latin typeface="Tahoma" pitchFamily="34" charset="0"/>
              </a:rPr>
              <a:t>ESPORTE</a:t>
            </a: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just"/>
            <a:endParaRPr lang="pt-BR" dirty="0"/>
          </a:p>
        </p:txBody>
      </p:sp>
      <p:sp>
        <p:nvSpPr>
          <p:cNvPr id="12" name="Subtítulo 2"/>
          <p:cNvSpPr txBox="1">
            <a:spLocks/>
          </p:cNvSpPr>
          <p:nvPr/>
        </p:nvSpPr>
        <p:spPr>
          <a:xfrm>
            <a:off x="489353" y="4293096"/>
            <a:ext cx="8168463" cy="535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algn="l">
              <a:lnSpc>
                <a:spcPct val="80000"/>
              </a:lnSpc>
              <a:spcBef>
                <a:spcPts val="600"/>
              </a:spcBef>
              <a:buSzPct val="100000"/>
              <a:buFont typeface="Wingdings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5450-Implantação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e Modernização de Infraestrutura para Esporte Educacional, Recreativo e de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Lazer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0386" y="554608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</a:t>
            </a:r>
            <a:r>
              <a:rPr lang="pt-BR" sz="1200" dirty="0" smtClean="0"/>
              <a:t>13/2014 </a:t>
            </a:r>
            <a:r>
              <a:rPr lang="pt-BR" sz="1200" dirty="0" smtClean="0"/>
              <a:t>- CN</a:t>
            </a:r>
            <a:endParaRPr lang="pt-BR" sz="1200" dirty="0"/>
          </a:p>
        </p:txBody>
      </p:sp>
      <p:sp>
        <p:nvSpPr>
          <p:cNvPr id="2" name="Retângulo 1"/>
          <p:cNvSpPr/>
          <p:nvPr/>
        </p:nvSpPr>
        <p:spPr>
          <a:xfrm>
            <a:off x="464276" y="3701290"/>
            <a:ext cx="81085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86400">
              <a:buFont typeface="Wingdings" panose="05000000000000000000" pitchFamily="2" charset="2"/>
              <a:buChar char="Ø"/>
            </a:pPr>
            <a:r>
              <a:rPr lang="pt-BR" sz="1200" b="1" dirty="0">
                <a:latin typeface="Tahoma" pitchFamily="34" charset="0"/>
              </a:rPr>
              <a:t>20YA - </a:t>
            </a:r>
            <a:r>
              <a:rPr lang="pt-BR" sz="1200" b="1" dirty="0">
                <a:latin typeface="Tahoma" pitchFamily="34" charset="0"/>
              </a:rPr>
              <a:t>Preparação de Atletas e Capacitação de Recursos Humanos para o Esporte de Alto Rendimento</a:t>
            </a:r>
          </a:p>
        </p:txBody>
      </p:sp>
    </p:spTree>
    <p:extLst>
      <p:ext uri="{BB962C8B-B14F-4D97-AF65-F5344CB8AC3E}">
        <p14:creationId xmlns:p14="http://schemas.microsoft.com/office/powerpoint/2010/main" val="5512179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02980" y="1717976"/>
            <a:ext cx="8406778" cy="360440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pt-BR" sz="1600" b="1" u="sng" dirty="0" smtClean="0">
                <a:solidFill>
                  <a:schemeClr val="tx1"/>
                </a:solidFill>
                <a:latin typeface="Tahoma" pitchFamily="34" charset="0"/>
              </a:rPr>
              <a:t>Programa 2021 - Ciência </a:t>
            </a:r>
            <a:r>
              <a:rPr lang="pt-BR" sz="1600" b="1" u="sng" dirty="0">
                <a:solidFill>
                  <a:schemeClr val="tx1"/>
                </a:solidFill>
                <a:latin typeface="Tahoma" pitchFamily="34" charset="0"/>
              </a:rPr>
              <a:t>e Tecnologia e </a:t>
            </a:r>
            <a:r>
              <a:rPr lang="pt-BR" sz="1600" b="1" u="sng" dirty="0" smtClean="0">
                <a:solidFill>
                  <a:schemeClr val="tx1"/>
                </a:solidFill>
                <a:latin typeface="Tahoma" pitchFamily="34" charset="0"/>
              </a:rPr>
              <a:t>Inovação</a:t>
            </a:r>
            <a:r>
              <a:rPr lang="pt-BR" sz="1600" b="1" dirty="0" smtClean="0">
                <a:solidFill>
                  <a:schemeClr val="tx1"/>
                </a:solidFill>
                <a:latin typeface="Tahoma" pitchFamily="34" charset="0"/>
              </a:rPr>
              <a:t>. Principais ações:</a:t>
            </a:r>
            <a:endParaRPr lang="pt-BR" sz="1600" b="1" dirty="0">
              <a:solidFill>
                <a:schemeClr val="tx1"/>
              </a:solidFill>
              <a:latin typeface="Tahoma" pitchFamily="34" charset="0"/>
            </a:endParaRPr>
          </a:p>
          <a:p>
            <a:pPr>
              <a:lnSpc>
                <a:spcPct val="90000"/>
              </a:lnSpc>
            </a:pPr>
            <a:endParaRPr lang="pt-BR" sz="2100" b="1" dirty="0">
              <a:latin typeface="Tahoma" pitchFamily="34" charset="0"/>
            </a:endParaRP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475811" y="2051552"/>
            <a:ext cx="8483021" cy="115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algn="l">
              <a:lnSpc>
                <a:spcPct val="90000"/>
              </a:lnSpc>
              <a:buFont typeface="Wingdings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20UQ-Apoio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à Extensão Tecnológica para Inclusão Social e Desenvolvimento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Sustentável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  <a:p>
            <a:pPr marL="268288" algn="l">
              <a:lnSpc>
                <a:spcPct val="90000"/>
              </a:lnSpc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Exemplo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: Apoio à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implantação e à modernização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de Centros Vocacionais Tecnológicos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(</a:t>
            </a:r>
            <a:r>
              <a:rPr lang="pt-BR" sz="1200" b="1" dirty="0" err="1">
                <a:solidFill>
                  <a:schemeClr val="tx1"/>
                </a:solidFill>
                <a:latin typeface="Tahoma" pitchFamily="34" charset="0"/>
              </a:rPr>
              <a:t>CVTs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);</a:t>
            </a:r>
          </a:p>
          <a:p>
            <a:pPr algn="l">
              <a:lnSpc>
                <a:spcPct val="90000"/>
              </a:lnSpc>
            </a:pP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                       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Fomento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à pesquisa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e à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inovação tecnológica em Arranjos Produtivos Locais (</a:t>
            </a:r>
            <a:r>
              <a:rPr lang="pt-BR" sz="1200" b="1" dirty="0" err="1">
                <a:solidFill>
                  <a:schemeClr val="tx1"/>
                </a:solidFill>
                <a:latin typeface="Tahoma" pitchFamily="34" charset="0"/>
              </a:rPr>
              <a:t>APLs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);</a:t>
            </a:r>
          </a:p>
          <a:p>
            <a:pPr algn="l">
              <a:lnSpc>
                <a:spcPct val="90000"/>
              </a:lnSpc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	   Apoio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à pesquisa e ao desenvolvimento aplicados à segurança alimentar 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nutricional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;</a:t>
            </a:r>
          </a:p>
          <a:p>
            <a:pPr algn="l">
              <a:lnSpc>
                <a:spcPct val="90000"/>
              </a:lnSpc>
            </a:pP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                      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Apoio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ao desenvolvimento de tecnologias para cidades sustentáveis.</a:t>
            </a:r>
          </a:p>
          <a:p>
            <a:pPr algn="just">
              <a:lnSpc>
                <a:spcPct val="90000"/>
              </a:lnSpc>
            </a:pPr>
            <a:endParaRPr lang="pt-BR" sz="1600" b="1" dirty="0">
              <a:latin typeface="Tahoma" pitchFamily="34" charset="0"/>
            </a:endParaRPr>
          </a:p>
          <a:p>
            <a:pPr algn="l"/>
            <a:endParaRPr lang="pt-BR" dirty="0"/>
          </a:p>
        </p:txBody>
      </p:sp>
      <p:sp>
        <p:nvSpPr>
          <p:cNvPr id="11" name="Subtítulo 2"/>
          <p:cNvSpPr txBox="1">
            <a:spLocks/>
          </p:cNvSpPr>
          <p:nvPr/>
        </p:nvSpPr>
        <p:spPr>
          <a:xfrm>
            <a:off x="2195736" y="1340768"/>
            <a:ext cx="4176464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pt-BR" sz="2000" b="1" dirty="0" smtClean="0">
                <a:solidFill>
                  <a:schemeClr val="tx1"/>
                </a:solidFill>
                <a:latin typeface="Tahoma" pitchFamily="34" charset="0"/>
              </a:rPr>
              <a:t>CIÊNCIA E TECNOLOGIA</a:t>
            </a: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sp>
        <p:nvSpPr>
          <p:cNvPr id="12" name="Subtítulo 2"/>
          <p:cNvSpPr txBox="1">
            <a:spLocks/>
          </p:cNvSpPr>
          <p:nvPr/>
        </p:nvSpPr>
        <p:spPr>
          <a:xfrm>
            <a:off x="796025" y="2852936"/>
            <a:ext cx="8168463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80000"/>
              </a:lnSpc>
              <a:spcBef>
                <a:spcPts val="600"/>
              </a:spcBef>
              <a:buSzPct val="70000"/>
            </a:pP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0" name="Subtítulo 2"/>
          <p:cNvSpPr txBox="1">
            <a:spLocks/>
          </p:cNvSpPr>
          <p:nvPr/>
        </p:nvSpPr>
        <p:spPr>
          <a:xfrm>
            <a:off x="323528" y="4357717"/>
            <a:ext cx="8122981" cy="6323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</a:pPr>
            <a:r>
              <a:rPr lang="pt-BR" sz="1600" b="1" u="sng" dirty="0" smtClean="0">
                <a:solidFill>
                  <a:schemeClr val="tx1"/>
                </a:solidFill>
                <a:latin typeface="Tahoma" pitchFamily="34" charset="0"/>
              </a:rPr>
              <a:t>Programa 2025 - Comunicações </a:t>
            </a:r>
            <a:r>
              <a:rPr lang="pt-BR" sz="1600" b="1" u="sng" dirty="0">
                <a:solidFill>
                  <a:schemeClr val="tx1"/>
                </a:solidFill>
                <a:latin typeface="Tahoma" pitchFamily="34" charset="0"/>
              </a:rPr>
              <a:t>para o Desenvolvimento, a Inclusão e a </a:t>
            </a:r>
            <a:r>
              <a:rPr lang="pt-BR" sz="1600" b="1" u="sng" dirty="0" smtClean="0">
                <a:solidFill>
                  <a:schemeClr val="tx1"/>
                </a:solidFill>
                <a:latin typeface="Tahoma" pitchFamily="34" charset="0"/>
              </a:rPr>
              <a:t>Democracia</a:t>
            </a:r>
            <a:r>
              <a:rPr lang="pt-BR" sz="1600" b="1" dirty="0" smtClean="0">
                <a:solidFill>
                  <a:schemeClr val="tx1"/>
                </a:solidFill>
                <a:latin typeface="Tahoma" pitchFamily="34" charset="0"/>
              </a:rPr>
              <a:t>. </a:t>
            </a:r>
            <a:r>
              <a:rPr lang="pt-BR" sz="1600" b="1" dirty="0">
                <a:solidFill>
                  <a:schemeClr val="tx1"/>
                </a:solidFill>
                <a:latin typeface="Tahoma" pitchFamily="34" charset="0"/>
              </a:rPr>
              <a:t>Principal </a:t>
            </a:r>
            <a:r>
              <a:rPr lang="pt-BR" sz="1600" b="1" dirty="0" smtClean="0">
                <a:solidFill>
                  <a:schemeClr val="tx1"/>
                </a:solidFill>
                <a:latin typeface="Tahoma" pitchFamily="34" charset="0"/>
              </a:rPr>
              <a:t>ação:</a:t>
            </a:r>
            <a:endParaRPr lang="pt-BR" sz="1600" b="1" dirty="0">
              <a:solidFill>
                <a:schemeClr val="tx1"/>
              </a:solidFill>
              <a:latin typeface="Tahoma" pitchFamily="34" charset="0"/>
            </a:endParaRPr>
          </a:p>
          <a:p>
            <a:pPr>
              <a:lnSpc>
                <a:spcPct val="90000"/>
              </a:lnSpc>
            </a:pPr>
            <a:endParaRPr lang="pt-BR" sz="1600" b="1" dirty="0" smtClean="0">
              <a:latin typeface="Tahoma" pitchFamily="34" charset="0"/>
            </a:endParaRP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sp>
        <p:nvSpPr>
          <p:cNvPr id="13" name="Subtítulo 2"/>
          <p:cNvSpPr txBox="1">
            <a:spLocks/>
          </p:cNvSpPr>
          <p:nvPr/>
        </p:nvSpPr>
        <p:spPr>
          <a:xfrm>
            <a:off x="391343" y="4982027"/>
            <a:ext cx="8372418" cy="1581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algn="l">
              <a:lnSpc>
                <a:spcPct val="90000"/>
              </a:lnSpc>
              <a:buFont typeface="Wingdings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20V8-Apoio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a Projetos de Inclusão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Digital</a:t>
            </a:r>
          </a:p>
          <a:p>
            <a:pPr marL="268288" algn="l">
              <a:lnSpc>
                <a:spcPct val="90000"/>
              </a:lnSpc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Exemplo: Apoio a projetos de infraestrutura de banda larga para Cidade Digital;</a:t>
            </a:r>
          </a:p>
          <a:p>
            <a:pPr marL="1169988" indent="-96838" algn="l">
              <a:lnSpc>
                <a:spcPct val="90000"/>
              </a:lnSpc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Implantação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e fortalecimento de espaços públicos de inclusão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digital (</a:t>
            </a:r>
            <a:r>
              <a:rPr lang="pt-BR" sz="1200" b="1" dirty="0" err="1">
                <a:solidFill>
                  <a:schemeClr val="tx1"/>
                </a:solidFill>
                <a:latin typeface="Tahoma" pitchFamily="34" charset="0"/>
              </a:rPr>
              <a:t>telecentros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centros de inclusão digital, laboratórios de informática em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escolas públicas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);</a:t>
            </a:r>
          </a:p>
          <a:p>
            <a:pPr marL="1073150" algn="l">
              <a:lnSpc>
                <a:spcPct val="90000"/>
              </a:lnSpc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Capacitação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dos cidadãos e sua inclusão na sociedade da informação 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do conhecimento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.</a:t>
            </a:r>
          </a:p>
          <a:p>
            <a:pPr algn="l"/>
            <a:endParaRPr lang="pt-BR" dirty="0"/>
          </a:p>
        </p:txBody>
      </p:sp>
      <p:sp>
        <p:nvSpPr>
          <p:cNvPr id="14" name="Subtítulo 2"/>
          <p:cNvSpPr txBox="1">
            <a:spLocks/>
          </p:cNvSpPr>
          <p:nvPr/>
        </p:nvSpPr>
        <p:spPr>
          <a:xfrm>
            <a:off x="336042" y="3203480"/>
            <a:ext cx="8483021" cy="10921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20V6-Fomento </a:t>
            </a:r>
            <a:r>
              <a:rPr lang="pt-BR" sz="1300" b="1" dirty="0">
                <a:solidFill>
                  <a:schemeClr val="tx1"/>
                </a:solidFill>
                <a:latin typeface="Tahoma" pitchFamily="34" charset="0"/>
              </a:rPr>
              <a:t>a Pesquisa e Desenvolvimento Voltados à Inovação e ao Processo </a:t>
            </a: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Produtivo</a:t>
            </a:r>
          </a:p>
          <a:p>
            <a:pPr marL="1073150" indent="-804863" algn="just">
              <a:lnSpc>
                <a:spcPct val="90000"/>
              </a:lnSpc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Exemplo: Apoio </a:t>
            </a:r>
            <a:r>
              <a:rPr lang="pt-BR" sz="1300" b="1" dirty="0">
                <a:solidFill>
                  <a:schemeClr val="tx1"/>
                </a:solidFill>
                <a:latin typeface="Tahoma" pitchFamily="34" charset="0"/>
              </a:rPr>
              <a:t>a projetos de pesquisa e de desenvolvimento em nanotecnologia, energias do </a:t>
            </a: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futuro, biocombustíveis e recursos minerais;</a:t>
            </a:r>
            <a:endParaRPr lang="pt-BR" sz="1300" b="1" dirty="0">
              <a:solidFill>
                <a:schemeClr val="tx1"/>
              </a:solidFill>
              <a:latin typeface="Tahoma" pitchFamily="34" charset="0"/>
            </a:endParaRPr>
          </a:p>
          <a:p>
            <a:pPr indent="1076325" algn="just">
              <a:lnSpc>
                <a:spcPct val="90000"/>
              </a:lnSpc>
            </a:pPr>
            <a:r>
              <a:rPr lang="pt-BR" sz="1300" b="1" dirty="0">
                <a:solidFill>
                  <a:schemeClr val="tx1"/>
                </a:solidFill>
                <a:latin typeface="Tahoma" pitchFamily="34" charset="0"/>
              </a:rPr>
              <a:t>Fomento às incubadoras de empresas e parques </a:t>
            </a: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tecnológicos;</a:t>
            </a:r>
          </a:p>
          <a:p>
            <a:pPr indent="1076325" algn="just">
              <a:lnSpc>
                <a:spcPct val="90000"/>
              </a:lnSpc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Fomento a projetos de capacitação tecnológica e de inovação das empresas</a:t>
            </a:r>
            <a:endParaRPr lang="pt-BR" sz="1300" b="1" dirty="0">
              <a:solidFill>
                <a:schemeClr val="tx1"/>
              </a:solidFill>
              <a:latin typeface="Tahoma" pitchFamily="34" charset="0"/>
            </a:endParaRPr>
          </a:p>
          <a:p>
            <a:pPr algn="l">
              <a:lnSpc>
                <a:spcPct val="90000"/>
              </a:lnSpc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                          </a:t>
            </a:r>
            <a:endParaRPr lang="pt-BR" sz="1300" b="1" dirty="0">
              <a:latin typeface="Tahoma" pitchFamily="34" charset="0"/>
            </a:endParaRPr>
          </a:p>
          <a:p>
            <a:pPr algn="l"/>
            <a:endParaRPr lang="pt-BR" dirty="0"/>
          </a:p>
        </p:txBody>
      </p:sp>
      <p:sp>
        <p:nvSpPr>
          <p:cNvPr id="15" name="Título 1"/>
          <p:cNvSpPr>
            <a:spLocks noGrp="1"/>
          </p:cNvSpPr>
          <p:nvPr/>
        </p:nvSpPr>
        <p:spPr>
          <a:xfrm>
            <a:off x="1085546" y="558712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13/2014 -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29096554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573</TotalTime>
  <Words>599</Words>
  <Application>Microsoft Office PowerPoint</Application>
  <PresentationFormat>Apresentação na tela (4:3)</PresentationFormat>
  <Paragraphs>78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 Consultoria de Orçamento da Câmara dos Deputados Consultoria de Orçamento do Senado Federal Elaboração de Emendas ao Projeto de Lei Orçamentária Anual</dc:title>
  <dc:creator>Câmara dos Deputados</dc:creator>
  <cp:lastModifiedBy>Marcos Rogerio Rocha Mendlovitz</cp:lastModifiedBy>
  <cp:revision>51</cp:revision>
  <cp:lastPrinted>2014-09-29T14:41:32Z</cp:lastPrinted>
  <dcterms:created xsi:type="dcterms:W3CDTF">2013-08-14T17:39:16Z</dcterms:created>
  <dcterms:modified xsi:type="dcterms:W3CDTF">2014-09-29T20:01:36Z</dcterms:modified>
</cp:coreProperties>
</file>