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516" y="-9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29/9/2014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4" y="1772816"/>
            <a:ext cx="7200800" cy="288032"/>
          </a:xfrm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Programa 2030 - Educação Básica</a:t>
            </a:r>
            <a:r>
              <a:rPr lang="pt-BR" sz="1600" b="1" dirty="0">
                <a:solidFill>
                  <a:schemeClr val="tx1"/>
                </a:solidFill>
                <a:latin typeface="Tahoma" pitchFamily="34" charset="0"/>
              </a:rPr>
              <a:t>.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pt-BR" sz="16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ações:</a:t>
            </a:r>
            <a:endParaRPr lang="pt-BR" sz="16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711957" y="2193339"/>
            <a:ext cx="7560840" cy="7920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0509-Apoio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ao Desenvolvimento da Educação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Básica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20RP-Infraestrutura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para a Educação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Básica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0E53-Apoio ao Transporte Escolar para a Educação Básica-Caminho da Escola</a:t>
            </a:r>
          </a:p>
          <a:p>
            <a:pPr algn="l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20RF-Tecnologia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da Informação e Comunicação para a Educação Básica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457314" y="3000651"/>
            <a:ext cx="813690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Programa 2031 - Educação Profissional e Tecnológica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. Principais ações:</a:t>
            </a: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360691"/>
            <a:ext cx="8152134" cy="760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20RG-Expansão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Reestruturação de Instituições Federais da Educação Profissional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Tecnológica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20RL-Funcionamento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Instituições Federais de Educação Profissional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Tecnológica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6380-Fomento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ao Desenvolvimento da Educação Profissional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Tecnológica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450842" y="4142703"/>
            <a:ext cx="8208912" cy="48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SzPct val="70000"/>
            </a:pPr>
            <a:r>
              <a:rPr lang="pt-BR" sz="1600" b="1" u="sng" dirty="0" smtClean="0">
                <a:latin typeface="Tahoma" pitchFamily="34" charset="0"/>
              </a:rPr>
              <a:t>Programa 2032 - Educação </a:t>
            </a:r>
            <a:r>
              <a:rPr lang="pt-BR" sz="1600" b="1" u="sng" dirty="0">
                <a:latin typeface="Tahoma" pitchFamily="34" charset="0"/>
              </a:rPr>
              <a:t>Superior </a:t>
            </a:r>
            <a:r>
              <a:rPr lang="pt-BR" sz="1600" b="1" u="sng" dirty="0" smtClean="0">
                <a:latin typeface="Tahoma" pitchFamily="34" charset="0"/>
              </a:rPr>
              <a:t>-Graduação</a:t>
            </a:r>
            <a:r>
              <a:rPr lang="pt-BR" sz="1600" b="1" u="sng" dirty="0">
                <a:latin typeface="Tahoma" pitchFamily="34" charset="0"/>
              </a:rPr>
              <a:t>, Pós-Graduação, Ensino, Pesquisa e </a:t>
            </a:r>
            <a:r>
              <a:rPr lang="pt-BR" sz="1600" b="1" u="sng" dirty="0" smtClean="0">
                <a:latin typeface="Tahoma" pitchFamily="34" charset="0"/>
              </a:rPr>
              <a:t>Extensão</a:t>
            </a:r>
            <a:r>
              <a:rPr lang="pt-BR" sz="1600" b="1" dirty="0" smtClean="0">
                <a:latin typeface="Tahoma" pitchFamily="34" charset="0"/>
              </a:rPr>
              <a:t>. Principais ações:</a:t>
            </a: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462135" y="4725144"/>
            <a:ext cx="7667577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Universidades Federais: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8282-Reestruturação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Expansão de Instituições Federais de Ensino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Superior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20RK-Funcionamento de Instituições Federais de Ensino Superior</a:t>
            </a:r>
          </a:p>
          <a:p>
            <a:pPr marL="268288" lvl="1" indent="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20GK-Fomento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às Ações de Graduação, Pós-Graduação, Ensino, Pesquisa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Extensão</a:t>
            </a:r>
          </a:p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Hospitais Universitários:</a:t>
            </a:r>
          </a:p>
          <a:p>
            <a:pPr marL="268288" lvl="1" indent="-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20RX-Reestruturação e Modernização de Instituições Hospitalares Federais</a:t>
            </a:r>
          </a:p>
          <a:p>
            <a:pPr marL="268288" lvl="1" indent="-4763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4086-Funcionamento e Gestão de Instituições Hospitalares Federais</a:t>
            </a:r>
          </a:p>
          <a:p>
            <a:pPr marL="171450" indent="-171450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Instituições não Federais:</a:t>
            </a:r>
          </a:p>
          <a:p>
            <a:pPr marL="354013" lvl="1" indent="-85725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0048-Apoio a Entidades de Ensino Superior Não Federais</a:t>
            </a:r>
          </a:p>
          <a:p>
            <a:pPr algn="l"/>
            <a:endParaRPr lang="pt-BR" dirty="0"/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EDUCAÇÃO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686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13/2014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4" y="1772816"/>
            <a:ext cx="8208912" cy="360440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90000"/>
              </a:lnSpc>
            </a:pPr>
            <a:r>
              <a:rPr lang="pt-BR" sz="1900" b="1" u="sng" dirty="0" smtClean="0">
                <a:solidFill>
                  <a:schemeClr val="tx1"/>
                </a:solidFill>
                <a:latin typeface="Tahoma" pitchFamily="34" charset="0"/>
              </a:rPr>
              <a:t>Programa 2027 - Cultura</a:t>
            </a:r>
            <a:r>
              <a:rPr lang="pt-BR" sz="1900" b="1" u="sng" dirty="0">
                <a:solidFill>
                  <a:schemeClr val="tx1"/>
                </a:solidFill>
                <a:latin typeface="Tahoma" pitchFamily="34" charset="0"/>
              </a:rPr>
              <a:t>: Preservação, Promoção e </a:t>
            </a:r>
            <a:r>
              <a:rPr lang="pt-BR" sz="1900" b="1" u="sng" dirty="0" smtClean="0">
                <a:solidFill>
                  <a:schemeClr val="tx1"/>
                </a:solidFill>
                <a:latin typeface="Tahoma" pitchFamily="34" charset="0"/>
              </a:rPr>
              <a:t>Acesso</a:t>
            </a:r>
            <a:r>
              <a:rPr lang="pt-BR" sz="1900" b="1" dirty="0" smtClean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pt-BR" sz="19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1900" b="1" dirty="0" smtClean="0">
                <a:solidFill>
                  <a:schemeClr val="tx1"/>
                </a:solidFill>
                <a:latin typeface="Tahoma" pitchFamily="34" charset="0"/>
              </a:rPr>
              <a:t>ações:</a:t>
            </a:r>
            <a:endParaRPr lang="pt-BR" sz="1900" b="1" dirty="0">
              <a:solidFill>
                <a:schemeClr val="tx1"/>
              </a:solidFill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endParaRPr lang="pt-BR" sz="1600" b="1" dirty="0"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17742" y="2133256"/>
            <a:ext cx="7532451" cy="1111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Espaços Culturais:</a:t>
            </a:r>
          </a:p>
          <a:p>
            <a:pPr marL="268288" lvl="1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14U2-Implantação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Instalação e Modernização de Espaços e Equipamentos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Culturais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Exemplos: Instalação e Modernização de Equipamentos e Espaços Culturais;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                  Instalação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Modernização de Bibliotecas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Públicas e Comunitárias;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Modernização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Museus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Acervos.</a:t>
            </a:r>
            <a:endParaRPr lang="pt-BR" sz="12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517742" y="4797152"/>
            <a:ext cx="8252531" cy="1704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Patrimônio Cultural:</a:t>
            </a:r>
          </a:p>
          <a:p>
            <a:pPr marL="268288" lvl="1" indent="6350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20ZH-Preservação do Patrimônio Cultural Brasileiro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marL="450850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: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Preservação de Acervos Culturais;</a:t>
            </a:r>
          </a:p>
          <a:p>
            <a:pPr marL="450850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	        Preservação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Identificação e Inventário de Acervos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C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ulturais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Manutenção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Conservação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Restauração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;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Infraestrutura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Instalações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Sinalização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Modernização.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711957" y="3244388"/>
            <a:ext cx="8152134" cy="169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SzPct val="70000"/>
              <a:buFont typeface="Wingdings" pitchFamily="2" charset="2"/>
              <a:buChar char="Ø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CULTURA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517742" y="3244388"/>
            <a:ext cx="8446746" cy="1704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lnSpc>
                <a:spcPct val="80000"/>
              </a:lnSpc>
              <a:spcBef>
                <a:spcPts val="600"/>
              </a:spcBef>
              <a:buSzPct val="70000"/>
              <a:buFont typeface="Wingdings" panose="05000000000000000000" pitchFamily="2" charset="2"/>
              <a:buChar char="v"/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Projetos Culturais:</a:t>
            </a:r>
          </a:p>
          <a:p>
            <a:pPr marL="268288" lvl="1" indent="6350" algn="l">
              <a:lnSpc>
                <a:spcPct val="80000"/>
              </a:lnSpc>
              <a:buSzPct val="100000"/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20ZF-Promoção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Fomento à Cultura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Brasileira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Exemplos: Fomento e Promoção a Projetos em Arte e Cultura;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                  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Projetos, Eventos e Intercâmbio na Área Museológica;</a:t>
            </a:r>
          </a:p>
          <a:p>
            <a:pPr lvl="1" algn="l">
              <a:lnSpc>
                <a:spcPct val="80000"/>
              </a:lnSpc>
              <a:buClr>
                <a:schemeClr val="accent1"/>
              </a:buClr>
              <a:buSzPct val="70000"/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Fomento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à Cultura Negra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;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Fortalecim.de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Espaços e Pontos de Cultura e 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Desenv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. e 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Estím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. a Redes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Circuitos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Culturais;</a:t>
            </a: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	         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Proj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.Cult.na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Área do Livro, da Leitura e do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Conhecim.Científico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Artíst.e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Literár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.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8034" y="54645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13/2014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991949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7313" y="1772816"/>
            <a:ext cx="8406777" cy="504056"/>
          </a:xfrm>
        </p:spPr>
        <p:txBody>
          <a:bodyPr>
            <a:normAutofit fontScale="55000" lnSpcReduction="20000"/>
          </a:bodyPr>
          <a:lstStyle/>
          <a:p>
            <a:pPr algn="l">
              <a:spcAft>
                <a:spcPct val="60000"/>
              </a:spcAft>
            </a:pPr>
            <a:r>
              <a:rPr lang="pt-BR" sz="2900" b="1" u="sng" dirty="0" smtClean="0">
                <a:solidFill>
                  <a:schemeClr val="tx1"/>
                </a:solidFill>
                <a:latin typeface="Tahoma" pitchFamily="34" charset="0"/>
              </a:rPr>
              <a:t>Programa 2035 - Esporte </a:t>
            </a:r>
            <a:r>
              <a:rPr lang="pt-BR" sz="2900" b="1" u="sng" dirty="0">
                <a:solidFill>
                  <a:schemeClr val="tx1"/>
                </a:solidFill>
                <a:latin typeface="Tahoma" pitchFamily="34" charset="0"/>
              </a:rPr>
              <a:t>e Grandes Eventos </a:t>
            </a:r>
            <a:r>
              <a:rPr lang="pt-BR" sz="2900" b="1" u="sng" dirty="0" smtClean="0">
                <a:solidFill>
                  <a:schemeClr val="tx1"/>
                </a:solidFill>
                <a:latin typeface="Tahoma" pitchFamily="34" charset="0"/>
              </a:rPr>
              <a:t>Esportivos</a:t>
            </a:r>
            <a:r>
              <a:rPr lang="pt-BR" sz="2900" b="1" dirty="0" smtClean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pt-BR" sz="2900" b="1" dirty="0">
                <a:solidFill>
                  <a:schemeClr val="tx1"/>
                </a:solidFill>
                <a:latin typeface="Tahoma" pitchFamily="34" charset="0"/>
              </a:rPr>
              <a:t>Principais </a:t>
            </a:r>
            <a:r>
              <a:rPr lang="pt-BR" sz="2900" b="1" dirty="0" smtClean="0">
                <a:solidFill>
                  <a:schemeClr val="tx1"/>
                </a:solidFill>
                <a:latin typeface="Tahoma" pitchFamily="34" charset="0"/>
              </a:rPr>
              <a:t>ações:</a:t>
            </a:r>
            <a:endParaRPr lang="pt-BR" sz="2900" b="1" dirty="0">
              <a:solidFill>
                <a:schemeClr val="tx1"/>
              </a:solidFill>
              <a:latin typeface="Tahoma" pitchFamily="34" charset="0"/>
            </a:endParaRPr>
          </a:p>
          <a:p>
            <a:pPr marL="182563">
              <a:lnSpc>
                <a:spcPct val="90000"/>
              </a:lnSpc>
            </a:pPr>
            <a:endParaRPr lang="pt-BR" sz="1600" b="1" dirty="0"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539552" y="2133256"/>
            <a:ext cx="8068066" cy="575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85725" algn="l">
              <a:spcAft>
                <a:spcPct val="60000"/>
              </a:spcAft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20JP-Desenvolvimento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Atividades e Apoio a Projetos de Esporte, Educação, Lazer,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Inclusão Social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Legado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Social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619242" y="2720034"/>
            <a:ext cx="8000878" cy="1048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86400" algn="l"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20JQ - Realização e Apoio a Eventos de Esporte, Lazer e Inclusão Social</a:t>
            </a: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Exemplos:	Eventos e Competições Educacionais</a:t>
            </a: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Eventos e Competições de Participação</a:t>
            </a:r>
          </a:p>
          <a:p>
            <a:pPr algn="l"/>
            <a:r>
              <a:rPr lang="pt-BR" sz="1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Eventos Científicos acadêmicos e de gestão e fomento a pesquisas</a:t>
            </a:r>
            <a:endParaRPr lang="pt-BR" sz="1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ESPORTE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just"/>
            <a:endParaRPr lang="pt-BR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489353" y="4293096"/>
            <a:ext cx="8168463" cy="535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l">
              <a:lnSpc>
                <a:spcPct val="80000"/>
              </a:lnSpc>
              <a:spcBef>
                <a:spcPts val="600"/>
              </a:spcBef>
              <a:buSzPct val="100000"/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5450-Implantação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Modernização de Infraestrutura para Esporte Educacional, Recreativo e de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Lazer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Título 1"/>
          <p:cNvSpPr>
            <a:spLocks noGrp="1"/>
          </p:cNvSpPr>
          <p:nvPr/>
        </p:nvSpPr>
        <p:spPr>
          <a:xfrm>
            <a:off x="1100386" y="55460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13/2014 </a:t>
            </a:r>
            <a:r>
              <a:rPr lang="pt-BR" sz="1200" dirty="0" smtClean="0"/>
              <a:t>- CN</a:t>
            </a:r>
            <a:endParaRPr lang="pt-BR" sz="1200" dirty="0"/>
          </a:p>
        </p:txBody>
      </p:sp>
      <p:sp>
        <p:nvSpPr>
          <p:cNvPr id="2" name="Retângulo 1"/>
          <p:cNvSpPr/>
          <p:nvPr/>
        </p:nvSpPr>
        <p:spPr>
          <a:xfrm>
            <a:off x="464276" y="3701290"/>
            <a:ext cx="81085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86400">
              <a:buFont typeface="Wingdings" panose="05000000000000000000" pitchFamily="2" charset="2"/>
              <a:buChar char="Ø"/>
            </a:pPr>
            <a:r>
              <a:rPr lang="pt-BR" sz="1200" b="1" dirty="0">
                <a:latin typeface="Tahoma" pitchFamily="34" charset="0"/>
              </a:rPr>
              <a:t>20YA - </a:t>
            </a:r>
            <a:r>
              <a:rPr lang="pt-BR" sz="1200" b="1" dirty="0">
                <a:latin typeface="Tahoma" pitchFamily="34" charset="0"/>
              </a:rPr>
              <a:t>Preparação de Atletas e Capacitação de Recursos Humanos para o Esporte de Alto Rendimento</a:t>
            </a:r>
          </a:p>
        </p:txBody>
      </p:sp>
    </p:spTree>
    <p:extLst>
      <p:ext uri="{BB962C8B-B14F-4D97-AF65-F5344CB8AC3E}">
        <p14:creationId xmlns:p14="http://schemas.microsoft.com/office/powerpoint/2010/main" val="5512179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2980" y="1717976"/>
            <a:ext cx="8406778" cy="36044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Programa 2021 - Ciência </a:t>
            </a:r>
            <a:r>
              <a:rPr lang="pt-BR" sz="1600" b="1" u="sng" dirty="0">
                <a:solidFill>
                  <a:schemeClr val="tx1"/>
                </a:solidFill>
                <a:latin typeface="Tahoma" pitchFamily="34" charset="0"/>
              </a:rPr>
              <a:t>e Tecnologia e </a:t>
            </a: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Inovação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. Principais ações:</a:t>
            </a:r>
            <a:endParaRPr lang="pt-BR" sz="1600" b="1" dirty="0">
              <a:solidFill>
                <a:schemeClr val="tx1"/>
              </a:solidFill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endParaRPr lang="pt-BR" sz="2100" b="1" dirty="0"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475811" y="2051552"/>
            <a:ext cx="8483021" cy="115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l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20UQ-Apoio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 Extensão Tecnológica para Inclusão Social e Desenvolvimento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Sustentável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marL="268288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: Apoio à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implantação e à modernização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Centros Vocacionais Tecnológicos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(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CVTs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);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 pesquisa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 à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inovação tecnológica em Arranjos Produtivos Locais (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APLs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);</a:t>
            </a:r>
          </a:p>
          <a:p>
            <a:pPr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	   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 pesquisa e ao desenvolvimento aplicados à segurança alimentar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nutricional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;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ao desenvolvimento de tecnologias para cidades sustentáveis.</a:t>
            </a:r>
          </a:p>
          <a:p>
            <a:pPr algn="just">
              <a:lnSpc>
                <a:spcPct val="90000"/>
              </a:lnSpc>
            </a:pPr>
            <a:endParaRPr lang="pt-BR" sz="1600" b="1" dirty="0"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2195736" y="1340768"/>
            <a:ext cx="4176464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CIÊNCIA E TECNOLOGIA</a:t>
            </a: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796025" y="2852936"/>
            <a:ext cx="8168463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600"/>
              </a:spcBef>
              <a:buSzPct val="70000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323528" y="4357717"/>
            <a:ext cx="8122981" cy="632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Programa 2025 - Comunicações </a:t>
            </a:r>
            <a:r>
              <a:rPr lang="pt-BR" sz="1600" b="1" u="sng" dirty="0">
                <a:solidFill>
                  <a:schemeClr val="tx1"/>
                </a:solidFill>
                <a:latin typeface="Tahoma" pitchFamily="34" charset="0"/>
              </a:rPr>
              <a:t>para o Desenvolvimento, a Inclusão e a </a:t>
            </a: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Democracia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. </a:t>
            </a:r>
            <a:r>
              <a:rPr lang="pt-BR" sz="1600" b="1" dirty="0">
                <a:solidFill>
                  <a:schemeClr val="tx1"/>
                </a:solidFill>
                <a:latin typeface="Tahoma" pitchFamily="34" charset="0"/>
              </a:rPr>
              <a:t>Principal 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ação:</a:t>
            </a:r>
            <a:endParaRPr lang="pt-BR" sz="1600" b="1" dirty="0">
              <a:solidFill>
                <a:schemeClr val="tx1"/>
              </a:solidFill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endParaRPr lang="pt-BR" sz="1600" b="1" dirty="0" smtClean="0"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3" name="Subtítulo 2"/>
          <p:cNvSpPr txBox="1">
            <a:spLocks/>
          </p:cNvSpPr>
          <p:nvPr/>
        </p:nvSpPr>
        <p:spPr>
          <a:xfrm>
            <a:off x="391343" y="4982027"/>
            <a:ext cx="8372418" cy="1581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l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20V8-Apoio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Projetos de Inclusão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Digital</a:t>
            </a:r>
          </a:p>
          <a:p>
            <a:pPr marL="268288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Exemplo: Apoio a projetos de infraestrutura de banda larga para Cidade Digital;</a:t>
            </a:r>
          </a:p>
          <a:p>
            <a:pPr marL="1169988" indent="-96838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Implantação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fortalecimento de espaços públicos de inclusão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digital (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telecentros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centros de inclusão digital, laboratórios de informática em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escolas públicas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);</a:t>
            </a:r>
          </a:p>
          <a:p>
            <a:pPr marL="1073150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Capacitação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dos cidadãos e sua inclusão na sociedade da informação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do conhecimento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.</a:t>
            </a:r>
          </a:p>
          <a:p>
            <a:pPr algn="l"/>
            <a:endParaRPr lang="pt-BR" dirty="0"/>
          </a:p>
        </p:txBody>
      </p:sp>
      <p:sp>
        <p:nvSpPr>
          <p:cNvPr id="14" name="Subtítulo 2"/>
          <p:cNvSpPr txBox="1">
            <a:spLocks/>
          </p:cNvSpPr>
          <p:nvPr/>
        </p:nvSpPr>
        <p:spPr>
          <a:xfrm>
            <a:off x="336042" y="3203480"/>
            <a:ext cx="8483021" cy="10921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20V6-Fomento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a Pesquisa e Desenvolvimento Voltados à Inovação e ao Processo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Produtivo</a:t>
            </a:r>
          </a:p>
          <a:p>
            <a:pPr marL="1073150" indent="-804863" algn="just">
              <a:lnSpc>
                <a:spcPct val="90000"/>
              </a:lnSpc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Exemplo: Apoio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a projetos de pesquisa e de desenvolvimento em nanotecnologia, energias do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futuro, biocombustíveis e recursos minerais;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indent="1076325" algn="just">
              <a:lnSpc>
                <a:spcPct val="90000"/>
              </a:lnSpc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Fomento às incubadoras de empresas e parques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tecnológicos;</a:t>
            </a:r>
          </a:p>
          <a:p>
            <a:pPr indent="1076325" algn="just">
              <a:lnSpc>
                <a:spcPct val="90000"/>
              </a:lnSpc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Fomento a projetos de capacitação tecnológica e de inovação das empresas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90000"/>
              </a:lnSpc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                          </a:t>
            </a:r>
            <a:endParaRPr lang="pt-BR" sz="1300" b="1" dirty="0"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5" name="Título 1"/>
          <p:cNvSpPr>
            <a:spLocks noGrp="1"/>
          </p:cNvSpPr>
          <p:nvPr/>
        </p:nvSpPr>
        <p:spPr>
          <a:xfrm>
            <a:off x="1085546" y="55871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13/2014 -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909655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599</Words>
  <Application>Microsoft Office PowerPoint</Application>
  <PresentationFormat>Apresentação na tela (4:3)</PresentationFormat>
  <Paragraphs>78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Marcos Rogerio Rocha Mendlovitz</cp:lastModifiedBy>
  <cp:revision>51</cp:revision>
  <cp:lastPrinted>2014-09-29T14:41:32Z</cp:lastPrinted>
  <dcterms:created xsi:type="dcterms:W3CDTF">2013-08-14T17:39:16Z</dcterms:created>
  <dcterms:modified xsi:type="dcterms:W3CDTF">2014-09-29T20:01:36Z</dcterms:modified>
</cp:coreProperties>
</file>