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2" r:id="rId4"/>
    <p:sldId id="261" r:id="rId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9" d="100"/>
          <a:sy n="109" d="100"/>
        </p:scale>
        <p:origin x="-171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56045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53077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47524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79923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799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2/10/2014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88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2/10/2014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43823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2/10/2014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58541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2/10/2014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0749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2/10/2014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2801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2/10/2014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34749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DBB48-DF51-4F6E-A34B-AD2984207716}" type="datetimeFigureOut">
              <a:rPr lang="pt-BR" smtClean="0"/>
              <a:t>2/10/2014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0920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060848"/>
            <a:ext cx="6400800" cy="3577952"/>
          </a:xfrm>
        </p:spPr>
        <p:txBody>
          <a:bodyPr>
            <a:normAutofit/>
          </a:bodyPr>
          <a:lstStyle/>
          <a:p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ÁREA TEMÁTICA VI</a:t>
            </a:r>
          </a:p>
          <a:p>
            <a:endParaRPr lang="pt-BR" sz="18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da Fazenda;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do Desenvolvimento, Indústria e Comércio Exterior;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do Turismo;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Secretaria da Micro e Pequena Empresa.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pt-BR" dirty="0" smtClean="0"/>
          </a:p>
          <a:p>
            <a:endParaRPr lang="pt-BR" dirty="0" smtClean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Título 1"/>
          <p:cNvSpPr>
            <a:spLocks noGrp="1"/>
          </p:cNvSpPr>
          <p:nvPr/>
        </p:nvSpPr>
        <p:spPr>
          <a:xfrm>
            <a:off x="1105457" y="550309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13/2014 -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414265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1628800"/>
            <a:ext cx="6400800" cy="4010000"/>
          </a:xfrm>
        </p:spPr>
        <p:txBody>
          <a:bodyPr>
            <a:normAutofit fontScale="25000" lnSpcReduction="20000"/>
          </a:bodyPr>
          <a:lstStyle/>
          <a:p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EMENDAS – AÇÕES DE MAIOR INTERESSE</a:t>
            </a:r>
          </a:p>
          <a:p>
            <a:r>
              <a:rPr lang="pt-BR" sz="6400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do Turismo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t-BR" sz="6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10V0 – Apoio a Projetos de Infraestrutura Turística</a:t>
            </a: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pt-BR" sz="64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algn="l"/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Possibilidades de execução:</a:t>
            </a:r>
            <a:r>
              <a:rPr lang="pt-BR" sz="6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implantação</a:t>
            </a:r>
            <a:r>
              <a:rPr lang="pt-BR" sz="6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ampliação ou recuperação de infraestrutura urbanística em municípios turísticos, ou com comprovado potencial </a:t>
            </a: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turístico, incluindo entre outros:</a:t>
            </a:r>
          </a:p>
          <a:p>
            <a:pPr marL="914400" indent="-457200" algn="l">
              <a:buFont typeface="Wingdings" panose="05000000000000000000" pitchFamily="2" charset="2"/>
              <a:buChar char="q"/>
            </a:pP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aeroportos, portos, terminais fluviais, marítimos, ferroviários </a:t>
            </a:r>
            <a:r>
              <a:rPr lang="pt-BR" sz="6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</a:t>
            </a: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rodoviários </a:t>
            </a:r>
            <a:r>
              <a:rPr lang="pt-BR" sz="6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públicos</a:t>
            </a: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</a:p>
          <a:p>
            <a:pPr marL="914400" indent="-457200" algn="l">
              <a:buFont typeface="Wingdings" panose="05000000000000000000" pitchFamily="2" charset="2"/>
              <a:buChar char="q"/>
            </a:pP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centros </a:t>
            </a:r>
            <a:r>
              <a:rPr lang="pt-BR" sz="6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</a:t>
            </a: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cultura, museus, </a:t>
            </a:r>
            <a:r>
              <a:rPr lang="pt-BR" sz="6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teatros e cinemas públicos</a:t>
            </a: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</a:p>
          <a:p>
            <a:pPr marL="914400" indent="-457200" algn="l">
              <a:buFont typeface="Wingdings" panose="05000000000000000000" pitchFamily="2" charset="2"/>
              <a:buChar char="q"/>
            </a:pPr>
            <a:r>
              <a:rPr lang="pt-BR" sz="6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centros de apoio ao </a:t>
            </a: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turista; </a:t>
            </a:r>
            <a:r>
              <a:rPr lang="pt-BR" sz="6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centros de eventos e exposições </a:t>
            </a: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públicos; mirantes, </a:t>
            </a:r>
            <a:r>
              <a:rPr lang="pt-BR" sz="6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pórticos e praças públicas;</a:t>
            </a:r>
          </a:p>
          <a:p>
            <a:pPr marL="914400" indent="-457200" algn="l">
              <a:buFont typeface="Wingdings" panose="05000000000000000000" pitchFamily="2" charset="2"/>
              <a:buChar char="q"/>
            </a:pP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centros </a:t>
            </a:r>
            <a:r>
              <a:rPr lang="pt-BR" sz="6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comercialização de produtos </a:t>
            </a: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artesanais, mercados </a:t>
            </a:r>
            <a:r>
              <a:rPr lang="pt-BR" sz="6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públicos; </a:t>
            </a: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parques ecológicos </a:t>
            </a:r>
            <a:r>
              <a:rPr lang="pt-BR" sz="6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e/ou </a:t>
            </a: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temáticos públicos;</a:t>
            </a:r>
          </a:p>
          <a:p>
            <a:pPr marL="914400" indent="-457200" algn="l">
              <a:buFont typeface="Wingdings" panose="05000000000000000000" pitchFamily="2" charset="2"/>
              <a:buChar char="q"/>
            </a:pP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ferrovias</a:t>
            </a:r>
            <a:r>
              <a:rPr lang="pt-BR" sz="6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rodovias, estradas turísticas e seus acessos</a:t>
            </a: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</a:p>
          <a:p>
            <a:pPr marL="914400" indent="-457200" algn="l">
              <a:buFont typeface="Wingdings" panose="05000000000000000000" pitchFamily="2" charset="2"/>
              <a:buChar char="q"/>
            </a:pP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equipamentos </a:t>
            </a:r>
            <a:r>
              <a:rPr lang="pt-BR" sz="6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prédios históricos para fins turísticos; </a:t>
            </a: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sítios históricos, </a:t>
            </a:r>
            <a:r>
              <a:rPr lang="pt-BR" sz="6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culturais, ambientais, arqueológicos, religiosos e geológicos públicos</a:t>
            </a: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</a:p>
          <a:p>
            <a:pPr marL="914400" indent="-457200" algn="l">
              <a:buFont typeface="Wingdings" panose="05000000000000000000" pitchFamily="2" charset="2"/>
              <a:buChar char="q"/>
            </a:pP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orla </a:t>
            </a:r>
            <a:r>
              <a:rPr lang="pt-BR" sz="6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marítima, fluvial ou lacustre em áreas </a:t>
            </a: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turísticas.</a:t>
            </a:r>
            <a:endParaRPr lang="pt-BR" sz="6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r>
              <a:rPr lang="pt-BR" sz="6400" i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OBS</a:t>
            </a:r>
            <a:r>
              <a:rPr lang="pt-BR" sz="64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pt-BR" sz="6400" i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Utilizar GND 4 (inclusive para reformas)</a:t>
            </a:r>
          </a:p>
          <a:p>
            <a:pPr lvl="1" algn="just"/>
            <a:endParaRPr lang="pt-BR" sz="2400" i="1" dirty="0" smtClean="0">
              <a:solidFill>
                <a:schemeClr val="tx1"/>
              </a:solidFill>
            </a:endParaRPr>
          </a:p>
          <a:p>
            <a:pPr lvl="1" algn="just"/>
            <a:endParaRPr lang="pt-BR" sz="2400" i="1" dirty="0"/>
          </a:p>
          <a:p>
            <a:pPr lvl="1" indent="-457200" algn="l">
              <a:buFont typeface="Arial" panose="020B0604020202020204" pitchFamily="34" charset="0"/>
              <a:buChar char="•"/>
            </a:pPr>
            <a:endParaRPr lang="pt-BR" sz="3200" b="1" dirty="0"/>
          </a:p>
          <a:p>
            <a:pPr lvl="1" algn="just"/>
            <a:endParaRPr lang="pt-BR" sz="2400" i="1" dirty="0"/>
          </a:p>
          <a:p>
            <a:pPr lvl="1" algn="just"/>
            <a:endParaRPr lang="pt-BR" sz="2400" dirty="0" smtClean="0"/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pt-BR" dirty="0" smtClean="0"/>
          </a:p>
          <a:p>
            <a:endParaRPr lang="pt-BR" dirty="0" smtClean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Título 1"/>
          <p:cNvSpPr>
            <a:spLocks noGrp="1"/>
          </p:cNvSpPr>
          <p:nvPr/>
        </p:nvSpPr>
        <p:spPr>
          <a:xfrm>
            <a:off x="1104808" y="553445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</a:t>
            </a:r>
            <a:r>
              <a:rPr lang="pt-BR" sz="1200" dirty="0"/>
              <a:t>13/2014 </a:t>
            </a:r>
            <a:r>
              <a:rPr lang="pt-BR" sz="1200" dirty="0" smtClean="0"/>
              <a:t>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111407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59632" y="1556792"/>
            <a:ext cx="6400800" cy="4010000"/>
          </a:xfrm>
        </p:spPr>
        <p:txBody>
          <a:bodyPr>
            <a:normAutofit fontScale="25000" lnSpcReduction="20000"/>
          </a:bodyPr>
          <a:lstStyle/>
          <a:p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EMENDAS – AÇÕES DE MAIOR INTERESSE</a:t>
            </a:r>
          </a:p>
          <a:p>
            <a:r>
              <a:rPr lang="pt-BR" sz="6400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do Turismo</a:t>
            </a:r>
          </a:p>
          <a:p>
            <a:pPr lvl="1" algn="just"/>
            <a:endParaRPr lang="pt-BR" sz="6400" i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indent="-457200" algn="l">
              <a:buFont typeface="Arial" panose="020B0604020202020204" pitchFamily="34" charset="0"/>
              <a:buChar char="•"/>
            </a:pPr>
            <a:r>
              <a:rPr lang="pt-BR" sz="6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</a:t>
            </a:r>
            <a:r>
              <a:rPr lang="pt-BR" sz="6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20Y3 </a:t>
            </a:r>
            <a:r>
              <a:rPr lang="pt-BR" sz="6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lang="pt-BR" sz="6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Promoção e Marketing do Turismo no Mercado Nacional.</a:t>
            </a:r>
          </a:p>
          <a:p>
            <a:pPr marL="457200" algn="l"/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Possibilidades </a:t>
            </a:r>
            <a:r>
              <a:rPr lang="pt-BR" sz="6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execução: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Promoção de Eventos para Divulgação do Turismo Interno;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Campanha para Promoção do Turismo no Mercado Nacional.</a:t>
            </a:r>
            <a:endParaRPr lang="pt-BR" sz="64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r>
              <a:rPr lang="pt-BR" sz="64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OBS: </a:t>
            </a:r>
            <a:r>
              <a:rPr lang="pt-BR" sz="6400" i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(1) Utilizar </a:t>
            </a:r>
            <a:r>
              <a:rPr lang="pt-BR" sz="64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GND </a:t>
            </a:r>
            <a:r>
              <a:rPr lang="pt-BR" sz="6400" i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3;</a:t>
            </a:r>
          </a:p>
          <a:p>
            <a:pPr lvl="1" algn="just"/>
            <a:r>
              <a:rPr lang="pt-BR" sz="6400" i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(2</a:t>
            </a:r>
            <a:r>
              <a:rPr lang="pt-BR" sz="64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</a:t>
            </a:r>
            <a:r>
              <a:rPr lang="pt-BR" sz="6400" i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acordo com o PLDO 2015, em tramitação no CN, não </a:t>
            </a:r>
            <a:r>
              <a:rPr lang="pt-BR" sz="64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poderão ser alocados recursos para atender </a:t>
            </a:r>
            <a:r>
              <a:rPr lang="pt-BR" sz="6400" i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</a:t>
            </a:r>
            <a:r>
              <a:rPr lang="pt-BR" sz="64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entidades privadas (modalidade de aplicação 50) destinados à realização de </a:t>
            </a:r>
            <a:r>
              <a:rPr lang="pt-BR" sz="6400" i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eventos.</a:t>
            </a:r>
          </a:p>
          <a:p>
            <a:pPr lvl="1" algn="just"/>
            <a:endParaRPr lang="pt-BR" sz="6400" i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endParaRPr lang="pt-BR" sz="6400" i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indent="-457200" algn="l">
              <a:buFont typeface="Arial" panose="020B0604020202020204" pitchFamily="34" charset="0"/>
              <a:buChar char="•"/>
            </a:pPr>
            <a:r>
              <a:rPr lang="pt-BR" sz="6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4590 </a:t>
            </a:r>
            <a:r>
              <a:rPr lang="pt-BR" sz="6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lang="pt-BR" sz="6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Qualificação, Certificação e Produção Associada ao Turismo.</a:t>
            </a:r>
            <a:endParaRPr lang="pt-BR" sz="6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algn="l"/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Possibilidades </a:t>
            </a:r>
            <a:r>
              <a:rPr lang="pt-BR" sz="6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execução: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t-BR" sz="6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Realização de cursos, seminários e demais ações de </a:t>
            </a: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qualificação dos profissionais da área do turismo.</a:t>
            </a:r>
            <a:endParaRPr lang="pt-BR" sz="64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r>
              <a:rPr lang="pt-BR" sz="64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OBS: Utilizar GND </a:t>
            </a:r>
            <a:r>
              <a:rPr lang="pt-BR" sz="6400" i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</a:t>
            </a:r>
            <a:endParaRPr lang="pt-BR" sz="64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endParaRPr lang="pt-BR" sz="4000" i="1" dirty="0"/>
          </a:p>
          <a:p>
            <a:pPr lvl="1" indent="-457200" algn="l">
              <a:buFont typeface="Arial" panose="020B0604020202020204" pitchFamily="34" charset="0"/>
              <a:buChar char="•"/>
            </a:pPr>
            <a:endParaRPr lang="pt-BR" sz="3200" b="1" dirty="0"/>
          </a:p>
          <a:p>
            <a:pPr lvl="1" algn="just"/>
            <a:endParaRPr lang="pt-BR" sz="2400" i="1" dirty="0"/>
          </a:p>
          <a:p>
            <a:pPr lvl="1" algn="just"/>
            <a:endParaRPr lang="pt-BR" sz="2400" dirty="0" smtClean="0"/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pt-BR" dirty="0" smtClean="0"/>
          </a:p>
          <a:p>
            <a:endParaRPr lang="pt-BR" dirty="0" smtClean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Título 1"/>
          <p:cNvSpPr>
            <a:spLocks noGrp="1"/>
          </p:cNvSpPr>
          <p:nvPr/>
        </p:nvSpPr>
        <p:spPr>
          <a:xfrm>
            <a:off x="1100386" y="553445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</a:t>
            </a:r>
            <a:r>
              <a:rPr lang="pt-BR" sz="1200" dirty="0"/>
              <a:t>13/2014 </a:t>
            </a:r>
            <a:r>
              <a:rPr lang="pt-BR" sz="1200" dirty="0" smtClean="0"/>
              <a:t>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3396841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03648" y="1340768"/>
            <a:ext cx="6400800" cy="4104456"/>
          </a:xfrm>
        </p:spPr>
        <p:txBody>
          <a:bodyPr>
            <a:noAutofit/>
          </a:bodyPr>
          <a:lstStyle/>
          <a:p>
            <a:r>
              <a:rPr lang="pt-BR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EMENDAS – AÇÕES DE MAIOR INTERESSE</a:t>
            </a:r>
          </a:p>
          <a:p>
            <a:r>
              <a:rPr lang="pt-BR" sz="1400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do Desenvolvimento, Indústria e Comércio Exterior </a:t>
            </a:r>
            <a:endParaRPr lang="pt-BR" sz="1400" u="sng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pt-BR" sz="1400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Unidade Orçamentária: Superintendência da Zona Franca de Manaus - Suframa</a:t>
            </a:r>
            <a:endParaRPr lang="pt-BR" sz="1400" u="sng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210L – Promoção do Desenvolvimento Econômico Regional da Amazônia Ocidental e Municípios de Macapá e Santana.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Possibilidades de </a:t>
            </a:r>
            <a:r>
              <a:rPr lang="pt-BR" sz="1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execução:</a:t>
            </a:r>
            <a:endParaRPr lang="pt-BR" sz="14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t-BR" sz="1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Apoio a projetos de desenvolvimento econômico regional localizados na Amazônia Ocidental e nos municípios de Macapá e Santana, incluindo estudos de viabilidade técnica, econômica, ambiental e social.</a:t>
            </a:r>
            <a:endParaRPr lang="pt-BR" sz="14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endParaRPr lang="pt-BR" sz="14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pt-BR" sz="1400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Secretaria da Micro e Pequena Empresa</a:t>
            </a:r>
            <a:endParaRPr lang="pt-BR" sz="1400" u="sng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210C – Promoção do Desenvolvimento de Micro e Pequenas Empresas.</a:t>
            </a:r>
          </a:p>
          <a:p>
            <a:pPr algn="l"/>
            <a:r>
              <a:rPr lang="pt-BR" sz="1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Possibilidades de Execução:</a:t>
            </a:r>
          </a:p>
          <a:p>
            <a:pPr marL="914400" lvl="1" indent="-457200" algn="l">
              <a:buFont typeface="Wingdings" panose="05000000000000000000" pitchFamily="2" charset="2"/>
              <a:buChar char="q"/>
            </a:pPr>
            <a:r>
              <a:rPr lang="pt-BR" sz="1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Apoio a projetos de desenvolvimento de micro e pequenas empresas, inclusive as artesanais;</a:t>
            </a:r>
          </a:p>
          <a:p>
            <a:pPr marL="914400" lvl="1" indent="-457200" algn="l">
              <a:buFont typeface="Wingdings" panose="05000000000000000000" pitchFamily="2" charset="2"/>
              <a:buChar char="q"/>
            </a:pPr>
            <a:r>
              <a:rPr lang="pt-BR" sz="1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Apoio às atividades de desenvolvimento e consolidação de metodologias de gestão do conhecimento, e de qualificação e capacitação voltadas à micro e pequenas empresas;</a:t>
            </a:r>
          </a:p>
          <a:p>
            <a:pPr marL="914400" lvl="1" indent="-457200" algn="l">
              <a:buFont typeface="Wingdings" panose="05000000000000000000" pitchFamily="2" charset="2"/>
              <a:buChar char="q"/>
            </a:pPr>
            <a:r>
              <a:rPr lang="pt-BR" sz="1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Apoio à estruturação de espaços físicos de produção artesanal.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Título 1"/>
          <p:cNvSpPr>
            <a:spLocks noGrp="1"/>
          </p:cNvSpPr>
          <p:nvPr/>
        </p:nvSpPr>
        <p:spPr>
          <a:xfrm>
            <a:off x="1100386" y="556970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</a:t>
            </a:r>
            <a:r>
              <a:rPr lang="pt-BR" sz="1200" dirty="0"/>
              <a:t>13/2014 </a:t>
            </a:r>
            <a:r>
              <a:rPr lang="pt-BR" sz="1200" dirty="0" smtClean="0"/>
              <a:t>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3901950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1371</TotalTime>
  <Words>514</Words>
  <Application>Microsoft Office PowerPoint</Application>
  <PresentationFormat>Apresentação na tela (4:3)</PresentationFormat>
  <Paragraphs>63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Câmara dos Deputados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 Consultoria de Orçamento da Câmara dos Deputados Consultoria de Orçamento do Senado Federal Elaboração de Emendas ao Projeto de Lei Orçamentária Anual</dc:title>
  <dc:creator>Câmara dos Deputados</dc:creator>
  <cp:lastModifiedBy>Edson Masaharu Tubaki</cp:lastModifiedBy>
  <cp:revision>33</cp:revision>
  <dcterms:created xsi:type="dcterms:W3CDTF">2013-08-14T17:39:16Z</dcterms:created>
  <dcterms:modified xsi:type="dcterms:W3CDTF">2014-10-02T19:36:40Z</dcterms:modified>
</cp:coreProperties>
</file>