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ppt/theme/themeOverride3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</p:sldIdLst>
  <p:sldSz cx="9144000" cy="6858000" type="screen4x3"/>
  <p:notesSz cx="6799263" cy="9875838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78" d="100"/>
          <a:sy n="78" d="100"/>
        </p:scale>
        <p:origin x="-2610" y="-79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7DBB48-DF51-4F6E-A34B-AD2984207716}" type="datetimeFigureOut">
              <a:rPr lang="pt-BR" smtClean="0"/>
              <a:t>30/09/2014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3BD602-4F49-42FF-A19E-5F0DD5A9150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560454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7DBB48-DF51-4F6E-A34B-AD2984207716}" type="datetimeFigureOut">
              <a:rPr lang="pt-BR" smtClean="0"/>
              <a:t>30/09/2014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3BD602-4F49-42FF-A19E-5F0DD5A9150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530773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7DBB48-DF51-4F6E-A34B-AD2984207716}" type="datetimeFigureOut">
              <a:rPr lang="pt-BR" smtClean="0"/>
              <a:t>30/09/2014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3BD602-4F49-42FF-A19E-5F0DD5A9150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475241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7DBB48-DF51-4F6E-A34B-AD2984207716}" type="datetimeFigureOut">
              <a:rPr lang="pt-BR" smtClean="0"/>
              <a:t>30/09/2014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3BD602-4F49-42FF-A19E-5F0DD5A9150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799237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7DBB48-DF51-4F6E-A34B-AD2984207716}" type="datetimeFigureOut">
              <a:rPr lang="pt-BR" smtClean="0"/>
              <a:t>30/09/2014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3BD602-4F49-42FF-A19E-5F0DD5A9150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279964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7DBB48-DF51-4F6E-A34B-AD2984207716}" type="datetimeFigureOut">
              <a:rPr lang="pt-BR" smtClean="0"/>
              <a:t>30/09/2014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3BD602-4F49-42FF-A19E-5F0DD5A9150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8889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7DBB48-DF51-4F6E-A34B-AD2984207716}" type="datetimeFigureOut">
              <a:rPr lang="pt-BR" smtClean="0"/>
              <a:t>30/09/2014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3BD602-4F49-42FF-A19E-5F0DD5A9150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438237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7DBB48-DF51-4F6E-A34B-AD2984207716}" type="datetimeFigureOut">
              <a:rPr lang="pt-BR" smtClean="0"/>
              <a:t>30/09/2014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3BD602-4F49-42FF-A19E-5F0DD5A9150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585411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7DBB48-DF51-4F6E-A34B-AD2984207716}" type="datetimeFigureOut">
              <a:rPr lang="pt-BR" smtClean="0"/>
              <a:t>30/09/2014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3BD602-4F49-42FF-A19E-5F0DD5A9150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807492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7DBB48-DF51-4F6E-A34B-AD2984207716}" type="datetimeFigureOut">
              <a:rPr lang="pt-BR" smtClean="0"/>
              <a:t>30/09/2014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3BD602-4F49-42FF-A19E-5F0DD5A9150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28015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7DBB48-DF51-4F6E-A34B-AD2984207716}" type="datetimeFigureOut">
              <a:rPr lang="pt-BR" smtClean="0"/>
              <a:t>30/09/2014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3BD602-4F49-42FF-A19E-5F0DD5A9150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347491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07DBB48-DF51-4F6E-A34B-AD2984207716}" type="datetimeFigureOut">
              <a:rPr lang="pt-BR" smtClean="0"/>
              <a:t>30/09/2014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53BD602-4F49-42FF-A19E-5F0DD5A9150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092057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260648"/>
            <a:ext cx="776858" cy="936104"/>
          </a:xfrm>
          <a:prstGeom prst="rect">
            <a:avLst/>
          </a:prstGeom>
        </p:spPr>
      </p:pic>
      <p:sp>
        <p:nvSpPr>
          <p:cNvPr id="6" name="Título 1"/>
          <p:cNvSpPr txBox="1">
            <a:spLocks/>
          </p:cNvSpPr>
          <p:nvPr/>
        </p:nvSpPr>
        <p:spPr>
          <a:xfrm>
            <a:off x="1100386" y="296652"/>
            <a:ext cx="4463451" cy="43204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pt-BR" sz="1400" dirty="0" smtClean="0"/>
              <a:t>Congresso Nacional</a:t>
            </a:r>
            <a:endParaRPr lang="pt-BR" sz="1400" dirty="0"/>
          </a:p>
        </p:txBody>
      </p:sp>
      <p:sp>
        <p:nvSpPr>
          <p:cNvPr id="13" name="Título 1"/>
          <p:cNvSpPr>
            <a:spLocks noGrp="1"/>
          </p:cNvSpPr>
          <p:nvPr/>
        </p:nvSpPr>
        <p:spPr>
          <a:xfrm>
            <a:off x="1100386" y="568648"/>
            <a:ext cx="6836296" cy="6631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pt-BR" sz="1200" dirty="0" smtClean="0"/>
              <a:t>Consultoria de Orçamento e Fiscalização Financeira da Câmara dos Deputados</a:t>
            </a:r>
            <a:br>
              <a:rPr lang="pt-BR" sz="1200" dirty="0" smtClean="0"/>
            </a:br>
            <a:r>
              <a:rPr lang="pt-BR" sz="1200" dirty="0" smtClean="0"/>
              <a:t>Consultoria de Orçamento, Fiscalização e Controle do Senado Federal</a:t>
            </a:r>
            <a:br>
              <a:rPr lang="pt-BR" sz="1200" dirty="0" smtClean="0"/>
            </a:br>
            <a:r>
              <a:rPr lang="pt-BR" sz="1200" dirty="0" smtClean="0"/>
              <a:t>Elaboração de Emendas ao Projeto de Lei Orçamentária Anual -  PL 13/2014 - CN</a:t>
            </a:r>
            <a:endParaRPr lang="pt-BR" sz="1200" dirty="0"/>
          </a:p>
        </p:txBody>
      </p:sp>
      <p:sp>
        <p:nvSpPr>
          <p:cNvPr id="2" name="Subtítulo 1"/>
          <p:cNvSpPr>
            <a:spLocks noGrp="1"/>
          </p:cNvSpPr>
          <p:nvPr>
            <p:ph type="subTitle" idx="1"/>
          </p:nvPr>
        </p:nvSpPr>
        <p:spPr>
          <a:xfrm>
            <a:off x="1371600" y="1412776"/>
            <a:ext cx="6728792" cy="4226024"/>
          </a:xfrm>
        </p:spPr>
        <p:txBody>
          <a:bodyPr>
            <a:noAutofit/>
          </a:bodyPr>
          <a:lstStyle/>
          <a:p>
            <a:endParaRPr lang="pt-BR" sz="1800" b="1" dirty="0" smtClean="0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r>
              <a:rPr lang="pt-BR" sz="1800" b="1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ÁREA </a:t>
            </a:r>
            <a:r>
              <a:rPr lang="pt-BR" sz="1800" b="1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TEMÁTICA </a:t>
            </a:r>
            <a:r>
              <a:rPr lang="pt-BR" sz="1800" b="1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IX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endParaRPr lang="pt-BR" sz="1800" b="1" dirty="0" smtClean="0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457200" indent="-457200" algn="l">
              <a:buFont typeface="Arial" panose="020B0604020202020204" pitchFamily="34" charset="0"/>
              <a:buChar char="•"/>
            </a:pPr>
            <a:endParaRPr lang="pt-BR" sz="1800" b="1" dirty="0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pt-BR" sz="1800" b="1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Ministério </a:t>
            </a:r>
            <a:r>
              <a:rPr lang="pt-BR" sz="1800" b="1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da Agricultura, Pecuária e Abastecimento;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pt-BR" sz="1800" b="1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Ministério do Desenvolvimento Agrário;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pt-BR" sz="1800" b="1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Ministério da Pesca e Aquicultura</a:t>
            </a:r>
          </a:p>
        </p:txBody>
      </p:sp>
    </p:spTree>
    <p:extLst>
      <p:ext uri="{BB962C8B-B14F-4D97-AF65-F5344CB8AC3E}">
        <p14:creationId xmlns:p14="http://schemas.microsoft.com/office/powerpoint/2010/main" val="16757709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260648"/>
            <a:ext cx="776858" cy="936104"/>
          </a:xfrm>
          <a:prstGeom prst="rect">
            <a:avLst/>
          </a:prstGeom>
        </p:spPr>
      </p:pic>
      <p:sp>
        <p:nvSpPr>
          <p:cNvPr id="6" name="Título 1"/>
          <p:cNvSpPr txBox="1">
            <a:spLocks/>
          </p:cNvSpPr>
          <p:nvPr/>
        </p:nvSpPr>
        <p:spPr>
          <a:xfrm>
            <a:off x="1100386" y="296652"/>
            <a:ext cx="4463451" cy="43204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pt-BR" sz="1400" dirty="0" smtClean="0"/>
              <a:t>Congresso Nacional</a:t>
            </a:r>
            <a:endParaRPr lang="pt-BR" sz="1400" dirty="0"/>
          </a:p>
        </p:txBody>
      </p:sp>
      <p:sp>
        <p:nvSpPr>
          <p:cNvPr id="9" name="Subtítulo 2"/>
          <p:cNvSpPr txBox="1">
            <a:spLocks/>
          </p:cNvSpPr>
          <p:nvPr/>
        </p:nvSpPr>
        <p:spPr>
          <a:xfrm>
            <a:off x="711957" y="3244388"/>
            <a:ext cx="8152134" cy="169678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spcBef>
                <a:spcPts val="0"/>
              </a:spcBef>
              <a:buSzPct val="70000"/>
              <a:buFont typeface="Wingdings" pitchFamily="2" charset="2"/>
              <a:buChar char="Ø"/>
            </a:pPr>
            <a:endParaRPr lang="pt-BR" sz="1200" b="1" dirty="0">
              <a:solidFill>
                <a:schemeClr val="tx1"/>
              </a:solidFill>
              <a:latin typeface="Tahoma" pitchFamily="34" charset="0"/>
            </a:endParaRPr>
          </a:p>
        </p:txBody>
      </p:sp>
      <p:sp>
        <p:nvSpPr>
          <p:cNvPr id="13" name="Título 1"/>
          <p:cNvSpPr>
            <a:spLocks noGrp="1"/>
          </p:cNvSpPr>
          <p:nvPr/>
        </p:nvSpPr>
        <p:spPr>
          <a:xfrm>
            <a:off x="1108034" y="546452"/>
            <a:ext cx="6836296" cy="6631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pt-BR" sz="1200" dirty="0" smtClean="0"/>
              <a:t>Consultoria de Orçamento e Fiscalização Financeira da Câmara dos Deputados</a:t>
            </a:r>
            <a:br>
              <a:rPr lang="pt-BR" sz="1200" dirty="0" smtClean="0"/>
            </a:br>
            <a:r>
              <a:rPr lang="pt-BR" sz="1200" dirty="0" smtClean="0"/>
              <a:t>Consultoria de Orçamento, Fiscalização e Controle do Senado Federal</a:t>
            </a:r>
            <a:br>
              <a:rPr lang="pt-BR" sz="1200" dirty="0" smtClean="0"/>
            </a:br>
            <a:r>
              <a:rPr lang="pt-BR" sz="1200" dirty="0" smtClean="0"/>
              <a:t>Elaboração de Emendas ao Projeto de Lei Orçamentária Anual -  </a:t>
            </a:r>
            <a:r>
              <a:rPr lang="pt-BR" sz="1200" dirty="0"/>
              <a:t>PL 13/2014 - </a:t>
            </a:r>
            <a:r>
              <a:rPr lang="pt-BR" sz="1200" dirty="0" smtClean="0"/>
              <a:t>CN</a:t>
            </a:r>
            <a:endParaRPr lang="pt-BR" sz="1200" dirty="0"/>
          </a:p>
        </p:txBody>
      </p:sp>
      <p:sp>
        <p:nvSpPr>
          <p:cNvPr id="2" name="Subtítulo 1"/>
          <p:cNvSpPr>
            <a:spLocks noGrp="1"/>
          </p:cNvSpPr>
          <p:nvPr>
            <p:ph type="subTitle" idx="1"/>
          </p:nvPr>
        </p:nvSpPr>
        <p:spPr>
          <a:xfrm>
            <a:off x="1100386" y="1209556"/>
            <a:ext cx="7072014" cy="4811732"/>
          </a:xfrm>
        </p:spPr>
        <p:txBody>
          <a:bodyPr>
            <a:normAutofit/>
          </a:bodyPr>
          <a:lstStyle/>
          <a:p>
            <a:r>
              <a:rPr lang="pt-BR" sz="1400" b="1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EMENDAS – AÇÕES DE MAIOR </a:t>
            </a:r>
            <a:r>
              <a:rPr lang="pt-BR" sz="1400" b="1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INTERESSE</a:t>
            </a:r>
          </a:p>
          <a:p>
            <a:endParaRPr lang="pt-BR" sz="1400" b="1" dirty="0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r>
              <a:rPr lang="pt-BR" sz="1400" b="1" u="sng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Ministério da Agricultura, Pecuária e </a:t>
            </a:r>
            <a:r>
              <a:rPr lang="pt-BR" sz="1400" b="1" u="sng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Abastecimento</a:t>
            </a:r>
          </a:p>
          <a:p>
            <a:endParaRPr lang="pt-BR" sz="1400" b="1" u="sng" dirty="0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pt-BR" sz="1400" b="1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AÇÃO 20ZV - Fomento ao Setor Agropecuário.</a:t>
            </a:r>
          </a:p>
          <a:p>
            <a:pPr algn="l"/>
            <a:r>
              <a:rPr lang="pt-BR" sz="1400" b="1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      Possibilidades de </a:t>
            </a:r>
            <a:r>
              <a:rPr lang="pt-BR" sz="1400" b="1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execução:</a:t>
            </a:r>
            <a:endParaRPr lang="pt-BR" sz="1400" b="1" dirty="0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914400" lvl="1" indent="-457200" algn="just">
              <a:buFont typeface="Wingdings" panose="05000000000000000000" pitchFamily="2" charset="2"/>
              <a:buChar char="q"/>
            </a:pPr>
            <a:r>
              <a:rPr lang="pt-BR" sz="1400" b="1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Aquisição de máquinas e equipamentos agrícolas  (GND 4)</a:t>
            </a:r>
          </a:p>
          <a:p>
            <a:pPr marL="914400" lvl="1" indent="-457200" algn="just">
              <a:buFont typeface="Wingdings" panose="05000000000000000000" pitchFamily="2" charset="2"/>
              <a:buChar char="q"/>
            </a:pPr>
            <a:r>
              <a:rPr lang="pt-BR" sz="1400" b="1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Aquisição de patrulha mecanizada para a manutenção de estradas vicinais (GND 4);</a:t>
            </a:r>
          </a:p>
          <a:p>
            <a:pPr marL="914400" lvl="1" indent="-457200" algn="just">
              <a:buFont typeface="Wingdings" panose="05000000000000000000" pitchFamily="2" charset="2"/>
              <a:buChar char="q"/>
            </a:pPr>
            <a:r>
              <a:rPr lang="pt-BR" sz="1400" b="1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Manutenção e conservação de estradas vicinais (GND 3);</a:t>
            </a:r>
          </a:p>
          <a:p>
            <a:pPr marL="914400" lvl="1" indent="-457200" algn="just">
              <a:buFont typeface="Wingdings" panose="05000000000000000000" pitchFamily="2" charset="2"/>
              <a:buChar char="q"/>
            </a:pPr>
            <a:r>
              <a:rPr lang="pt-BR" sz="1400" b="1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Adequação ou readequação de estradas vicinais (GND 4);</a:t>
            </a:r>
          </a:p>
          <a:p>
            <a:pPr marL="914400" lvl="1" indent="-457200" algn="just">
              <a:buFont typeface="Wingdings" panose="05000000000000000000" pitchFamily="2" charset="2"/>
              <a:buChar char="q"/>
            </a:pPr>
            <a:r>
              <a:rPr lang="pt-BR" sz="1400" b="1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Construção de matadouro municipal (GND 4);</a:t>
            </a:r>
          </a:p>
          <a:p>
            <a:pPr marL="914400" lvl="1" indent="-457200" algn="just">
              <a:buFont typeface="Wingdings" panose="05000000000000000000" pitchFamily="2" charset="2"/>
              <a:buChar char="q"/>
            </a:pPr>
            <a:r>
              <a:rPr lang="pt-BR" sz="1400" b="1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Construção de feira livre para produtos agropecuários (GND 4);</a:t>
            </a:r>
          </a:p>
          <a:p>
            <a:pPr lvl="1" algn="just"/>
            <a:endParaRPr lang="pt-BR" sz="1400" b="1" i="1" dirty="0" smtClean="0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9919496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260648"/>
            <a:ext cx="776858" cy="936104"/>
          </a:xfrm>
          <a:prstGeom prst="rect">
            <a:avLst/>
          </a:prstGeom>
        </p:spPr>
      </p:pic>
      <p:sp>
        <p:nvSpPr>
          <p:cNvPr id="6" name="Título 1"/>
          <p:cNvSpPr txBox="1">
            <a:spLocks/>
          </p:cNvSpPr>
          <p:nvPr/>
        </p:nvSpPr>
        <p:spPr>
          <a:xfrm>
            <a:off x="1100386" y="296652"/>
            <a:ext cx="4463451" cy="43204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pt-BR" sz="1400" dirty="0" smtClean="0"/>
              <a:t>Congresso Nacional</a:t>
            </a:r>
            <a:endParaRPr lang="pt-BR" sz="1400" dirty="0"/>
          </a:p>
        </p:txBody>
      </p:sp>
      <p:sp>
        <p:nvSpPr>
          <p:cNvPr id="9" name="Subtítulo 2"/>
          <p:cNvSpPr txBox="1">
            <a:spLocks/>
          </p:cNvSpPr>
          <p:nvPr/>
        </p:nvSpPr>
        <p:spPr>
          <a:xfrm>
            <a:off x="711957" y="3244388"/>
            <a:ext cx="8152134" cy="169678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spcBef>
                <a:spcPts val="0"/>
              </a:spcBef>
              <a:buSzPct val="70000"/>
              <a:buFont typeface="Wingdings" pitchFamily="2" charset="2"/>
              <a:buChar char="Ø"/>
            </a:pPr>
            <a:endParaRPr lang="pt-BR" sz="1200" b="1" dirty="0">
              <a:solidFill>
                <a:schemeClr val="tx1"/>
              </a:solidFill>
              <a:latin typeface="Tahoma" pitchFamily="34" charset="0"/>
            </a:endParaRPr>
          </a:p>
        </p:txBody>
      </p:sp>
      <p:sp>
        <p:nvSpPr>
          <p:cNvPr id="13" name="Título 1"/>
          <p:cNvSpPr>
            <a:spLocks noGrp="1"/>
          </p:cNvSpPr>
          <p:nvPr/>
        </p:nvSpPr>
        <p:spPr>
          <a:xfrm>
            <a:off x="1100386" y="554608"/>
            <a:ext cx="6836296" cy="6631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pt-BR" sz="1200" dirty="0" smtClean="0"/>
              <a:t>Consultoria de Orçamento e Fiscalização Financeira da Câmara dos Deputados</a:t>
            </a:r>
            <a:br>
              <a:rPr lang="pt-BR" sz="1200" dirty="0" smtClean="0"/>
            </a:br>
            <a:r>
              <a:rPr lang="pt-BR" sz="1200" dirty="0" smtClean="0"/>
              <a:t>Consultoria de Orçamento, Fiscalização e Controle do Senado Federal</a:t>
            </a:r>
            <a:br>
              <a:rPr lang="pt-BR" sz="1200" dirty="0" smtClean="0"/>
            </a:br>
            <a:r>
              <a:rPr lang="pt-BR" sz="1200" dirty="0" smtClean="0"/>
              <a:t>Elaboração de Emendas ao Projeto de Lei Orçamentária Anual -  PL </a:t>
            </a:r>
            <a:r>
              <a:rPr lang="pt-BR" sz="1200" dirty="0"/>
              <a:t>13/2014 </a:t>
            </a:r>
            <a:r>
              <a:rPr lang="pt-BR" sz="1200" dirty="0" smtClean="0"/>
              <a:t>- CN</a:t>
            </a:r>
            <a:endParaRPr lang="pt-BR" sz="1200" dirty="0"/>
          </a:p>
        </p:txBody>
      </p:sp>
      <p:sp>
        <p:nvSpPr>
          <p:cNvPr id="2" name="Subtítulo 1"/>
          <p:cNvSpPr>
            <a:spLocks noGrp="1"/>
          </p:cNvSpPr>
          <p:nvPr>
            <p:ph type="subTitle" idx="1"/>
          </p:nvPr>
        </p:nvSpPr>
        <p:spPr>
          <a:xfrm>
            <a:off x="1100386" y="1217712"/>
            <a:ext cx="7000006" cy="4947592"/>
          </a:xfrm>
        </p:spPr>
        <p:txBody>
          <a:bodyPr>
            <a:noAutofit/>
          </a:bodyPr>
          <a:lstStyle/>
          <a:p>
            <a:r>
              <a:rPr lang="pt-BR" sz="1400" b="1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EMENDAS – AÇÕES DE MAIOR </a:t>
            </a:r>
            <a:r>
              <a:rPr lang="pt-BR" sz="1400" b="1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INTERESSE</a:t>
            </a:r>
          </a:p>
          <a:p>
            <a:endParaRPr lang="pt-BR" sz="1400" b="1" dirty="0" smtClean="0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r>
              <a:rPr lang="pt-BR" sz="1400" b="1" u="sng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Ministério </a:t>
            </a:r>
            <a:r>
              <a:rPr lang="pt-BR" sz="1400" b="1" u="sng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do Desenvolvimento </a:t>
            </a:r>
            <a:r>
              <a:rPr lang="pt-BR" sz="1400" b="1" u="sng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Agrário</a:t>
            </a:r>
          </a:p>
          <a:p>
            <a:endParaRPr lang="pt-BR" sz="1400" b="1" u="sng" dirty="0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pt-BR" sz="1400" b="1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AÇÃO 152M – Aquisição de máquinas e equipamentos para adequação de infraestrutura produtiva municipal (PAC).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pt-BR" sz="1400" b="1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AÇÃO 210X – Apoio ao desenvolvimento sustentável de territórios rurais.</a:t>
            </a:r>
          </a:p>
          <a:p>
            <a:pPr algn="just"/>
            <a:r>
              <a:rPr lang="pt-BR" sz="1400" b="1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       Possibilidades de execução (Ação 210X):</a:t>
            </a:r>
          </a:p>
          <a:p>
            <a:pPr marL="914400" lvl="1" indent="-457200" algn="just">
              <a:buFont typeface="Wingdings" panose="05000000000000000000" pitchFamily="2" charset="2"/>
              <a:buChar char="q"/>
            </a:pPr>
            <a:r>
              <a:rPr lang="pt-BR" sz="1400" b="1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Aquisição de tratores e implementos(GND 4);</a:t>
            </a:r>
          </a:p>
          <a:p>
            <a:pPr marL="914400" lvl="1" indent="-457200" algn="just">
              <a:buFont typeface="Wingdings" panose="05000000000000000000" pitchFamily="2" charset="2"/>
              <a:buChar char="q"/>
            </a:pPr>
            <a:r>
              <a:rPr lang="pt-BR" sz="1400" b="1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Construção de estruturas que facilitem o escoamento da produção, inclusive pontes, estradas vicinais, pavimentação poliédrica e asfáltica (GND 4);</a:t>
            </a:r>
          </a:p>
          <a:p>
            <a:pPr marL="914400" lvl="1" indent="-457200" algn="just">
              <a:buFont typeface="Wingdings" panose="05000000000000000000" pitchFamily="2" charset="2"/>
              <a:buChar char="q"/>
            </a:pPr>
            <a:r>
              <a:rPr lang="pt-BR" sz="1400" b="1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Recuperação de Estradas Vicinais (GND 3);</a:t>
            </a:r>
          </a:p>
          <a:p>
            <a:pPr marL="914400" lvl="1" indent="-457200" algn="just">
              <a:buFont typeface="Wingdings" panose="05000000000000000000" pitchFamily="2" charset="2"/>
              <a:buChar char="q"/>
            </a:pPr>
            <a:r>
              <a:rPr lang="pt-BR" sz="1400" b="1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Construção, ampliação e adequação de unidades agroindustriais municipais de beneficiamento de produtos oriundos da agricultura familiar (GND 4);</a:t>
            </a:r>
          </a:p>
          <a:p>
            <a:pPr marL="914400" lvl="1" indent="-457200" algn="just">
              <a:buFont typeface="Wingdings" panose="05000000000000000000" pitchFamily="2" charset="2"/>
              <a:buChar char="q"/>
            </a:pPr>
            <a:r>
              <a:rPr lang="pt-BR" sz="1400" b="1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Construção, ampliação e adequação de unidades de comercialização como centrais, feiras e mercados (GND 4);</a:t>
            </a:r>
          </a:p>
          <a:p>
            <a:pPr lvl="1" algn="just"/>
            <a:endParaRPr lang="pt-BR" sz="1400" b="1" i="1" dirty="0" smtClean="0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endParaRPr lang="pt-BR" sz="1400" b="1" dirty="0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5121792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260648"/>
            <a:ext cx="776858" cy="936104"/>
          </a:xfrm>
          <a:prstGeom prst="rect">
            <a:avLst/>
          </a:prstGeom>
        </p:spPr>
      </p:pic>
      <p:sp>
        <p:nvSpPr>
          <p:cNvPr id="6" name="Título 1"/>
          <p:cNvSpPr txBox="1">
            <a:spLocks/>
          </p:cNvSpPr>
          <p:nvPr/>
        </p:nvSpPr>
        <p:spPr>
          <a:xfrm>
            <a:off x="1100386" y="296652"/>
            <a:ext cx="4463451" cy="43204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pt-BR" sz="1400" dirty="0" smtClean="0"/>
              <a:t>Congresso Nacional</a:t>
            </a:r>
            <a:endParaRPr lang="pt-BR" sz="1400" dirty="0"/>
          </a:p>
        </p:txBody>
      </p:sp>
      <p:sp>
        <p:nvSpPr>
          <p:cNvPr id="12" name="Subtítulo 2"/>
          <p:cNvSpPr txBox="1">
            <a:spLocks/>
          </p:cNvSpPr>
          <p:nvPr/>
        </p:nvSpPr>
        <p:spPr>
          <a:xfrm>
            <a:off x="796025" y="2852936"/>
            <a:ext cx="8168463" cy="72008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80000"/>
              </a:lnSpc>
              <a:spcBef>
                <a:spcPts val="600"/>
              </a:spcBef>
              <a:buSzPct val="70000"/>
            </a:pPr>
            <a:endParaRPr lang="pt-BR" sz="1200" b="1" dirty="0">
              <a:solidFill>
                <a:schemeClr val="tx1"/>
              </a:solidFill>
              <a:latin typeface="Tahoma" pitchFamily="34" charset="0"/>
            </a:endParaRPr>
          </a:p>
        </p:txBody>
      </p:sp>
      <p:sp>
        <p:nvSpPr>
          <p:cNvPr id="15" name="Título 1"/>
          <p:cNvSpPr>
            <a:spLocks noGrp="1"/>
          </p:cNvSpPr>
          <p:nvPr/>
        </p:nvSpPr>
        <p:spPr>
          <a:xfrm>
            <a:off x="1085546" y="558712"/>
            <a:ext cx="6836296" cy="6631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pt-BR" sz="1200" dirty="0" smtClean="0"/>
              <a:t>Consultoria de Orçamento e Fiscalização Financeira da Câmara dos Deputados</a:t>
            </a:r>
            <a:br>
              <a:rPr lang="pt-BR" sz="1200" dirty="0" smtClean="0"/>
            </a:br>
            <a:r>
              <a:rPr lang="pt-BR" sz="1200" dirty="0" smtClean="0"/>
              <a:t>Consultoria de Orçamento, Fiscalização e Controle do Senado Federal</a:t>
            </a:r>
            <a:br>
              <a:rPr lang="pt-BR" sz="1200" dirty="0" smtClean="0"/>
            </a:br>
            <a:r>
              <a:rPr lang="pt-BR" sz="1200" dirty="0" smtClean="0"/>
              <a:t>Elaboração de Emendas ao Projeto de Lei Orçamentária Anual -  PL </a:t>
            </a:r>
            <a:r>
              <a:rPr lang="pt-BR" sz="1200" dirty="0"/>
              <a:t>13/2014 - </a:t>
            </a:r>
            <a:r>
              <a:rPr lang="pt-BR" sz="1200" dirty="0" smtClean="0"/>
              <a:t>CN</a:t>
            </a:r>
            <a:endParaRPr lang="pt-BR" sz="1200" dirty="0"/>
          </a:p>
        </p:txBody>
      </p:sp>
      <p:sp>
        <p:nvSpPr>
          <p:cNvPr id="2" name="Subtítulo 1"/>
          <p:cNvSpPr>
            <a:spLocks noGrp="1"/>
          </p:cNvSpPr>
          <p:nvPr>
            <p:ph type="subTitle" idx="1"/>
          </p:nvPr>
        </p:nvSpPr>
        <p:spPr>
          <a:xfrm>
            <a:off x="711957" y="1221816"/>
            <a:ext cx="7662918" cy="4943488"/>
          </a:xfrm>
        </p:spPr>
        <p:txBody>
          <a:bodyPr>
            <a:noAutofit/>
          </a:bodyPr>
          <a:lstStyle/>
          <a:p>
            <a:r>
              <a:rPr lang="pt-BR" sz="1400" b="1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EMENDAS – AÇÕES DE MAIOR </a:t>
            </a:r>
            <a:r>
              <a:rPr lang="pt-BR" sz="1400" b="1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INTERESSE</a:t>
            </a:r>
          </a:p>
          <a:p>
            <a:endParaRPr lang="pt-BR" sz="1400" b="1" u="sng" dirty="0" smtClean="0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r>
              <a:rPr lang="pt-BR" sz="1400" b="1" u="sng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Ministério </a:t>
            </a:r>
            <a:r>
              <a:rPr lang="pt-BR" sz="1400" b="1" u="sng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da Pesca e </a:t>
            </a:r>
            <a:r>
              <a:rPr lang="pt-BR" sz="1400" b="1" u="sng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Aquicultura</a:t>
            </a:r>
          </a:p>
          <a:p>
            <a:endParaRPr lang="pt-BR" sz="1400" b="1" u="sng" dirty="0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pt-BR" sz="1400" b="1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AÇÃO 20Y0 – Fomento à produção pesqueira e aquícola.</a:t>
            </a:r>
          </a:p>
          <a:p>
            <a:pPr algn="l"/>
            <a:r>
              <a:rPr lang="pt-BR" sz="1400" b="1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         Possibilidades de </a:t>
            </a:r>
            <a:r>
              <a:rPr lang="pt-BR" sz="1400" b="1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Execução:</a:t>
            </a:r>
            <a:endParaRPr lang="pt-BR" sz="1400" b="1" dirty="0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914400" lvl="1" indent="-457200" algn="l">
              <a:buFont typeface="Wingdings" panose="05000000000000000000" pitchFamily="2" charset="2"/>
              <a:buChar char="q"/>
            </a:pPr>
            <a:r>
              <a:rPr lang="pt-BR" sz="1400" b="1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Implantação de parques aquícolas e unidades demonstrativas;</a:t>
            </a:r>
          </a:p>
          <a:p>
            <a:pPr marL="914400" lvl="1" indent="-457200" algn="l">
              <a:buFont typeface="Wingdings" panose="05000000000000000000" pitchFamily="2" charset="2"/>
              <a:buChar char="q"/>
            </a:pPr>
            <a:r>
              <a:rPr lang="pt-BR" sz="1400" b="1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Realização de pesquisas e assistência técnica;</a:t>
            </a:r>
          </a:p>
          <a:p>
            <a:pPr marL="914400" lvl="1" indent="-457200" algn="l">
              <a:buFont typeface="Wingdings" panose="05000000000000000000" pitchFamily="2" charset="2"/>
              <a:buChar char="q"/>
            </a:pPr>
            <a:r>
              <a:rPr lang="pt-BR" sz="1400" b="1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Modernização de infraestruturas produtivas;</a:t>
            </a:r>
          </a:p>
          <a:p>
            <a:pPr marL="914400" lvl="1" indent="-457200" algn="l">
              <a:buFont typeface="Wingdings" panose="05000000000000000000" pitchFamily="2" charset="2"/>
              <a:buChar char="q"/>
            </a:pPr>
            <a:r>
              <a:rPr lang="pt-BR" sz="1400" b="1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Renovação da frota artesanal;</a:t>
            </a:r>
          </a:p>
          <a:p>
            <a:pPr marL="914400" lvl="1" indent="-457200" algn="l">
              <a:buFont typeface="Wingdings" panose="05000000000000000000" pitchFamily="2" charset="2"/>
              <a:buChar char="q"/>
            </a:pPr>
            <a:r>
              <a:rPr lang="pt-BR" sz="1400" b="1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Apoio ao desenvolvimento e consolidação de cooperativas.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pt-BR" sz="1400" b="1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AÇÃO 20Y1 – Desenvolvimento da Infraestrutura Pesqueira e Aquícola.</a:t>
            </a:r>
          </a:p>
          <a:p>
            <a:pPr algn="l"/>
            <a:r>
              <a:rPr lang="pt-BR" sz="1400" b="1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         Possibilidades de </a:t>
            </a:r>
            <a:r>
              <a:rPr lang="pt-BR" sz="1400" b="1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Execução:</a:t>
            </a:r>
            <a:endParaRPr lang="pt-BR" sz="1400" b="1" dirty="0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914400" lvl="1" indent="-457200" algn="l">
              <a:buFont typeface="Wingdings" panose="05000000000000000000" pitchFamily="2" charset="2"/>
              <a:buChar char="q"/>
            </a:pPr>
            <a:r>
              <a:rPr lang="pt-BR" sz="1400" b="1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Adequação de acessos </a:t>
            </a:r>
            <a:r>
              <a:rPr lang="pt-BR" sz="1400" b="1" dirty="0" err="1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aquaviários</a:t>
            </a:r>
            <a:r>
              <a:rPr lang="pt-BR" sz="1400" b="1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;</a:t>
            </a:r>
          </a:p>
          <a:p>
            <a:pPr marL="914400" lvl="1" indent="-457200" algn="l">
              <a:buFont typeface="Wingdings" panose="05000000000000000000" pitchFamily="2" charset="2"/>
              <a:buChar char="q"/>
            </a:pPr>
            <a:r>
              <a:rPr lang="pt-BR" sz="1400" b="1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Implantação de infraestrutura pesqueira e aquícola;</a:t>
            </a:r>
          </a:p>
          <a:p>
            <a:pPr marL="914400" lvl="1" indent="-457200" algn="l">
              <a:buFont typeface="Wingdings" panose="05000000000000000000" pitchFamily="2" charset="2"/>
              <a:buChar char="q"/>
            </a:pPr>
            <a:r>
              <a:rPr lang="pt-BR" sz="1400" b="1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Funcionamento de unidades integrantes da cadeia produtiva pesqueira</a:t>
            </a:r>
            <a:r>
              <a:rPr lang="pt-BR" sz="1400" b="1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pt-BR" sz="1400" b="1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AÇÃO </a:t>
            </a:r>
            <a:r>
              <a:rPr lang="pt-BR" sz="1400" b="1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14TI </a:t>
            </a:r>
            <a:r>
              <a:rPr lang="pt-BR" sz="1400" b="1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– </a:t>
            </a:r>
            <a:r>
              <a:rPr lang="pt-BR" sz="1400" b="1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Implantação de Terminais Pesqueiros:</a:t>
            </a:r>
            <a:endParaRPr lang="pt-BR" sz="1400" b="1" dirty="0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lvl="1" algn="l"/>
            <a:endParaRPr lang="pt-BR" sz="1400" b="1" dirty="0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endParaRPr lang="pt-BR" sz="1400" b="1" dirty="0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0965548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Escritório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2.xml><?xml version="1.0" encoding="utf-8"?>
<a:themeOverride xmlns:a="http://schemas.openxmlformats.org/drawingml/2006/main">
  <a:clrScheme name="Escritório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3.xml><?xml version="1.0" encoding="utf-8"?>
<a:themeOverride xmlns:a="http://schemas.openxmlformats.org/drawingml/2006/main">
  <a:clrScheme name="Escritório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255</TotalTime>
  <Words>386</Words>
  <Application>Microsoft Office PowerPoint</Application>
  <PresentationFormat>Apresentação na tela (4:3)</PresentationFormat>
  <Paragraphs>56</Paragraphs>
  <Slides>4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4</vt:i4>
      </vt:variant>
    </vt:vector>
  </HeadingPairs>
  <TitlesOfParts>
    <vt:vector size="5" baseType="lpstr">
      <vt:lpstr>Tema do Office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>Câmara dos Deputados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Cong Consultoria de Orçamento da Câmara dos Deputados Consultoria de Orçamento do Senado Federal Elaboração de Emendas ao Projeto de Lei Orçamentária Anual</dc:title>
  <dc:creator>Câmara dos Deputados</dc:creator>
  <cp:lastModifiedBy>Wellington Pinheiro de Araujo</cp:lastModifiedBy>
  <cp:revision>48</cp:revision>
  <cp:lastPrinted>2013-09-10T18:44:13Z</cp:lastPrinted>
  <dcterms:created xsi:type="dcterms:W3CDTF">2013-08-14T17:39:16Z</dcterms:created>
  <dcterms:modified xsi:type="dcterms:W3CDTF">2014-09-30T18:09:03Z</dcterms:modified>
</cp:coreProperties>
</file>