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2" r:id="rId5"/>
    <p:sldId id="269" r:id="rId6"/>
    <p:sldId id="273" r:id="rId7"/>
    <p:sldId id="274" r:id="rId8"/>
  </p:sldIdLst>
  <p:sldSz cx="9144000" cy="6858000" type="screen4x3"/>
  <p:notesSz cx="6799263" cy="98758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938" y="-6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1856045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65307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3347524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1979923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72799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7DBB48-DF51-4F6E-A34B-AD2984207716}" type="datetimeFigureOut">
              <a:rPr lang="pt-BR" smtClean="0"/>
              <a:t>13/11/2014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1288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7DBB48-DF51-4F6E-A34B-AD2984207716}" type="datetimeFigureOut">
              <a:rPr lang="pt-BR" smtClean="0"/>
              <a:t>13/11/2014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344382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07DBB48-DF51-4F6E-A34B-AD2984207716}" type="datetimeFigureOut">
              <a:rPr lang="pt-BR" smtClean="0"/>
              <a:t>13/11/2014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415854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7DBB48-DF51-4F6E-A34B-AD2984207716}" type="datetimeFigureOut">
              <a:rPr lang="pt-BR" smtClean="0"/>
              <a:t>13/11/2014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168074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7DBB48-DF51-4F6E-A34B-AD2984207716}" type="datetimeFigureOut">
              <a:rPr lang="pt-BR" smtClean="0"/>
              <a:t>13/11/2014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28280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7DBB48-DF51-4F6E-A34B-AD2984207716}" type="datetimeFigureOut">
              <a:rPr lang="pt-BR" smtClean="0"/>
              <a:t>13/11/2014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a:p>
        </p:txBody>
      </p:sp>
    </p:spTree>
    <p:extLst>
      <p:ext uri="{BB962C8B-B14F-4D97-AF65-F5344CB8AC3E}">
        <p14:creationId xmlns:p14="http://schemas.microsoft.com/office/powerpoint/2010/main" val="403474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DBB48-DF51-4F6E-A34B-AD2984207716}" type="datetimeFigureOut">
              <a:rPr lang="pt-BR" smtClean="0"/>
              <a:t>13/11/2014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BD602-4F49-42FF-A19E-5F0DD5A9150B}" type="slidenum">
              <a:rPr lang="pt-BR" smtClean="0"/>
              <a:t>‹nº›</a:t>
            </a:fld>
            <a:endParaRPr lang="pt-BR"/>
          </a:p>
        </p:txBody>
      </p:sp>
    </p:spTree>
    <p:extLst>
      <p:ext uri="{BB962C8B-B14F-4D97-AF65-F5344CB8AC3E}">
        <p14:creationId xmlns:p14="http://schemas.microsoft.com/office/powerpoint/2010/main" val="2209205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5.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13" name="Título 1"/>
          <p:cNvSpPr>
            <a:spLocks noGrp="1"/>
          </p:cNvSpPr>
          <p:nvPr/>
        </p:nvSpPr>
        <p:spPr>
          <a:xfrm>
            <a:off x="1100386" y="56864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a:t>
            </a:r>
            <a:r>
              <a:rPr lang="pt-BR" sz="1200" smtClean="0"/>
              <a:t>de Orçamento, </a:t>
            </a:r>
            <a:r>
              <a:rPr lang="pt-BR" sz="1200" dirty="0" smtClean="0"/>
              <a:t>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711957" y="2204864"/>
            <a:ext cx="8324539" cy="4511700"/>
          </a:xfrm>
        </p:spPr>
        <p:txBody>
          <a:bodyPr>
            <a:noAutofit/>
          </a:bodyPr>
          <a:lstStyle/>
          <a:p>
            <a:pPr algn="just">
              <a:lnSpc>
                <a:spcPct val="90000"/>
              </a:lnSpc>
            </a:pPr>
            <a:r>
              <a:rPr lang="pt-BR" altLang="pt-BR" sz="1400" b="1" u="sng" dirty="0">
                <a:solidFill>
                  <a:srgbClr val="FF0000"/>
                </a:solidFill>
                <a:latin typeface="Tahoma" panose="020B0604030504040204" pitchFamily="34" charset="0"/>
                <a:ea typeface="Tahoma" panose="020B0604030504040204" pitchFamily="34" charset="0"/>
                <a:cs typeface="Tahoma" panose="020B0604030504040204" pitchFamily="34" charset="0"/>
              </a:rPr>
              <a:t>Assistência Social</a:t>
            </a:r>
            <a:r>
              <a:rPr lang="pt-BR" altLang="pt-BR" sz="1400" b="1" dirty="0">
                <a:solidFill>
                  <a:srgbClr val="FF0000"/>
                </a:solidFill>
                <a:latin typeface="Tahoma" panose="020B0604030504040204" pitchFamily="34" charset="0"/>
                <a:ea typeface="Tahoma" panose="020B0604030504040204" pitchFamily="34" charset="0"/>
                <a:cs typeface="Tahoma" panose="020B0604030504040204" pitchFamily="34" charset="0"/>
              </a:rPr>
              <a:t>:</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Ministério do Desenvolvimento Social e Combate à Fome - MDS </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MDS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Administração Direta                  </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Fundo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Nacional de Assistência Social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FNAS</a:t>
            </a:r>
          </a:p>
          <a:p>
            <a:pPr algn="just">
              <a:lnSpc>
                <a:spcPct val="90000"/>
              </a:lnSpc>
            </a:pPr>
            <a:endPar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pPr>
            <a:r>
              <a:rPr lang="pt-BR" altLang="pt-BR" sz="1400" b="1" u="sng" dirty="0">
                <a:solidFill>
                  <a:srgbClr val="FF0000"/>
                </a:solidFill>
                <a:latin typeface="Tahoma" panose="020B0604030504040204" pitchFamily="34" charset="0"/>
                <a:ea typeface="Tahoma" panose="020B0604030504040204" pitchFamily="34" charset="0"/>
                <a:cs typeface="Tahoma" panose="020B0604030504040204" pitchFamily="34" charset="0"/>
              </a:rPr>
              <a:t>Trabalho</a:t>
            </a:r>
            <a:r>
              <a:rPr lang="pt-BR" altLang="pt-BR" sz="1400" b="1" dirty="0">
                <a:solidFill>
                  <a:srgbClr val="FF0000"/>
                </a:solidFill>
                <a:latin typeface="Tahoma" panose="020B0604030504040204" pitchFamily="34" charset="0"/>
                <a:ea typeface="Tahoma" panose="020B0604030504040204" pitchFamily="34" charset="0"/>
                <a:cs typeface="Tahoma" panose="020B0604030504040204" pitchFamily="34" charset="0"/>
              </a:rPr>
              <a:t>:</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Ministério do Trabalho e Emprego – MTE</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MTE– Administração Direta</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Fundação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Jorge Duprat de Segurança e Medicina do Trabalho </a:t>
            </a:r>
            <a:endPar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Fundo de Amparo ao Trabalhador - FAT         </a:t>
            </a:r>
            <a:endPar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pP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pPr>
            <a:r>
              <a:rPr lang="pt-BR" altLang="pt-BR" sz="1400" b="1" u="sng" dirty="0">
                <a:solidFill>
                  <a:srgbClr val="FF0000"/>
                </a:solidFill>
                <a:latin typeface="Tahoma" panose="020B0604030504040204" pitchFamily="34" charset="0"/>
                <a:ea typeface="Tahoma" panose="020B0604030504040204" pitchFamily="34" charset="0"/>
                <a:cs typeface="Tahoma" panose="020B0604030504040204" pitchFamily="34" charset="0"/>
              </a:rPr>
              <a:t>Previdência Social</a:t>
            </a:r>
            <a:r>
              <a:rPr lang="pt-BR" altLang="pt-BR" sz="1400" b="1" dirty="0">
                <a:solidFill>
                  <a:srgbClr val="FF0000"/>
                </a:solidFill>
                <a:latin typeface="Tahoma" panose="020B0604030504040204" pitchFamily="34" charset="0"/>
                <a:ea typeface="Tahoma" panose="020B0604030504040204" pitchFamily="34" charset="0"/>
                <a:cs typeface="Tahoma" panose="020B0604030504040204" pitchFamily="34" charset="0"/>
              </a:rPr>
              <a:t>:</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Ministério da Previdência Social -  MPS</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MPS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Administração Direta</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Instituto Nacional do Seguro Social - INSS</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Fundo do Regime Geral de Previdência Social – FRGPS</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Superintendência Nacional de Previdência Complementar - PREVI</a:t>
            </a:r>
          </a:p>
          <a:p>
            <a:pPr algn="just">
              <a:lnSpc>
                <a:spcPct val="90000"/>
              </a:lnSpc>
            </a:pPr>
            <a:r>
              <a:rPr lang="pt-BR" altLang="pt-BR" sz="1400" b="1" dirty="0">
                <a:solidFill>
                  <a:schemeClr val="tx1"/>
                </a:solidFill>
                <a:latin typeface="Tahoma" panose="020B0604030504040204" pitchFamily="34" charset="0"/>
                <a:ea typeface="Tahoma" panose="020B0604030504040204" pitchFamily="34" charset="0"/>
                <a:cs typeface="Tahoma" panose="020B0604030504040204" pitchFamily="34" charset="0"/>
              </a:rPr>
              <a:t>               </a:t>
            </a:r>
          </a:p>
          <a:p>
            <a:pPr algn="just"/>
            <a:endParaRPr lang="pt-BR"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Subtítulo 1"/>
          <p:cNvSpPr txBox="1">
            <a:spLocks/>
          </p:cNvSpPr>
          <p:nvPr/>
        </p:nvSpPr>
        <p:spPr>
          <a:xfrm>
            <a:off x="711957" y="1231752"/>
            <a:ext cx="7224725" cy="97311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ÁREA TEMÁTICA 10</a:t>
            </a:r>
            <a:b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br>
            <a:endPar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pt-BR" alt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ENVOLVE AS SEGUINTES ÁREAS DE GOVERNO,  RESPECTIVOS MINISTÉRIOS E UNIDADES ORÇAMENTÁRIAS:</a:t>
            </a:r>
            <a:endParaRPr lang="pt-BR"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57709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13" name="Título 1"/>
          <p:cNvSpPr>
            <a:spLocks noGrp="1"/>
          </p:cNvSpPr>
          <p:nvPr/>
        </p:nvSpPr>
        <p:spPr>
          <a:xfrm>
            <a:off x="1108034" y="546452"/>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a:t>
            </a:r>
            <a:r>
              <a:rPr lang="pt-BR" sz="1200" smtClean="0"/>
              <a:t>de Orçamento, </a:t>
            </a:r>
            <a:r>
              <a:rPr lang="pt-BR" sz="1200" dirty="0" smtClean="0"/>
              <a:t>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827584" y="1340768"/>
            <a:ext cx="7632848" cy="792088"/>
          </a:xfrm>
        </p:spPr>
        <p:txBody>
          <a:bodyPr>
            <a:normAutofit/>
          </a:bodyPr>
          <a:lstStyle/>
          <a:p>
            <a:r>
              <a:rPr lang="pt-BR" sz="1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Ações mais emendadas na área de Governo </a:t>
            </a:r>
            <a:r>
              <a:rPr lang="pt-BR" sz="1600" b="1" i="1" dirty="0" smtClean="0">
                <a:solidFill>
                  <a:schemeClr val="tx1"/>
                </a:solidFill>
                <a:latin typeface="Tahoma" panose="020B0604030504040204" pitchFamily="34" charset="0"/>
                <a:ea typeface="Tahoma" panose="020B0604030504040204" pitchFamily="34" charset="0"/>
                <a:cs typeface="Tahoma" panose="020B0604030504040204" pitchFamily="34" charset="0"/>
              </a:rPr>
              <a:t>Assistência Social</a:t>
            </a:r>
            <a:endParaRPr lang="pt-BR" sz="16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Subtítulo 1"/>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dirty="0"/>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1628800"/>
            <a:ext cx="8542762" cy="5085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919496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Subtítulo 2"/>
          <p:cNvSpPr txBox="1">
            <a:spLocks/>
          </p:cNvSpPr>
          <p:nvPr/>
        </p:nvSpPr>
        <p:spPr>
          <a:xfrm>
            <a:off x="484501" y="1195676"/>
            <a:ext cx="8068066" cy="5756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pt-BR" dirty="0"/>
          </a:p>
        </p:txBody>
      </p:sp>
      <p:sp>
        <p:nvSpPr>
          <p:cNvPr id="9" name="Subtítulo 2"/>
          <p:cNvSpPr txBox="1">
            <a:spLocks/>
          </p:cNvSpPr>
          <p:nvPr/>
        </p:nvSpPr>
        <p:spPr>
          <a:xfrm>
            <a:off x="711957" y="3244388"/>
            <a:ext cx="8152134" cy="16967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buSzPct val="70000"/>
              <a:buFont typeface="Wingdings" pitchFamily="2" charset="2"/>
              <a:buChar char="Ø"/>
            </a:pPr>
            <a:endParaRPr lang="pt-BR" sz="1200" b="1" dirty="0">
              <a:solidFill>
                <a:schemeClr val="tx1"/>
              </a:solidFill>
              <a:latin typeface="Tahoma" pitchFamily="34" charset="0"/>
            </a:endParaRPr>
          </a:p>
        </p:txBody>
      </p:sp>
      <p:sp>
        <p:nvSpPr>
          <p:cNvPr id="13" name="Título 1"/>
          <p:cNvSpPr>
            <a:spLocks noGrp="1"/>
          </p:cNvSpPr>
          <p:nvPr/>
        </p:nvSpPr>
        <p:spPr>
          <a:xfrm>
            <a:off x="1100386" y="55460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0" y="1774780"/>
            <a:ext cx="9036496" cy="4822572"/>
          </a:xfrm>
        </p:spPr>
        <p:txBody>
          <a:bodyPr>
            <a:normAutofit fontScale="85000" lnSpcReduction="10000"/>
          </a:bodyPr>
          <a:lstStyle/>
          <a:p>
            <a:pPr marL="342900" indent="-342900" algn="just">
              <a:buFont typeface="Arial" panose="020B0604020202020204" pitchFamily="34" charset="0"/>
              <a:buChar char="•"/>
            </a:pPr>
            <a:r>
              <a:rPr lang="pt-PT" sz="2400" dirty="0">
                <a:solidFill>
                  <a:schemeClr val="tx1"/>
                </a:solidFill>
              </a:rPr>
              <a:t>O</a:t>
            </a:r>
            <a:r>
              <a:rPr lang="pt-PT" sz="2400" dirty="0" smtClean="0">
                <a:solidFill>
                  <a:schemeClr val="tx1"/>
                </a:solidFill>
              </a:rPr>
              <a:t>s </a:t>
            </a:r>
            <a:r>
              <a:rPr lang="pt-PT" sz="2400" dirty="0">
                <a:solidFill>
                  <a:schemeClr val="tx1"/>
                </a:solidFill>
              </a:rPr>
              <a:t>convênios no âmbito do </a:t>
            </a:r>
            <a:r>
              <a:rPr lang="pt-PT" sz="2400" dirty="0" smtClean="0">
                <a:solidFill>
                  <a:schemeClr val="tx1"/>
                </a:solidFill>
              </a:rPr>
              <a:t>FNAS </a:t>
            </a:r>
            <a:r>
              <a:rPr lang="pt-PT" sz="2400" dirty="0">
                <a:solidFill>
                  <a:schemeClr val="tx1"/>
                </a:solidFill>
              </a:rPr>
              <a:t>não são firmados diretamente com entidades privadas sem fins lucrativos, mas somente com governos dos estados, Distrito Federal municípios. Assim, o autor da emenda deverá utilizar as modalidades de aplicação 30 (Transferências a Estados e DF) ou 40 (Transferências a Municípios</a:t>
            </a:r>
            <a:r>
              <a:rPr lang="pt-PT" sz="2400" dirty="0" smtClean="0">
                <a:solidFill>
                  <a:schemeClr val="tx1"/>
                </a:solidFill>
              </a:rPr>
              <a:t>), não sendo cabível a modalidade de aplicação 50 (Transferência a entidades privadas sem fins lucrativos).</a:t>
            </a:r>
          </a:p>
          <a:p>
            <a:pPr marL="342900" indent="-342900" algn="just">
              <a:buFont typeface="Arial" panose="020B0604020202020204" pitchFamily="34" charset="0"/>
              <a:buChar char="•"/>
            </a:pPr>
            <a:r>
              <a:rPr lang="pt-BR" sz="2400" dirty="0">
                <a:solidFill>
                  <a:schemeClr val="tx1"/>
                </a:solidFill>
              </a:rPr>
              <a:t>De acordo com o MDS, não é possível a aplicação de recursos para atendimento ao público específico de outras políticas (saúde, educação, esporte, trabalho etc.) na aquisição de órteses e próteses, cestas básicas, material escolar, kits de qualquer </a:t>
            </a:r>
            <a:r>
              <a:rPr lang="pt-BR" sz="2400" dirty="0" smtClean="0">
                <a:solidFill>
                  <a:schemeClr val="tx1"/>
                </a:solidFill>
              </a:rPr>
              <a:t>espécie, medicamentos</a:t>
            </a:r>
            <a:r>
              <a:rPr lang="pt-BR" sz="2400" dirty="0">
                <a:solidFill>
                  <a:schemeClr val="tx1"/>
                </a:solidFill>
              </a:rPr>
              <a:t>, equipamentos de segurança, em educação especial, na contratação de profissionais de saúde (fisioterapeutas, enfermeiros, fonoaudiólogos, entre outros), em creches, centros comunitários, centros de múltiplo uso, associações de moradores, clubes e assemelhados, pagamento de taxas bancárias, multas, impostos, tarifas públicas, taxas de administração, despesas com publicidade ou qualquer despesa que tenha por finalidade ainda que, indiretamente, ou por via reflexa, auxiliar, subvencionar ou contribuir para o aumento de capital de entidade privada sem fins lucrativos.</a:t>
            </a:r>
          </a:p>
          <a:p>
            <a:endParaRPr lang="pt-BR" dirty="0"/>
          </a:p>
        </p:txBody>
      </p:sp>
      <p:sp>
        <p:nvSpPr>
          <p:cNvPr id="15" name="Subtítulo 1"/>
          <p:cNvSpPr txBox="1">
            <a:spLocks/>
          </p:cNvSpPr>
          <p:nvPr/>
        </p:nvSpPr>
        <p:spPr>
          <a:xfrm>
            <a:off x="1067505" y="12177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dirty="0"/>
          </a:p>
        </p:txBody>
      </p:sp>
      <p:sp>
        <p:nvSpPr>
          <p:cNvPr id="16" name="Subtítulo 1"/>
          <p:cNvSpPr txBox="1">
            <a:spLocks/>
          </p:cNvSpPr>
          <p:nvPr/>
        </p:nvSpPr>
        <p:spPr>
          <a:xfrm>
            <a:off x="1100386" y="119675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dirty="0"/>
          </a:p>
        </p:txBody>
      </p:sp>
      <p:sp>
        <p:nvSpPr>
          <p:cNvPr id="17" name="Subtítulo 1"/>
          <p:cNvSpPr txBox="1">
            <a:spLocks/>
          </p:cNvSpPr>
          <p:nvPr/>
        </p:nvSpPr>
        <p:spPr>
          <a:xfrm>
            <a:off x="179512" y="1246396"/>
            <a:ext cx="8964487" cy="528384"/>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pt-BR" altLang="pt-BR" sz="17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Observações importantes para </a:t>
            </a:r>
            <a:r>
              <a:rPr lang="pt-BR" altLang="pt-BR" sz="17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emendamento</a:t>
            </a:r>
            <a:r>
              <a:rPr lang="pt-BR" altLang="pt-BR" sz="17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no Fundo Nacional de Assistência Social - FNAS</a:t>
            </a:r>
            <a:endParaRPr lang="en-US" altLang="pt-BR" sz="17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pt-BR" dirty="0"/>
          </a:p>
        </p:txBody>
      </p:sp>
      <p:sp>
        <p:nvSpPr>
          <p:cNvPr id="18" name="Subtítulo 1"/>
          <p:cNvSpPr txBox="1">
            <a:spLocks/>
          </p:cNvSpPr>
          <p:nvPr/>
        </p:nvSpPr>
        <p:spPr>
          <a:xfrm>
            <a:off x="1217649" y="1590938"/>
            <a:ext cx="6400800" cy="100614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121792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Subtítulo 2"/>
          <p:cNvSpPr txBox="1">
            <a:spLocks/>
          </p:cNvSpPr>
          <p:nvPr/>
        </p:nvSpPr>
        <p:spPr>
          <a:xfrm>
            <a:off x="484501" y="1195676"/>
            <a:ext cx="8068066" cy="5756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pt-BR" dirty="0"/>
          </a:p>
        </p:txBody>
      </p:sp>
      <p:sp>
        <p:nvSpPr>
          <p:cNvPr id="9" name="Subtítulo 2"/>
          <p:cNvSpPr txBox="1">
            <a:spLocks/>
          </p:cNvSpPr>
          <p:nvPr/>
        </p:nvSpPr>
        <p:spPr>
          <a:xfrm>
            <a:off x="711957" y="3244388"/>
            <a:ext cx="8152134" cy="16967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buSzPct val="70000"/>
              <a:buFont typeface="Wingdings" pitchFamily="2" charset="2"/>
              <a:buChar char="Ø"/>
            </a:pPr>
            <a:endParaRPr lang="pt-BR" sz="1200" b="1" dirty="0">
              <a:solidFill>
                <a:schemeClr val="tx1"/>
              </a:solidFill>
              <a:latin typeface="Tahoma" pitchFamily="34" charset="0"/>
            </a:endParaRPr>
          </a:p>
        </p:txBody>
      </p:sp>
      <p:sp>
        <p:nvSpPr>
          <p:cNvPr id="13" name="Título 1"/>
          <p:cNvSpPr>
            <a:spLocks noGrp="1"/>
          </p:cNvSpPr>
          <p:nvPr/>
        </p:nvSpPr>
        <p:spPr>
          <a:xfrm>
            <a:off x="1100386" y="55460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711958" y="2089476"/>
            <a:ext cx="7840610" cy="4075828"/>
          </a:xfrm>
        </p:spPr>
        <p:txBody>
          <a:bodyPr>
            <a:noAutofit/>
          </a:bodyPr>
          <a:lstStyle/>
          <a:p>
            <a:endParaRPr lang="pt-BR" altLang="pt-BR" sz="2000" dirty="0">
              <a:solidFill>
                <a:schemeClr val="tx1"/>
              </a:solidFill>
              <a:latin typeface="Impact" pitchFamily="34" charset="0"/>
            </a:endParaRPr>
          </a:p>
          <a:p>
            <a:pPr marL="285750" indent="-285750" algn="just">
              <a:buFont typeface="Arial" panose="020B0604020202020204" pitchFamily="34" charset="0"/>
              <a:buChar char="•"/>
            </a:pPr>
            <a:r>
              <a:rPr lang="pt-BR" altLang="pt-BR" sz="1600" dirty="0" smtClean="0">
                <a:solidFill>
                  <a:schemeClr val="tx1"/>
                </a:solidFill>
                <a:latin typeface="Arial" charset="0"/>
              </a:rPr>
              <a:t>Emendas </a:t>
            </a:r>
            <a:r>
              <a:rPr lang="pt-BR" altLang="pt-BR" sz="1600" dirty="0">
                <a:solidFill>
                  <a:schemeClr val="tx1"/>
                </a:solidFill>
                <a:latin typeface="Arial" charset="0"/>
              </a:rPr>
              <a:t>que destinem recursos para atender ações voltadas </a:t>
            </a:r>
            <a:r>
              <a:rPr lang="pt-BR" altLang="pt-BR" sz="1600" dirty="0" smtClean="0">
                <a:solidFill>
                  <a:schemeClr val="tx1"/>
                </a:solidFill>
                <a:latin typeface="Arial" charset="0"/>
              </a:rPr>
              <a:t>exclusivamente </a:t>
            </a:r>
            <a:r>
              <a:rPr lang="pt-BR" altLang="pt-BR" sz="1600" dirty="0">
                <a:solidFill>
                  <a:schemeClr val="tx1"/>
                </a:solidFill>
                <a:latin typeface="Arial" charset="0"/>
              </a:rPr>
              <a:t>para pessoas com deficiência devem ser enquadradas na proteção social </a:t>
            </a:r>
            <a:r>
              <a:rPr lang="pt-BR" altLang="pt-BR" sz="1600" dirty="0" smtClean="0">
                <a:solidFill>
                  <a:schemeClr val="tx1"/>
                </a:solidFill>
                <a:latin typeface="Arial" charset="0"/>
              </a:rPr>
              <a:t>especial.</a:t>
            </a:r>
            <a:endParaRPr lang="pt-BR" altLang="pt-BR" sz="1600" dirty="0">
              <a:solidFill>
                <a:schemeClr val="tx1"/>
              </a:solidFill>
              <a:latin typeface="Arial" charset="0"/>
            </a:endParaRPr>
          </a:p>
          <a:p>
            <a:pPr>
              <a:spcBef>
                <a:spcPts val="0"/>
              </a:spcBef>
            </a:pPr>
            <a:endParaRPr lang="pt-BR" sz="1600" dirty="0"/>
          </a:p>
        </p:txBody>
      </p:sp>
      <p:sp>
        <p:nvSpPr>
          <p:cNvPr id="15" name="Subtítulo 1"/>
          <p:cNvSpPr txBox="1">
            <a:spLocks/>
          </p:cNvSpPr>
          <p:nvPr/>
        </p:nvSpPr>
        <p:spPr>
          <a:xfrm>
            <a:off x="1067505" y="12177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dirty="0"/>
          </a:p>
        </p:txBody>
      </p:sp>
      <p:sp>
        <p:nvSpPr>
          <p:cNvPr id="16" name="Subtítulo 1"/>
          <p:cNvSpPr txBox="1">
            <a:spLocks/>
          </p:cNvSpPr>
          <p:nvPr/>
        </p:nvSpPr>
        <p:spPr>
          <a:xfrm>
            <a:off x="1100386" y="119675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dirty="0"/>
          </a:p>
        </p:txBody>
      </p:sp>
      <p:sp>
        <p:nvSpPr>
          <p:cNvPr id="17" name="Subtítulo 1"/>
          <p:cNvSpPr txBox="1">
            <a:spLocks/>
          </p:cNvSpPr>
          <p:nvPr/>
        </p:nvSpPr>
        <p:spPr>
          <a:xfrm>
            <a:off x="711956" y="1483508"/>
            <a:ext cx="7748475" cy="589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pt-BR" altLang="pt-BR" sz="1600" b="1" dirty="0">
                <a:solidFill>
                  <a:schemeClr val="tx1"/>
                </a:solidFill>
                <a:latin typeface="Tahoma" panose="020B0604030504040204" pitchFamily="34" charset="0"/>
                <a:ea typeface="Tahoma" panose="020B0604030504040204" pitchFamily="34" charset="0"/>
                <a:cs typeface="Tahoma" panose="020B0604030504040204" pitchFamily="34" charset="0"/>
              </a:rPr>
              <a:t>Observações importantes para </a:t>
            </a:r>
            <a:r>
              <a:rPr lang="pt-BR" altLang="pt-BR" sz="1600" b="1" dirty="0" err="1">
                <a:solidFill>
                  <a:schemeClr val="tx1"/>
                </a:solidFill>
                <a:latin typeface="Tahoma" panose="020B0604030504040204" pitchFamily="34" charset="0"/>
                <a:ea typeface="Tahoma" panose="020B0604030504040204" pitchFamily="34" charset="0"/>
                <a:cs typeface="Tahoma" panose="020B0604030504040204" pitchFamily="34" charset="0"/>
              </a:rPr>
              <a:t>emendamento</a:t>
            </a:r>
            <a:r>
              <a:rPr lang="pt-BR" altLang="pt-BR" sz="1600" b="1" dirty="0">
                <a:solidFill>
                  <a:schemeClr val="tx1"/>
                </a:solidFill>
                <a:latin typeface="Tahoma" panose="020B0604030504040204" pitchFamily="34" charset="0"/>
                <a:ea typeface="Tahoma" panose="020B0604030504040204" pitchFamily="34" charset="0"/>
                <a:cs typeface="Tahoma" panose="020B0604030504040204" pitchFamily="34" charset="0"/>
              </a:rPr>
              <a:t> no Fundo Nacional de Assistência Social - FNAS</a:t>
            </a:r>
            <a:endParaRPr lang="en-US" altLang="pt-BR" sz="16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spcBef>
                <a:spcPct val="0"/>
              </a:spcBef>
            </a:pPr>
            <a:endParaRPr lang="en-US" altLang="pt-BR" sz="16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pt-BR" dirty="0"/>
          </a:p>
        </p:txBody>
      </p:sp>
    </p:spTree>
    <p:extLst>
      <p:ext uri="{BB962C8B-B14F-4D97-AF65-F5344CB8AC3E}">
        <p14:creationId xmlns:p14="http://schemas.microsoft.com/office/powerpoint/2010/main" val="177132086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Subtítulo 2"/>
          <p:cNvSpPr txBox="1">
            <a:spLocks/>
          </p:cNvSpPr>
          <p:nvPr/>
        </p:nvSpPr>
        <p:spPr>
          <a:xfrm>
            <a:off x="539552" y="2133256"/>
            <a:ext cx="8068066" cy="5756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pt-BR" dirty="0"/>
          </a:p>
        </p:txBody>
      </p:sp>
      <p:sp>
        <p:nvSpPr>
          <p:cNvPr id="9" name="Subtítulo 2"/>
          <p:cNvSpPr txBox="1">
            <a:spLocks/>
          </p:cNvSpPr>
          <p:nvPr/>
        </p:nvSpPr>
        <p:spPr>
          <a:xfrm>
            <a:off x="711957" y="3244388"/>
            <a:ext cx="8152134" cy="16967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buSzPct val="70000"/>
              <a:buFont typeface="Wingdings" pitchFamily="2" charset="2"/>
              <a:buChar char="Ø"/>
            </a:pPr>
            <a:endParaRPr lang="pt-BR" sz="1200" b="1" dirty="0">
              <a:solidFill>
                <a:schemeClr val="tx1"/>
              </a:solidFill>
              <a:latin typeface="Tahoma" pitchFamily="34" charset="0"/>
            </a:endParaRPr>
          </a:p>
        </p:txBody>
      </p:sp>
      <p:sp>
        <p:nvSpPr>
          <p:cNvPr id="13" name="Título 1"/>
          <p:cNvSpPr>
            <a:spLocks noGrp="1"/>
          </p:cNvSpPr>
          <p:nvPr/>
        </p:nvSpPr>
        <p:spPr>
          <a:xfrm>
            <a:off x="1100386" y="55460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a:t>
            </a:r>
            <a:r>
              <a:rPr lang="pt-BR" sz="1200" smtClean="0"/>
              <a:t>de Orçamento, </a:t>
            </a:r>
            <a:r>
              <a:rPr lang="pt-BR" sz="1200" dirty="0" smtClean="0"/>
              <a:t>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179513" y="1217712"/>
            <a:ext cx="8684578" cy="915544"/>
          </a:xfrm>
        </p:spPr>
        <p:txBody>
          <a:bodyPr>
            <a:normAutofit/>
          </a:bodyPr>
          <a:lstStyle/>
          <a:p>
            <a:r>
              <a:rPr lang="pt-BR" sz="1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Ações </a:t>
            </a:r>
            <a:r>
              <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rPr>
              <a:t>mais emendadas na área de Governo </a:t>
            </a:r>
            <a:r>
              <a:rPr lang="pt-BR" sz="1800" b="1" i="1" dirty="0" smtClean="0">
                <a:solidFill>
                  <a:schemeClr val="tx1"/>
                </a:solidFill>
                <a:latin typeface="Tahoma" panose="020B0604030504040204" pitchFamily="34" charset="0"/>
                <a:ea typeface="Tahoma" panose="020B0604030504040204" pitchFamily="34" charset="0"/>
                <a:cs typeface="Tahoma" panose="020B0604030504040204" pitchFamily="34" charset="0"/>
              </a:rPr>
              <a:t>Trabalho</a:t>
            </a:r>
            <a:endPar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54" y="1639464"/>
            <a:ext cx="9002461" cy="4645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47641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Subtítulo 2"/>
          <p:cNvSpPr txBox="1">
            <a:spLocks/>
          </p:cNvSpPr>
          <p:nvPr/>
        </p:nvSpPr>
        <p:spPr>
          <a:xfrm>
            <a:off x="539552" y="2133256"/>
            <a:ext cx="8068066" cy="5756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pt-BR" dirty="0"/>
          </a:p>
        </p:txBody>
      </p:sp>
      <p:sp>
        <p:nvSpPr>
          <p:cNvPr id="9" name="Subtítulo 2"/>
          <p:cNvSpPr txBox="1">
            <a:spLocks/>
          </p:cNvSpPr>
          <p:nvPr/>
        </p:nvSpPr>
        <p:spPr>
          <a:xfrm>
            <a:off x="711957" y="3244388"/>
            <a:ext cx="8152134" cy="16967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buSzPct val="70000"/>
              <a:buFont typeface="Wingdings" pitchFamily="2" charset="2"/>
              <a:buChar char="Ø"/>
            </a:pPr>
            <a:endParaRPr lang="pt-BR" sz="1200" b="1" dirty="0">
              <a:solidFill>
                <a:schemeClr val="tx1"/>
              </a:solidFill>
              <a:latin typeface="Tahoma" pitchFamily="34" charset="0"/>
            </a:endParaRPr>
          </a:p>
        </p:txBody>
      </p:sp>
      <p:sp>
        <p:nvSpPr>
          <p:cNvPr id="13" name="Título 1"/>
          <p:cNvSpPr>
            <a:spLocks noGrp="1"/>
          </p:cNvSpPr>
          <p:nvPr/>
        </p:nvSpPr>
        <p:spPr>
          <a:xfrm>
            <a:off x="1100386" y="55460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a:t>
            </a:r>
            <a:r>
              <a:rPr lang="pt-BR" sz="1200" smtClean="0"/>
              <a:t>de Orçamento, </a:t>
            </a:r>
            <a:r>
              <a:rPr lang="pt-BR" sz="1200" dirty="0" smtClean="0"/>
              <a:t>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711957" y="1484784"/>
            <a:ext cx="7388435" cy="648472"/>
          </a:xfrm>
        </p:spPr>
        <p:txBody>
          <a:bodyPr>
            <a:normAutofit/>
          </a:bodyPr>
          <a:lstStyle/>
          <a:p>
            <a:r>
              <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rPr>
              <a:t>Ações mais emendadas na área de Governo </a:t>
            </a:r>
            <a:r>
              <a:rPr lang="pt-BR" sz="1800" b="1" i="1" dirty="0" smtClean="0">
                <a:solidFill>
                  <a:schemeClr val="tx1"/>
                </a:solidFill>
                <a:latin typeface="Tahoma" panose="020B0604030504040204" pitchFamily="34" charset="0"/>
                <a:ea typeface="Tahoma" panose="020B0604030504040204" pitchFamily="34" charset="0"/>
                <a:cs typeface="Tahoma" panose="020B0604030504040204" pitchFamily="34" charset="0"/>
              </a:rPr>
              <a:t>Previdência Social</a:t>
            </a:r>
            <a:endPar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Subtítulo 1"/>
          <p:cNvSpPr txBox="1">
            <a:spLocks/>
          </p:cNvSpPr>
          <p:nvPr/>
        </p:nvSpPr>
        <p:spPr>
          <a:xfrm>
            <a:off x="711957" y="2135944"/>
            <a:ext cx="7604459" cy="33123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pt-BR"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341" y="2357668"/>
            <a:ext cx="8964487" cy="17734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17337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Subtítulo 2"/>
          <p:cNvSpPr txBox="1">
            <a:spLocks/>
          </p:cNvSpPr>
          <p:nvPr/>
        </p:nvSpPr>
        <p:spPr>
          <a:xfrm>
            <a:off x="539552" y="2133256"/>
            <a:ext cx="8068066" cy="5756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pt-BR" dirty="0"/>
          </a:p>
        </p:txBody>
      </p:sp>
      <p:sp>
        <p:nvSpPr>
          <p:cNvPr id="9" name="Subtítulo 2"/>
          <p:cNvSpPr txBox="1">
            <a:spLocks/>
          </p:cNvSpPr>
          <p:nvPr/>
        </p:nvSpPr>
        <p:spPr>
          <a:xfrm>
            <a:off x="711957" y="3244388"/>
            <a:ext cx="8152134" cy="16967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buSzPct val="70000"/>
              <a:buFont typeface="Wingdings" pitchFamily="2" charset="2"/>
              <a:buChar char="Ø"/>
            </a:pPr>
            <a:endParaRPr lang="pt-BR" sz="1200" b="1" dirty="0">
              <a:solidFill>
                <a:schemeClr val="tx1"/>
              </a:solidFill>
              <a:latin typeface="Tahoma" pitchFamily="34" charset="0"/>
            </a:endParaRPr>
          </a:p>
        </p:txBody>
      </p:sp>
      <p:sp>
        <p:nvSpPr>
          <p:cNvPr id="13" name="Título 1"/>
          <p:cNvSpPr>
            <a:spLocks noGrp="1"/>
          </p:cNvSpPr>
          <p:nvPr/>
        </p:nvSpPr>
        <p:spPr>
          <a:xfrm>
            <a:off x="1100386" y="554608"/>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a:t>
            </a:r>
            <a:r>
              <a:rPr lang="pt-BR" sz="1200" smtClean="0"/>
              <a:t>de Orçamento, </a:t>
            </a:r>
            <a:r>
              <a:rPr lang="pt-BR" sz="1200" dirty="0" smtClean="0"/>
              <a:t>Fiscalização e Controle do Senado Federal</a:t>
            </a:r>
            <a:br>
              <a:rPr lang="pt-BR" sz="1200" dirty="0" smtClean="0"/>
            </a:br>
            <a:r>
              <a:rPr lang="pt-BR" sz="1200" dirty="0" smtClean="0"/>
              <a:t>Elaboração de Emendas ao Projeto de Lei Orçamentária Anual -  PL 09/2013 - CN</a:t>
            </a:r>
            <a:endParaRPr lang="pt-BR" sz="1200" dirty="0"/>
          </a:p>
        </p:txBody>
      </p:sp>
      <p:sp>
        <p:nvSpPr>
          <p:cNvPr id="2" name="Subtítulo 1"/>
          <p:cNvSpPr>
            <a:spLocks noGrp="1"/>
          </p:cNvSpPr>
          <p:nvPr>
            <p:ph type="subTitle" idx="1"/>
          </p:nvPr>
        </p:nvSpPr>
        <p:spPr>
          <a:xfrm>
            <a:off x="539552" y="1758384"/>
            <a:ext cx="8324538" cy="360040"/>
          </a:xfrm>
        </p:spPr>
        <p:txBody>
          <a:bodyPr>
            <a:normAutofit lnSpcReduction="10000"/>
          </a:bodyPr>
          <a:lstStyle/>
          <a:p>
            <a:r>
              <a:rPr lang="pt-BR" sz="1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Últimos lembretes</a:t>
            </a:r>
            <a:endParaRPr lang="pt-BR"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aixaDeTexto 2"/>
          <p:cNvSpPr txBox="1"/>
          <p:nvPr/>
        </p:nvSpPr>
        <p:spPr>
          <a:xfrm>
            <a:off x="711957" y="2564904"/>
            <a:ext cx="8036507" cy="3077766"/>
          </a:xfrm>
          <a:prstGeom prst="rect">
            <a:avLst/>
          </a:prstGeom>
          <a:noFill/>
        </p:spPr>
        <p:txBody>
          <a:bodyPr wrap="square" rtlCol="0">
            <a:spAutoFit/>
          </a:bodyPr>
          <a:lstStyle/>
          <a:p>
            <a:pPr marL="285750" indent="-285750">
              <a:spcBef>
                <a:spcPts val="1000"/>
              </a:spcBef>
              <a:buFont typeface="Arial" panose="020B0604020202020204" pitchFamily="34" charset="0"/>
              <a:buChar char="•"/>
            </a:pPr>
            <a:r>
              <a:rPr lang="pt-BR" b="1" dirty="0">
                <a:latin typeface="Tahoma" panose="020B0604030504040204" pitchFamily="34" charset="0"/>
                <a:ea typeface="Tahoma" panose="020B0604030504040204" pitchFamily="34" charset="0"/>
                <a:cs typeface="Tahoma" panose="020B0604030504040204" pitchFamily="34" charset="0"/>
              </a:rPr>
              <a:t>Justificar detalhadamente as emendas com programação atípica</a:t>
            </a:r>
            <a:endParaRPr lang="pt-BR" dirty="0">
              <a:latin typeface="Tahoma" panose="020B0604030504040204" pitchFamily="34" charset="0"/>
              <a:ea typeface="Tahoma" panose="020B0604030504040204" pitchFamily="34" charset="0"/>
              <a:cs typeface="Tahoma" panose="020B0604030504040204" pitchFamily="34" charset="0"/>
            </a:endParaRPr>
          </a:p>
          <a:p>
            <a:pPr marL="285750" indent="-285750">
              <a:spcBef>
                <a:spcPts val="1000"/>
              </a:spcBef>
              <a:buFont typeface="Arial" panose="020B0604020202020204" pitchFamily="34" charset="0"/>
              <a:buChar char="•"/>
            </a:pPr>
            <a:r>
              <a:rPr lang="pt-BR" b="1" dirty="0">
                <a:latin typeface="Tahoma" panose="020B0604030504040204" pitchFamily="34" charset="0"/>
                <a:ea typeface="Tahoma" panose="020B0604030504040204" pitchFamily="34" charset="0"/>
                <a:cs typeface="Tahoma" panose="020B0604030504040204" pitchFamily="34" charset="0"/>
              </a:rPr>
              <a:t>Efetuar o lançamento da funcional programática das emendas com programação atípica</a:t>
            </a:r>
            <a:endParaRPr lang="pt-BR" dirty="0">
              <a:latin typeface="Tahoma" panose="020B0604030504040204" pitchFamily="34" charset="0"/>
              <a:ea typeface="Tahoma" panose="020B0604030504040204" pitchFamily="34" charset="0"/>
              <a:cs typeface="Tahoma" panose="020B0604030504040204" pitchFamily="34" charset="0"/>
            </a:endParaRPr>
          </a:p>
          <a:p>
            <a:pPr marL="285750" indent="-285750">
              <a:spcBef>
                <a:spcPts val="1000"/>
              </a:spcBef>
              <a:buFont typeface="Arial" panose="020B0604020202020204" pitchFamily="34" charset="0"/>
              <a:buChar char="•"/>
            </a:pPr>
            <a:r>
              <a:rPr lang="pt-BR" b="1" dirty="0">
                <a:latin typeface="Tahoma" panose="020B0604030504040204" pitchFamily="34" charset="0"/>
                <a:ea typeface="Tahoma" panose="020B0604030504040204" pitchFamily="34" charset="0"/>
                <a:cs typeface="Tahoma" panose="020B0604030504040204" pitchFamily="34" charset="0"/>
              </a:rPr>
              <a:t>Telefones para esclarecimento de dúvidas:</a:t>
            </a:r>
            <a:endParaRPr lang="pt-BR" dirty="0">
              <a:latin typeface="Tahoma" panose="020B0604030504040204" pitchFamily="34" charset="0"/>
              <a:ea typeface="Tahoma" panose="020B0604030504040204" pitchFamily="34" charset="0"/>
              <a:cs typeface="Tahoma" panose="020B0604030504040204" pitchFamily="34" charset="0"/>
            </a:endParaRPr>
          </a:p>
          <a:p>
            <a:pPr marL="742950" lvl="1" indent="-285750">
              <a:spcBef>
                <a:spcPts val="1000"/>
              </a:spcBef>
              <a:buFont typeface="Arial" panose="020B0604020202020204" pitchFamily="34" charset="0"/>
              <a:buChar char="•"/>
            </a:pPr>
            <a:r>
              <a:rPr lang="pt-BR" b="1" dirty="0">
                <a:latin typeface="Tahoma" panose="020B0604030504040204" pitchFamily="34" charset="0"/>
                <a:ea typeface="Tahoma" panose="020B0604030504040204" pitchFamily="34" charset="0"/>
                <a:cs typeface="Tahoma" panose="020B0604030504040204" pitchFamily="34" charset="0"/>
              </a:rPr>
              <a:t>Câmara dos Deputados : 3216-5106 - Elisangela </a:t>
            </a:r>
            <a:endParaRPr lang="pt-BR" dirty="0">
              <a:latin typeface="Tahoma" panose="020B0604030504040204" pitchFamily="34" charset="0"/>
              <a:ea typeface="Tahoma" panose="020B0604030504040204" pitchFamily="34" charset="0"/>
              <a:cs typeface="Tahoma" panose="020B0604030504040204" pitchFamily="34" charset="0"/>
            </a:endParaRPr>
          </a:p>
          <a:p>
            <a:pPr lvl="1">
              <a:spcBef>
                <a:spcPts val="1000"/>
              </a:spcBef>
            </a:pPr>
            <a:r>
              <a:rPr lang="pt-BR" b="1" dirty="0" smtClean="0">
                <a:latin typeface="Tahoma" panose="020B0604030504040204" pitchFamily="34" charset="0"/>
                <a:ea typeface="Tahoma" panose="020B0604030504040204" pitchFamily="34" charset="0"/>
                <a:cs typeface="Tahoma" panose="020B0604030504040204" pitchFamily="34" charset="0"/>
              </a:rPr>
              <a:t>                                               3216-5174 </a:t>
            </a:r>
            <a:r>
              <a:rPr lang="pt-BR" b="1" dirty="0">
                <a:latin typeface="Tahoma" panose="020B0604030504040204" pitchFamily="34" charset="0"/>
                <a:ea typeface="Tahoma" panose="020B0604030504040204" pitchFamily="34" charset="0"/>
                <a:cs typeface="Tahoma" panose="020B0604030504040204" pitchFamily="34" charset="0"/>
              </a:rPr>
              <a:t>– Leonardo e Mauro</a:t>
            </a:r>
            <a:endParaRPr lang="pt-BR" dirty="0">
              <a:latin typeface="Tahoma" panose="020B0604030504040204" pitchFamily="34" charset="0"/>
              <a:ea typeface="Tahoma" panose="020B0604030504040204" pitchFamily="34" charset="0"/>
              <a:cs typeface="Tahoma" panose="020B0604030504040204" pitchFamily="34" charset="0"/>
            </a:endParaRPr>
          </a:p>
          <a:p>
            <a:pPr marL="742950" lvl="1" indent="-285750">
              <a:spcBef>
                <a:spcPts val="1000"/>
              </a:spcBef>
              <a:buFont typeface="Arial" panose="020B0604020202020204" pitchFamily="34" charset="0"/>
              <a:buChar char="•"/>
            </a:pPr>
            <a:r>
              <a:rPr lang="pt-BR" b="1" dirty="0">
                <a:latin typeface="Tahoma" panose="020B0604030504040204" pitchFamily="34" charset="0"/>
                <a:ea typeface="Tahoma" panose="020B0604030504040204" pitchFamily="34" charset="0"/>
                <a:cs typeface="Tahoma" panose="020B0604030504040204" pitchFamily="34" charset="0"/>
              </a:rPr>
              <a:t>Senado: 3311-3846 – André e </a:t>
            </a:r>
            <a:r>
              <a:rPr lang="pt-BR" b="1" dirty="0" err="1">
                <a:latin typeface="Tahoma" panose="020B0604030504040204" pitchFamily="34" charset="0"/>
                <a:ea typeface="Tahoma" panose="020B0604030504040204" pitchFamily="34" charset="0"/>
                <a:cs typeface="Tahoma" panose="020B0604030504040204" pitchFamily="34" charset="0"/>
              </a:rPr>
              <a:t>Pederiva</a:t>
            </a:r>
            <a:endParaRPr lang="pt-BR" dirty="0">
              <a:latin typeface="Tahoma" panose="020B0604030504040204" pitchFamily="34" charset="0"/>
              <a:ea typeface="Tahoma" panose="020B0604030504040204" pitchFamily="34" charset="0"/>
              <a:cs typeface="Tahoma" panose="020B0604030504040204" pitchFamily="34" charset="0"/>
            </a:endParaRPr>
          </a:p>
          <a:p>
            <a:pPr>
              <a:spcBef>
                <a:spcPts val="1000"/>
              </a:spcBef>
            </a:pPr>
            <a:endParaRPr lang="pt-BR" dirty="0"/>
          </a:p>
        </p:txBody>
      </p:sp>
    </p:spTree>
    <p:extLst>
      <p:ext uri="{BB962C8B-B14F-4D97-AF65-F5344CB8AC3E}">
        <p14:creationId xmlns:p14="http://schemas.microsoft.com/office/powerpoint/2010/main" val="40381615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350</TotalTime>
  <Words>426</Words>
  <Application>Microsoft Office PowerPoint</Application>
  <PresentationFormat>Apresentação na tela (4:3)</PresentationFormat>
  <Paragraphs>50</Paragraphs>
  <Slides>7</Slides>
  <Notes>0</Notes>
  <HiddenSlides>0</HiddenSlides>
  <MMClips>0</MMClips>
  <ScaleCrop>false</ScaleCrop>
  <HeadingPairs>
    <vt:vector size="4" baseType="variant">
      <vt:variant>
        <vt:lpstr>Tema</vt:lpstr>
      </vt:variant>
      <vt:variant>
        <vt:i4>1</vt:i4>
      </vt:variant>
      <vt:variant>
        <vt:lpstr>Títulos de slides</vt:lpstr>
      </vt:variant>
      <vt:variant>
        <vt:i4>7</vt:i4>
      </vt:variant>
    </vt:vector>
  </HeadingPairs>
  <TitlesOfParts>
    <vt:vector size="8"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Câmara dos Deputados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 Consultoria de Orçamento da Câmara dos Deputados Consultoria de Orçamento do Senado Federal Elaboração de Emendas ao Projeto de Lei Orçamentária Anual</dc:title>
  <dc:creator>Câmara dos Deputados</dc:creator>
  <cp:lastModifiedBy>Câmara dos Deputados</cp:lastModifiedBy>
  <cp:revision>52</cp:revision>
  <cp:lastPrinted>2013-09-10T18:44:13Z</cp:lastPrinted>
  <dcterms:created xsi:type="dcterms:W3CDTF">2013-08-14T17:39:16Z</dcterms:created>
  <dcterms:modified xsi:type="dcterms:W3CDTF">2014-11-13T18:18:29Z</dcterms:modified>
</cp:coreProperties>
</file>