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Override3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799263" cy="9875838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8" d="100"/>
          <a:sy n="78" d="100"/>
        </p:scale>
        <p:origin x="-1938" y="-7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DBB48-DF51-4F6E-A34B-AD2984207716}" type="datetimeFigureOut">
              <a:rPr lang="pt-BR" smtClean="0"/>
              <a:t>25/09/2013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BD602-4F49-42FF-A19E-5F0DD5A9150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560454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DBB48-DF51-4F6E-A34B-AD2984207716}" type="datetimeFigureOut">
              <a:rPr lang="pt-BR" smtClean="0"/>
              <a:t>25/09/2013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BD602-4F49-42FF-A19E-5F0DD5A9150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530773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DBB48-DF51-4F6E-A34B-AD2984207716}" type="datetimeFigureOut">
              <a:rPr lang="pt-BR" smtClean="0"/>
              <a:t>25/09/2013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BD602-4F49-42FF-A19E-5F0DD5A9150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475241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DBB48-DF51-4F6E-A34B-AD2984207716}" type="datetimeFigureOut">
              <a:rPr lang="pt-BR" smtClean="0"/>
              <a:t>25/09/2013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BD602-4F49-42FF-A19E-5F0DD5A9150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799237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DBB48-DF51-4F6E-A34B-AD2984207716}" type="datetimeFigureOut">
              <a:rPr lang="pt-BR" smtClean="0"/>
              <a:t>25/09/2013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BD602-4F49-42FF-A19E-5F0DD5A9150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279964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DBB48-DF51-4F6E-A34B-AD2984207716}" type="datetimeFigureOut">
              <a:rPr lang="pt-BR" smtClean="0"/>
              <a:t>25/09/2013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BD602-4F49-42FF-A19E-5F0DD5A9150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8889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DBB48-DF51-4F6E-A34B-AD2984207716}" type="datetimeFigureOut">
              <a:rPr lang="pt-BR" smtClean="0"/>
              <a:t>25/09/2013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BD602-4F49-42FF-A19E-5F0DD5A9150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438237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DBB48-DF51-4F6E-A34B-AD2984207716}" type="datetimeFigureOut">
              <a:rPr lang="pt-BR" smtClean="0"/>
              <a:t>25/09/2013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BD602-4F49-42FF-A19E-5F0DD5A9150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585411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DBB48-DF51-4F6E-A34B-AD2984207716}" type="datetimeFigureOut">
              <a:rPr lang="pt-BR" smtClean="0"/>
              <a:t>25/09/2013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BD602-4F49-42FF-A19E-5F0DD5A9150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807492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DBB48-DF51-4F6E-A34B-AD2984207716}" type="datetimeFigureOut">
              <a:rPr lang="pt-BR" smtClean="0"/>
              <a:t>25/09/2013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BD602-4F49-42FF-A19E-5F0DD5A9150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28015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DBB48-DF51-4F6E-A34B-AD2984207716}" type="datetimeFigureOut">
              <a:rPr lang="pt-BR" smtClean="0"/>
              <a:t>25/09/2013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BD602-4F49-42FF-A19E-5F0DD5A9150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347491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7DBB48-DF51-4F6E-A34B-AD2984207716}" type="datetimeFigureOut">
              <a:rPr lang="pt-BR" smtClean="0"/>
              <a:t>25/09/2013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3BD602-4F49-42FF-A19E-5F0DD5A9150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092057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457314" y="1772816"/>
            <a:ext cx="7200800" cy="288032"/>
          </a:xfrm>
        </p:spPr>
        <p:txBody>
          <a:bodyPr>
            <a:normAutofit/>
          </a:bodyPr>
          <a:lstStyle/>
          <a:p>
            <a:pPr algn="l">
              <a:lnSpc>
                <a:spcPct val="80000"/>
              </a:lnSpc>
            </a:pPr>
            <a:r>
              <a:rPr lang="pt-BR" sz="1600" b="1" u="sng" dirty="0" smtClean="0">
                <a:solidFill>
                  <a:schemeClr val="tx1"/>
                </a:solidFill>
                <a:latin typeface="Tahoma" pitchFamily="34" charset="0"/>
              </a:rPr>
              <a:t>Programa 2030 - Educação Básica</a:t>
            </a:r>
            <a:r>
              <a:rPr lang="pt-BR" sz="1600" b="1" dirty="0">
                <a:solidFill>
                  <a:schemeClr val="tx1"/>
                </a:solidFill>
                <a:latin typeface="Tahoma" pitchFamily="34" charset="0"/>
              </a:rPr>
              <a:t>.</a:t>
            </a:r>
            <a:r>
              <a:rPr lang="pt-BR" sz="1600" b="1" dirty="0" smtClean="0">
                <a:solidFill>
                  <a:schemeClr val="tx1"/>
                </a:solidFill>
                <a:latin typeface="Tahoma" pitchFamily="34" charset="0"/>
              </a:rPr>
              <a:t> </a:t>
            </a:r>
            <a:r>
              <a:rPr lang="pt-BR" sz="1600" b="1" dirty="0">
                <a:solidFill>
                  <a:schemeClr val="tx1"/>
                </a:solidFill>
                <a:latin typeface="Tahoma" pitchFamily="34" charset="0"/>
              </a:rPr>
              <a:t>Principais </a:t>
            </a:r>
            <a:r>
              <a:rPr lang="pt-BR" sz="1600" b="1" dirty="0" smtClean="0">
                <a:solidFill>
                  <a:schemeClr val="tx1"/>
                </a:solidFill>
                <a:latin typeface="Tahoma" pitchFamily="34" charset="0"/>
              </a:rPr>
              <a:t>ações:</a:t>
            </a:r>
            <a:endParaRPr lang="pt-BR" sz="1600" b="1" dirty="0">
              <a:solidFill>
                <a:schemeClr val="tx1"/>
              </a:solidFill>
              <a:latin typeface="Tahoma" pitchFamily="34" charset="0"/>
            </a:endParaRPr>
          </a:p>
          <a:p>
            <a:pPr algn="l">
              <a:spcBef>
                <a:spcPts val="0"/>
              </a:spcBef>
              <a:buSzPct val="70000"/>
            </a:pPr>
            <a:endParaRPr lang="pt-BR" sz="1400" b="1" u="sng" dirty="0" smtClean="0">
              <a:solidFill>
                <a:schemeClr val="tx1"/>
              </a:solidFill>
              <a:latin typeface="Tahoma" pitchFamily="34" charset="0"/>
            </a:endParaRPr>
          </a:p>
          <a:p>
            <a:pPr algn="l"/>
            <a:endParaRPr lang="pt-BR" dirty="0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260648"/>
            <a:ext cx="776858" cy="936104"/>
          </a:xfrm>
          <a:prstGeom prst="rect">
            <a:avLst/>
          </a:prstGeom>
        </p:spPr>
      </p:pic>
      <p:sp>
        <p:nvSpPr>
          <p:cNvPr id="6" name="Título 1"/>
          <p:cNvSpPr txBox="1">
            <a:spLocks/>
          </p:cNvSpPr>
          <p:nvPr/>
        </p:nvSpPr>
        <p:spPr>
          <a:xfrm>
            <a:off x="1100386" y="296652"/>
            <a:ext cx="4463451" cy="4320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pt-BR" sz="1400" dirty="0" smtClean="0"/>
              <a:t>Congresso Nacional</a:t>
            </a:r>
            <a:endParaRPr lang="pt-BR" sz="1400" dirty="0"/>
          </a:p>
        </p:txBody>
      </p:sp>
      <p:sp>
        <p:nvSpPr>
          <p:cNvPr id="7" name="Subtítulo 2"/>
          <p:cNvSpPr txBox="1">
            <a:spLocks/>
          </p:cNvSpPr>
          <p:nvPr/>
        </p:nvSpPr>
        <p:spPr>
          <a:xfrm>
            <a:off x="711957" y="2193339"/>
            <a:ext cx="7560840" cy="792088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80000"/>
              </a:lnSpc>
              <a:buFont typeface="Wingdings" pitchFamily="2" charset="2"/>
              <a:buChar char="Ø"/>
            </a:pPr>
            <a:r>
              <a:rPr lang="pt-BR" sz="1300" b="1" dirty="0" smtClean="0">
                <a:solidFill>
                  <a:schemeClr val="tx1"/>
                </a:solidFill>
                <a:latin typeface="Tahoma" pitchFamily="34" charset="0"/>
              </a:rPr>
              <a:t>0509-Apoio </a:t>
            </a:r>
            <a:r>
              <a:rPr lang="pt-BR" sz="1300" b="1" dirty="0">
                <a:solidFill>
                  <a:schemeClr val="tx1"/>
                </a:solidFill>
                <a:latin typeface="Tahoma" pitchFamily="34" charset="0"/>
              </a:rPr>
              <a:t>ao Desenvolvimento da Educação </a:t>
            </a:r>
            <a:r>
              <a:rPr lang="pt-BR" sz="1300" b="1" dirty="0" smtClean="0">
                <a:solidFill>
                  <a:schemeClr val="tx1"/>
                </a:solidFill>
                <a:latin typeface="Tahoma" pitchFamily="34" charset="0"/>
              </a:rPr>
              <a:t>Básica</a:t>
            </a:r>
            <a:endParaRPr lang="pt-BR" sz="1300" b="1" dirty="0">
              <a:solidFill>
                <a:schemeClr val="tx1"/>
              </a:solidFill>
              <a:latin typeface="Tahoma" pitchFamily="34" charset="0"/>
            </a:endParaRPr>
          </a:p>
          <a:p>
            <a:pPr algn="l">
              <a:lnSpc>
                <a:spcPct val="80000"/>
              </a:lnSpc>
              <a:buFont typeface="Wingdings" pitchFamily="2" charset="2"/>
              <a:buChar char="Ø"/>
            </a:pPr>
            <a:r>
              <a:rPr lang="pt-BR" sz="1300" b="1" dirty="0" smtClean="0">
                <a:solidFill>
                  <a:schemeClr val="tx1"/>
                </a:solidFill>
                <a:latin typeface="Tahoma" pitchFamily="34" charset="0"/>
              </a:rPr>
              <a:t>20RP-Infraestrutura </a:t>
            </a:r>
            <a:r>
              <a:rPr lang="pt-BR" sz="1300" b="1" dirty="0">
                <a:solidFill>
                  <a:schemeClr val="tx1"/>
                </a:solidFill>
                <a:latin typeface="Tahoma" pitchFamily="34" charset="0"/>
              </a:rPr>
              <a:t>para a Educação </a:t>
            </a:r>
            <a:r>
              <a:rPr lang="pt-BR" sz="1300" b="1" dirty="0" smtClean="0">
                <a:solidFill>
                  <a:schemeClr val="tx1"/>
                </a:solidFill>
                <a:latin typeface="Tahoma" pitchFamily="34" charset="0"/>
              </a:rPr>
              <a:t>Básica</a:t>
            </a:r>
            <a:endParaRPr lang="pt-BR" sz="1300" b="1" dirty="0">
              <a:solidFill>
                <a:schemeClr val="tx1"/>
              </a:solidFill>
              <a:latin typeface="Tahoma" pitchFamily="34" charset="0"/>
            </a:endParaRPr>
          </a:p>
          <a:p>
            <a:pPr algn="l">
              <a:lnSpc>
                <a:spcPct val="80000"/>
              </a:lnSpc>
              <a:buFont typeface="Wingdings" pitchFamily="2" charset="2"/>
              <a:buChar char="Ø"/>
            </a:pPr>
            <a:r>
              <a:rPr lang="pt-BR" sz="1300" b="1" dirty="0" smtClean="0">
                <a:solidFill>
                  <a:schemeClr val="tx1"/>
                </a:solidFill>
                <a:latin typeface="Tahoma" pitchFamily="34" charset="0"/>
              </a:rPr>
              <a:t>0E53-Apoio ao Transporte Escolar para a Educação Básica-Caminho da Escola</a:t>
            </a:r>
          </a:p>
          <a:p>
            <a:pPr algn="l">
              <a:lnSpc>
                <a:spcPct val="80000"/>
              </a:lnSpc>
              <a:spcAft>
                <a:spcPts val="600"/>
              </a:spcAft>
              <a:buFont typeface="Wingdings" pitchFamily="2" charset="2"/>
              <a:buChar char="Ø"/>
            </a:pPr>
            <a:r>
              <a:rPr lang="pt-BR" sz="1300" b="1" dirty="0" smtClean="0">
                <a:solidFill>
                  <a:schemeClr val="tx1"/>
                </a:solidFill>
                <a:latin typeface="Tahoma" pitchFamily="34" charset="0"/>
              </a:rPr>
              <a:t>20RF-Tecnologia </a:t>
            </a:r>
            <a:r>
              <a:rPr lang="pt-BR" sz="1300" b="1" dirty="0">
                <a:solidFill>
                  <a:schemeClr val="tx1"/>
                </a:solidFill>
                <a:latin typeface="Tahoma" pitchFamily="34" charset="0"/>
              </a:rPr>
              <a:t>da Informação e Comunicação para a Educação Básica</a:t>
            </a:r>
          </a:p>
          <a:p>
            <a:pPr algn="l">
              <a:spcBef>
                <a:spcPts val="0"/>
              </a:spcBef>
              <a:buSzPct val="70000"/>
            </a:pPr>
            <a:endParaRPr lang="pt-BR" sz="1400" b="1" u="sng" dirty="0" smtClean="0">
              <a:solidFill>
                <a:schemeClr val="tx1"/>
              </a:solidFill>
              <a:latin typeface="Tahoma" pitchFamily="34" charset="0"/>
            </a:endParaRPr>
          </a:p>
          <a:p>
            <a:pPr algn="l"/>
            <a:endParaRPr lang="pt-BR" dirty="0"/>
          </a:p>
        </p:txBody>
      </p:sp>
      <p:sp>
        <p:nvSpPr>
          <p:cNvPr id="8" name="Subtítulo 2"/>
          <p:cNvSpPr txBox="1">
            <a:spLocks/>
          </p:cNvSpPr>
          <p:nvPr/>
        </p:nvSpPr>
        <p:spPr>
          <a:xfrm>
            <a:off x="457314" y="3000651"/>
            <a:ext cx="8136904" cy="3600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spcBef>
                <a:spcPts val="0"/>
              </a:spcBef>
              <a:buSzPct val="70000"/>
            </a:pPr>
            <a:r>
              <a:rPr lang="pt-BR" sz="1600" b="1" u="sng" dirty="0" smtClean="0">
                <a:solidFill>
                  <a:schemeClr val="tx1"/>
                </a:solidFill>
                <a:latin typeface="Tahoma" pitchFamily="34" charset="0"/>
              </a:rPr>
              <a:t>Programa 2031 - Educação Profissional e Tecnológica</a:t>
            </a:r>
            <a:r>
              <a:rPr lang="pt-BR" sz="1600" b="1" dirty="0" smtClean="0">
                <a:solidFill>
                  <a:schemeClr val="tx1"/>
                </a:solidFill>
                <a:latin typeface="Tahoma" pitchFamily="34" charset="0"/>
              </a:rPr>
              <a:t>. Principais ações:</a:t>
            </a:r>
          </a:p>
        </p:txBody>
      </p:sp>
      <p:sp>
        <p:nvSpPr>
          <p:cNvPr id="9" name="Subtítulo 2"/>
          <p:cNvSpPr txBox="1">
            <a:spLocks/>
          </p:cNvSpPr>
          <p:nvPr/>
        </p:nvSpPr>
        <p:spPr>
          <a:xfrm>
            <a:off x="711957" y="3360691"/>
            <a:ext cx="8152134" cy="76067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spcBef>
                <a:spcPts val="0"/>
              </a:spcBef>
              <a:buSzPct val="100000"/>
              <a:buFont typeface="Wingdings" pitchFamily="2" charset="2"/>
              <a:buChar char="Ø"/>
            </a:pPr>
            <a:r>
              <a:rPr lang="pt-BR" sz="1200" b="1" dirty="0" smtClean="0">
                <a:solidFill>
                  <a:schemeClr val="tx1"/>
                </a:solidFill>
                <a:latin typeface="Tahoma" pitchFamily="34" charset="0"/>
              </a:rPr>
              <a:t>20RG-Expansão </a:t>
            </a:r>
            <a:r>
              <a:rPr lang="pt-BR" sz="1200" b="1" dirty="0">
                <a:solidFill>
                  <a:schemeClr val="tx1"/>
                </a:solidFill>
                <a:latin typeface="Tahoma" pitchFamily="34" charset="0"/>
              </a:rPr>
              <a:t>e Reestruturação de Instituições Federais da Educação Profissional e </a:t>
            </a:r>
            <a:r>
              <a:rPr lang="pt-BR" sz="1200" b="1" dirty="0" smtClean="0">
                <a:solidFill>
                  <a:schemeClr val="tx1"/>
                </a:solidFill>
                <a:latin typeface="Tahoma" pitchFamily="34" charset="0"/>
              </a:rPr>
              <a:t>Tecnológica</a:t>
            </a:r>
            <a:endParaRPr lang="pt-BR" sz="1200" b="1" dirty="0">
              <a:solidFill>
                <a:schemeClr val="tx1"/>
              </a:solidFill>
              <a:latin typeface="Tahoma" pitchFamily="34" charset="0"/>
            </a:endParaRPr>
          </a:p>
          <a:p>
            <a:pPr algn="l">
              <a:spcBef>
                <a:spcPts val="0"/>
              </a:spcBef>
              <a:buSzPct val="100000"/>
              <a:buFont typeface="Wingdings" pitchFamily="2" charset="2"/>
              <a:buChar char="Ø"/>
            </a:pPr>
            <a:r>
              <a:rPr lang="pt-BR" sz="1200" b="1" dirty="0" smtClean="0">
                <a:solidFill>
                  <a:schemeClr val="tx1"/>
                </a:solidFill>
                <a:latin typeface="Tahoma" pitchFamily="34" charset="0"/>
              </a:rPr>
              <a:t>20RL-Funcionamento </a:t>
            </a:r>
            <a:r>
              <a:rPr lang="pt-BR" sz="1200" b="1" dirty="0">
                <a:solidFill>
                  <a:schemeClr val="tx1"/>
                </a:solidFill>
                <a:latin typeface="Tahoma" pitchFamily="34" charset="0"/>
              </a:rPr>
              <a:t>de Instituições Federais de Educação Profissional e </a:t>
            </a:r>
            <a:r>
              <a:rPr lang="pt-BR" sz="1200" b="1" dirty="0" smtClean="0">
                <a:solidFill>
                  <a:schemeClr val="tx1"/>
                </a:solidFill>
                <a:latin typeface="Tahoma" pitchFamily="34" charset="0"/>
              </a:rPr>
              <a:t>Tecnológica</a:t>
            </a:r>
            <a:endParaRPr lang="pt-BR" sz="1200" b="1" dirty="0">
              <a:solidFill>
                <a:schemeClr val="tx1"/>
              </a:solidFill>
              <a:latin typeface="Tahoma" pitchFamily="34" charset="0"/>
            </a:endParaRPr>
          </a:p>
          <a:p>
            <a:pPr algn="l">
              <a:spcBef>
                <a:spcPts val="0"/>
              </a:spcBef>
              <a:buSzPct val="100000"/>
              <a:buFont typeface="Wingdings" pitchFamily="2" charset="2"/>
              <a:buChar char="Ø"/>
            </a:pPr>
            <a:r>
              <a:rPr lang="pt-BR" sz="1200" b="1" dirty="0" smtClean="0">
                <a:solidFill>
                  <a:schemeClr val="tx1"/>
                </a:solidFill>
                <a:latin typeface="Tahoma" pitchFamily="34" charset="0"/>
              </a:rPr>
              <a:t>6380-Fomento </a:t>
            </a:r>
            <a:r>
              <a:rPr lang="pt-BR" sz="1200" b="1" dirty="0">
                <a:solidFill>
                  <a:schemeClr val="tx1"/>
                </a:solidFill>
                <a:latin typeface="Tahoma" pitchFamily="34" charset="0"/>
              </a:rPr>
              <a:t>ao Desenvolvimento da Educação Profissional e </a:t>
            </a:r>
            <a:r>
              <a:rPr lang="pt-BR" sz="1200" b="1" dirty="0" smtClean="0">
                <a:solidFill>
                  <a:schemeClr val="tx1"/>
                </a:solidFill>
                <a:latin typeface="Tahoma" pitchFamily="34" charset="0"/>
              </a:rPr>
              <a:t>Tecnológica</a:t>
            </a:r>
            <a:endParaRPr lang="pt-BR" sz="1200" b="1" dirty="0">
              <a:solidFill>
                <a:schemeClr val="tx1"/>
              </a:solidFill>
              <a:latin typeface="Tahoma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450842" y="4142703"/>
            <a:ext cx="8208912" cy="4862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80000"/>
              </a:lnSpc>
              <a:buSzPct val="70000"/>
            </a:pPr>
            <a:r>
              <a:rPr lang="pt-BR" sz="1600" b="1" u="sng" dirty="0" smtClean="0">
                <a:latin typeface="Tahoma" pitchFamily="34" charset="0"/>
              </a:rPr>
              <a:t>Programa 2032 - Educação </a:t>
            </a:r>
            <a:r>
              <a:rPr lang="pt-BR" sz="1600" b="1" u="sng" dirty="0">
                <a:latin typeface="Tahoma" pitchFamily="34" charset="0"/>
              </a:rPr>
              <a:t>Superior </a:t>
            </a:r>
            <a:r>
              <a:rPr lang="pt-BR" sz="1600" b="1" u="sng" dirty="0" smtClean="0">
                <a:latin typeface="Tahoma" pitchFamily="34" charset="0"/>
              </a:rPr>
              <a:t>-Graduação</a:t>
            </a:r>
            <a:r>
              <a:rPr lang="pt-BR" sz="1600" b="1" u="sng" dirty="0">
                <a:latin typeface="Tahoma" pitchFamily="34" charset="0"/>
              </a:rPr>
              <a:t>, Pós-Graduação, Ensino, Pesquisa e </a:t>
            </a:r>
            <a:r>
              <a:rPr lang="pt-BR" sz="1600" b="1" u="sng" dirty="0" smtClean="0">
                <a:latin typeface="Tahoma" pitchFamily="34" charset="0"/>
              </a:rPr>
              <a:t>Extensão</a:t>
            </a:r>
            <a:r>
              <a:rPr lang="pt-BR" sz="1600" b="1" dirty="0" smtClean="0">
                <a:latin typeface="Tahoma" pitchFamily="34" charset="0"/>
              </a:rPr>
              <a:t>. Principais ações:</a:t>
            </a:r>
          </a:p>
        </p:txBody>
      </p:sp>
      <p:sp>
        <p:nvSpPr>
          <p:cNvPr id="10" name="Subtítulo 2"/>
          <p:cNvSpPr txBox="1">
            <a:spLocks/>
          </p:cNvSpPr>
          <p:nvPr/>
        </p:nvSpPr>
        <p:spPr>
          <a:xfrm>
            <a:off x="462135" y="4725144"/>
            <a:ext cx="7667577" cy="1800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171450" indent="-171450" algn="l">
              <a:lnSpc>
                <a:spcPct val="80000"/>
              </a:lnSpc>
              <a:buSzPct val="70000"/>
              <a:buFont typeface="Wingdings" panose="05000000000000000000" pitchFamily="2" charset="2"/>
              <a:buChar char="v"/>
            </a:pPr>
            <a:r>
              <a:rPr lang="pt-BR" sz="1300" b="1" dirty="0" smtClean="0">
                <a:solidFill>
                  <a:schemeClr val="tx1"/>
                </a:solidFill>
                <a:latin typeface="Tahoma" pitchFamily="34" charset="0"/>
              </a:rPr>
              <a:t>Universidades Federais:</a:t>
            </a:r>
          </a:p>
          <a:p>
            <a:pPr marL="268288" lvl="1" indent="4763" algn="l">
              <a:lnSpc>
                <a:spcPct val="80000"/>
              </a:lnSpc>
              <a:buSzPct val="100000"/>
              <a:buFont typeface="Wingdings" panose="05000000000000000000" pitchFamily="2" charset="2"/>
              <a:buChar char="Ø"/>
            </a:pPr>
            <a:r>
              <a:rPr lang="pt-BR" sz="1200" b="1" dirty="0" smtClean="0">
                <a:solidFill>
                  <a:schemeClr val="tx1"/>
                </a:solidFill>
                <a:latin typeface="Tahoma" pitchFamily="34" charset="0"/>
              </a:rPr>
              <a:t>8282-Reestruturação </a:t>
            </a:r>
            <a:r>
              <a:rPr lang="pt-BR" sz="1200" b="1" dirty="0">
                <a:solidFill>
                  <a:schemeClr val="tx1"/>
                </a:solidFill>
                <a:latin typeface="Tahoma" pitchFamily="34" charset="0"/>
              </a:rPr>
              <a:t>e Expansão de Instituições Federais de Ensino </a:t>
            </a:r>
            <a:r>
              <a:rPr lang="pt-BR" sz="1200" b="1" dirty="0" smtClean="0">
                <a:solidFill>
                  <a:schemeClr val="tx1"/>
                </a:solidFill>
                <a:latin typeface="Tahoma" pitchFamily="34" charset="0"/>
              </a:rPr>
              <a:t>Superior</a:t>
            </a:r>
          </a:p>
          <a:p>
            <a:pPr marL="268288" lvl="1" indent="4763" algn="l">
              <a:lnSpc>
                <a:spcPct val="80000"/>
              </a:lnSpc>
              <a:buSzPct val="100000"/>
              <a:buFont typeface="Wingdings" panose="05000000000000000000" pitchFamily="2" charset="2"/>
              <a:buChar char="Ø"/>
            </a:pPr>
            <a:r>
              <a:rPr lang="pt-BR" sz="1200" b="1" dirty="0" smtClean="0">
                <a:solidFill>
                  <a:schemeClr val="tx1"/>
                </a:solidFill>
                <a:latin typeface="Tahoma" pitchFamily="34" charset="0"/>
              </a:rPr>
              <a:t>20RK-Funcionamento de Instituições Federais de Ensino Superior</a:t>
            </a:r>
          </a:p>
          <a:p>
            <a:pPr marL="268288" lvl="1" indent="4763" algn="l">
              <a:lnSpc>
                <a:spcPct val="80000"/>
              </a:lnSpc>
              <a:buSzPct val="100000"/>
              <a:buFont typeface="Wingdings" panose="05000000000000000000" pitchFamily="2" charset="2"/>
              <a:buChar char="Ø"/>
            </a:pPr>
            <a:r>
              <a:rPr lang="pt-BR" sz="1200" b="1" dirty="0" smtClean="0">
                <a:solidFill>
                  <a:schemeClr val="tx1"/>
                </a:solidFill>
                <a:latin typeface="Tahoma" pitchFamily="34" charset="0"/>
              </a:rPr>
              <a:t>20GK-Fomento </a:t>
            </a:r>
            <a:r>
              <a:rPr lang="pt-BR" sz="1200" b="1" dirty="0">
                <a:solidFill>
                  <a:schemeClr val="tx1"/>
                </a:solidFill>
                <a:latin typeface="Tahoma" pitchFamily="34" charset="0"/>
              </a:rPr>
              <a:t>às Ações de Graduação, Pós-Graduação, Ensino, Pesquisa e </a:t>
            </a:r>
            <a:r>
              <a:rPr lang="pt-BR" sz="1200" b="1" dirty="0" smtClean="0">
                <a:solidFill>
                  <a:schemeClr val="tx1"/>
                </a:solidFill>
                <a:latin typeface="Tahoma" pitchFamily="34" charset="0"/>
              </a:rPr>
              <a:t>Extensão</a:t>
            </a:r>
          </a:p>
          <a:p>
            <a:pPr marL="171450" indent="-171450" algn="l">
              <a:lnSpc>
                <a:spcPct val="80000"/>
              </a:lnSpc>
              <a:buSzPct val="70000"/>
              <a:buFont typeface="Wingdings" panose="05000000000000000000" pitchFamily="2" charset="2"/>
              <a:buChar char="v"/>
            </a:pPr>
            <a:r>
              <a:rPr lang="pt-BR" sz="1300" b="1" dirty="0" smtClean="0">
                <a:solidFill>
                  <a:schemeClr val="tx1"/>
                </a:solidFill>
                <a:latin typeface="Tahoma" pitchFamily="34" charset="0"/>
              </a:rPr>
              <a:t>Hospitais Universitários:</a:t>
            </a:r>
          </a:p>
          <a:p>
            <a:pPr marL="268288" lvl="1" indent="-4763" algn="l">
              <a:lnSpc>
                <a:spcPct val="80000"/>
              </a:lnSpc>
              <a:buSzPct val="100000"/>
              <a:buFont typeface="Wingdings" panose="05000000000000000000" pitchFamily="2" charset="2"/>
              <a:buChar char="Ø"/>
            </a:pPr>
            <a:r>
              <a:rPr lang="pt-BR" sz="1200" b="1" dirty="0" smtClean="0">
                <a:solidFill>
                  <a:schemeClr val="tx1"/>
                </a:solidFill>
                <a:latin typeface="Tahoma" pitchFamily="34" charset="0"/>
              </a:rPr>
              <a:t>20RX-Reestruturação e Modernização de Instituições Hospitalares Federais</a:t>
            </a:r>
          </a:p>
          <a:p>
            <a:pPr marL="268288" lvl="1" indent="-4763" algn="l">
              <a:lnSpc>
                <a:spcPct val="80000"/>
              </a:lnSpc>
              <a:buSzPct val="100000"/>
              <a:buFont typeface="Wingdings" panose="05000000000000000000" pitchFamily="2" charset="2"/>
              <a:buChar char="Ø"/>
            </a:pPr>
            <a:r>
              <a:rPr lang="pt-BR" sz="1200" b="1" dirty="0" smtClean="0">
                <a:solidFill>
                  <a:schemeClr val="tx1"/>
                </a:solidFill>
                <a:latin typeface="Tahoma" pitchFamily="34" charset="0"/>
              </a:rPr>
              <a:t>4086-Funcionamento e Gestão de Instituições Hospitalares Federais</a:t>
            </a:r>
          </a:p>
          <a:p>
            <a:pPr marL="171450" indent="-171450" algn="l">
              <a:lnSpc>
                <a:spcPct val="80000"/>
              </a:lnSpc>
              <a:buSzPct val="70000"/>
              <a:buFont typeface="Wingdings" panose="05000000000000000000" pitchFamily="2" charset="2"/>
              <a:buChar char="v"/>
            </a:pPr>
            <a:r>
              <a:rPr lang="pt-BR" sz="1300" b="1" dirty="0" smtClean="0">
                <a:solidFill>
                  <a:schemeClr val="tx1"/>
                </a:solidFill>
                <a:latin typeface="Tahoma" pitchFamily="34" charset="0"/>
              </a:rPr>
              <a:t>Instituições não Federais:</a:t>
            </a:r>
          </a:p>
          <a:p>
            <a:pPr marL="354013" lvl="1" indent="-85725" algn="l">
              <a:lnSpc>
                <a:spcPct val="80000"/>
              </a:lnSpc>
              <a:buSzPct val="100000"/>
              <a:buFont typeface="Wingdings" panose="05000000000000000000" pitchFamily="2" charset="2"/>
              <a:buChar char="Ø"/>
            </a:pPr>
            <a:r>
              <a:rPr lang="pt-BR" sz="1200" b="1" dirty="0" smtClean="0">
                <a:solidFill>
                  <a:schemeClr val="tx1"/>
                </a:solidFill>
                <a:latin typeface="Tahoma" pitchFamily="34" charset="0"/>
              </a:rPr>
              <a:t>0048-Apoio a Entidades de Ensino Superior Não Federais</a:t>
            </a:r>
          </a:p>
          <a:p>
            <a:pPr algn="l"/>
            <a:endParaRPr lang="pt-BR" dirty="0"/>
          </a:p>
        </p:txBody>
      </p:sp>
      <p:sp>
        <p:nvSpPr>
          <p:cNvPr id="11" name="Subtítulo 2"/>
          <p:cNvSpPr txBox="1">
            <a:spLocks/>
          </p:cNvSpPr>
          <p:nvPr/>
        </p:nvSpPr>
        <p:spPr>
          <a:xfrm>
            <a:off x="2195736" y="1340768"/>
            <a:ext cx="4176464" cy="3600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80000"/>
              </a:lnSpc>
            </a:pPr>
            <a:r>
              <a:rPr lang="pt-BR" sz="2000" b="1" dirty="0" smtClean="0">
                <a:solidFill>
                  <a:schemeClr val="tx1"/>
                </a:solidFill>
                <a:latin typeface="Tahoma" pitchFamily="34" charset="0"/>
              </a:rPr>
              <a:t>EDUCAÇÃO</a:t>
            </a:r>
          </a:p>
          <a:p>
            <a:pPr algn="l">
              <a:spcBef>
                <a:spcPts val="0"/>
              </a:spcBef>
              <a:buSzPct val="70000"/>
            </a:pPr>
            <a:endParaRPr lang="pt-BR" sz="1400" b="1" u="sng" dirty="0" smtClean="0">
              <a:solidFill>
                <a:schemeClr val="tx1"/>
              </a:solidFill>
              <a:latin typeface="Tahoma" pitchFamily="34" charset="0"/>
            </a:endParaRPr>
          </a:p>
          <a:p>
            <a:pPr algn="l"/>
            <a:endParaRPr lang="pt-BR" dirty="0"/>
          </a:p>
        </p:txBody>
      </p:sp>
      <p:sp>
        <p:nvSpPr>
          <p:cNvPr id="13" name="Título 1"/>
          <p:cNvSpPr>
            <a:spLocks noGrp="1"/>
          </p:cNvSpPr>
          <p:nvPr/>
        </p:nvSpPr>
        <p:spPr>
          <a:xfrm>
            <a:off x="1100386" y="568648"/>
            <a:ext cx="6836296" cy="6631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pt-BR" sz="1200" dirty="0" smtClean="0"/>
              <a:t>Consultoria de Orçamento e Fiscalização Financeira da Câmara dos Deputados</a:t>
            </a:r>
            <a:br>
              <a:rPr lang="pt-BR" sz="1200" dirty="0" smtClean="0"/>
            </a:br>
            <a:r>
              <a:rPr lang="pt-BR" sz="1200" dirty="0" smtClean="0"/>
              <a:t>Consultoria </a:t>
            </a:r>
            <a:r>
              <a:rPr lang="pt-BR" sz="1200" smtClean="0"/>
              <a:t>de Orçamento, </a:t>
            </a:r>
            <a:r>
              <a:rPr lang="pt-BR" sz="1200" dirty="0" smtClean="0"/>
              <a:t>Fiscalização e Controle do Senado Federal</a:t>
            </a:r>
            <a:br>
              <a:rPr lang="pt-BR" sz="1200" dirty="0" smtClean="0"/>
            </a:br>
            <a:r>
              <a:rPr lang="pt-BR" sz="1200" dirty="0" smtClean="0"/>
              <a:t>Elaboração de Emendas ao Projeto de Lei Orçamentária Anual -  PL 09/2013 - CN</a:t>
            </a:r>
            <a:endParaRPr lang="pt-BR" sz="1200" dirty="0"/>
          </a:p>
        </p:txBody>
      </p:sp>
    </p:spTree>
    <p:extLst>
      <p:ext uri="{BB962C8B-B14F-4D97-AF65-F5344CB8AC3E}">
        <p14:creationId xmlns:p14="http://schemas.microsoft.com/office/powerpoint/2010/main" val="16757709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457314" y="1772816"/>
            <a:ext cx="8208912" cy="360440"/>
          </a:xfrm>
        </p:spPr>
        <p:txBody>
          <a:bodyPr>
            <a:normAutofit fontScale="85000" lnSpcReduction="10000"/>
          </a:bodyPr>
          <a:lstStyle/>
          <a:p>
            <a:pPr algn="just">
              <a:lnSpc>
                <a:spcPct val="90000"/>
              </a:lnSpc>
            </a:pPr>
            <a:r>
              <a:rPr lang="pt-BR" sz="1900" b="1" u="sng" dirty="0" smtClean="0">
                <a:solidFill>
                  <a:schemeClr val="tx1"/>
                </a:solidFill>
                <a:latin typeface="Tahoma" pitchFamily="34" charset="0"/>
              </a:rPr>
              <a:t>Programa 2027 - Cultura</a:t>
            </a:r>
            <a:r>
              <a:rPr lang="pt-BR" sz="1900" b="1" u="sng" dirty="0">
                <a:solidFill>
                  <a:schemeClr val="tx1"/>
                </a:solidFill>
                <a:latin typeface="Tahoma" pitchFamily="34" charset="0"/>
              </a:rPr>
              <a:t>: Preservação, Promoção e </a:t>
            </a:r>
            <a:r>
              <a:rPr lang="pt-BR" sz="1900" b="1" u="sng" dirty="0" smtClean="0">
                <a:solidFill>
                  <a:schemeClr val="tx1"/>
                </a:solidFill>
                <a:latin typeface="Tahoma" pitchFamily="34" charset="0"/>
              </a:rPr>
              <a:t>Acesso</a:t>
            </a:r>
            <a:r>
              <a:rPr lang="pt-BR" sz="1900" b="1" dirty="0" smtClean="0">
                <a:solidFill>
                  <a:schemeClr val="tx1"/>
                </a:solidFill>
                <a:latin typeface="Tahoma" pitchFamily="34" charset="0"/>
              </a:rPr>
              <a:t>. </a:t>
            </a:r>
            <a:r>
              <a:rPr lang="pt-BR" sz="1900" b="1" dirty="0">
                <a:solidFill>
                  <a:schemeClr val="tx1"/>
                </a:solidFill>
                <a:latin typeface="Tahoma" pitchFamily="34" charset="0"/>
              </a:rPr>
              <a:t>Principais </a:t>
            </a:r>
            <a:r>
              <a:rPr lang="pt-BR" sz="1900" b="1" dirty="0" smtClean="0">
                <a:solidFill>
                  <a:schemeClr val="tx1"/>
                </a:solidFill>
                <a:latin typeface="Tahoma" pitchFamily="34" charset="0"/>
              </a:rPr>
              <a:t>ações:</a:t>
            </a:r>
            <a:endParaRPr lang="pt-BR" sz="1900" b="1" dirty="0">
              <a:solidFill>
                <a:schemeClr val="tx1"/>
              </a:solidFill>
              <a:latin typeface="Tahoma" pitchFamily="34" charset="0"/>
            </a:endParaRPr>
          </a:p>
          <a:p>
            <a:pPr>
              <a:lnSpc>
                <a:spcPct val="90000"/>
              </a:lnSpc>
            </a:pPr>
            <a:endParaRPr lang="pt-BR" sz="1600" b="1" dirty="0">
              <a:latin typeface="Tahoma" pitchFamily="34" charset="0"/>
            </a:endParaRPr>
          </a:p>
          <a:p>
            <a:pPr algn="l">
              <a:spcBef>
                <a:spcPts val="0"/>
              </a:spcBef>
              <a:buSzPct val="70000"/>
            </a:pPr>
            <a:endParaRPr lang="pt-BR" sz="1400" b="1" u="sng" dirty="0" smtClean="0">
              <a:solidFill>
                <a:schemeClr val="tx1"/>
              </a:solidFill>
              <a:latin typeface="Tahoma" pitchFamily="34" charset="0"/>
            </a:endParaRPr>
          </a:p>
          <a:p>
            <a:pPr algn="l"/>
            <a:endParaRPr lang="pt-BR" dirty="0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260648"/>
            <a:ext cx="776858" cy="936104"/>
          </a:xfrm>
          <a:prstGeom prst="rect">
            <a:avLst/>
          </a:prstGeom>
        </p:spPr>
      </p:pic>
      <p:sp>
        <p:nvSpPr>
          <p:cNvPr id="6" name="Título 1"/>
          <p:cNvSpPr txBox="1">
            <a:spLocks/>
          </p:cNvSpPr>
          <p:nvPr/>
        </p:nvSpPr>
        <p:spPr>
          <a:xfrm>
            <a:off x="1100386" y="296652"/>
            <a:ext cx="4463451" cy="4320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pt-BR" sz="1400" dirty="0" smtClean="0"/>
              <a:t>Congresso Nacional</a:t>
            </a:r>
            <a:endParaRPr lang="pt-BR" sz="1400" dirty="0"/>
          </a:p>
        </p:txBody>
      </p:sp>
      <p:sp>
        <p:nvSpPr>
          <p:cNvPr id="7" name="Subtítulo 2"/>
          <p:cNvSpPr txBox="1">
            <a:spLocks/>
          </p:cNvSpPr>
          <p:nvPr/>
        </p:nvSpPr>
        <p:spPr>
          <a:xfrm>
            <a:off x="517742" y="2133256"/>
            <a:ext cx="7532451" cy="111113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182563" indent="-182563" algn="l">
              <a:lnSpc>
                <a:spcPct val="80000"/>
              </a:lnSpc>
              <a:buSzPct val="70000"/>
              <a:buFont typeface="Wingdings" panose="05000000000000000000" pitchFamily="2" charset="2"/>
              <a:buChar char="v"/>
            </a:pPr>
            <a:r>
              <a:rPr lang="pt-BR" sz="1300" b="1" dirty="0">
                <a:solidFill>
                  <a:schemeClr val="tx1"/>
                </a:solidFill>
                <a:latin typeface="Tahoma" pitchFamily="34" charset="0"/>
              </a:rPr>
              <a:t>Espaços Culturais:</a:t>
            </a:r>
          </a:p>
          <a:p>
            <a:pPr marL="268288" lvl="1" algn="l">
              <a:lnSpc>
                <a:spcPct val="80000"/>
              </a:lnSpc>
              <a:buSzPct val="100000"/>
              <a:buFont typeface="Wingdings" panose="05000000000000000000" pitchFamily="2" charset="2"/>
              <a:buChar char="Ø"/>
            </a:pPr>
            <a:r>
              <a:rPr lang="pt-BR" sz="1200" b="1" dirty="0" smtClean="0">
                <a:solidFill>
                  <a:schemeClr val="tx1"/>
                </a:solidFill>
                <a:latin typeface="Tahoma" pitchFamily="34" charset="0"/>
              </a:rPr>
              <a:t>14U2-Implantação</a:t>
            </a:r>
            <a:r>
              <a:rPr lang="pt-BR" sz="1200" b="1" dirty="0">
                <a:solidFill>
                  <a:schemeClr val="tx1"/>
                </a:solidFill>
                <a:latin typeface="Tahoma" pitchFamily="34" charset="0"/>
              </a:rPr>
              <a:t>, Instalação e Modernização de Espaços e Equipamentos </a:t>
            </a:r>
            <a:r>
              <a:rPr lang="pt-BR" sz="1200" b="1" dirty="0" smtClean="0">
                <a:solidFill>
                  <a:schemeClr val="tx1"/>
                </a:solidFill>
                <a:latin typeface="Tahoma" pitchFamily="34" charset="0"/>
              </a:rPr>
              <a:t>Culturais</a:t>
            </a:r>
          </a:p>
          <a:p>
            <a:pPr lvl="1" algn="l">
              <a:lnSpc>
                <a:spcPct val="80000"/>
              </a:lnSpc>
              <a:buClr>
                <a:schemeClr val="accent1"/>
              </a:buClr>
              <a:buSzPct val="70000"/>
            </a:pPr>
            <a:r>
              <a:rPr lang="pt-BR" sz="1200" b="1" dirty="0" smtClean="0">
                <a:solidFill>
                  <a:schemeClr val="tx1"/>
                </a:solidFill>
                <a:latin typeface="Tahoma" pitchFamily="34" charset="0"/>
              </a:rPr>
              <a:t>Exemplos: Instalação e Modernização de Equipamentos e Espaços Culturais;</a:t>
            </a:r>
          </a:p>
          <a:p>
            <a:pPr lvl="1" algn="l">
              <a:lnSpc>
                <a:spcPct val="80000"/>
              </a:lnSpc>
              <a:buClr>
                <a:schemeClr val="accent1"/>
              </a:buClr>
              <a:buSzPct val="70000"/>
            </a:pPr>
            <a:r>
              <a:rPr lang="pt-BR" sz="1200" b="1" dirty="0" smtClean="0">
                <a:solidFill>
                  <a:schemeClr val="tx1"/>
                </a:solidFill>
                <a:latin typeface="Tahoma" pitchFamily="34" charset="0"/>
              </a:rPr>
              <a:t>                   Instalação </a:t>
            </a:r>
            <a:r>
              <a:rPr lang="pt-BR" sz="1200" b="1" dirty="0">
                <a:solidFill>
                  <a:schemeClr val="tx1"/>
                </a:solidFill>
                <a:latin typeface="Tahoma" pitchFamily="34" charset="0"/>
              </a:rPr>
              <a:t>e Modernização de Bibliotecas Públicas;</a:t>
            </a:r>
          </a:p>
          <a:p>
            <a:pPr lvl="1" algn="l">
              <a:lnSpc>
                <a:spcPct val="80000"/>
              </a:lnSpc>
              <a:buClr>
                <a:schemeClr val="accent1"/>
              </a:buClr>
              <a:buSzPct val="70000"/>
            </a:pPr>
            <a:r>
              <a:rPr lang="pt-BR" sz="1200" b="1" dirty="0">
                <a:solidFill>
                  <a:schemeClr val="tx1"/>
                </a:solidFill>
                <a:latin typeface="Tahoma" pitchFamily="34" charset="0"/>
              </a:rPr>
              <a:t>                   </a:t>
            </a:r>
            <a:r>
              <a:rPr lang="pt-BR" sz="1200" b="1" dirty="0" smtClean="0">
                <a:solidFill>
                  <a:schemeClr val="tx1"/>
                </a:solidFill>
                <a:latin typeface="Tahoma" pitchFamily="34" charset="0"/>
              </a:rPr>
              <a:t>Modernização </a:t>
            </a:r>
            <a:r>
              <a:rPr lang="pt-BR" sz="1200" b="1" dirty="0">
                <a:solidFill>
                  <a:schemeClr val="tx1"/>
                </a:solidFill>
                <a:latin typeface="Tahoma" pitchFamily="34" charset="0"/>
              </a:rPr>
              <a:t>de Museus e </a:t>
            </a:r>
            <a:r>
              <a:rPr lang="pt-BR" sz="1200" b="1" dirty="0" smtClean="0">
                <a:solidFill>
                  <a:schemeClr val="tx1"/>
                </a:solidFill>
                <a:latin typeface="Tahoma" pitchFamily="34" charset="0"/>
              </a:rPr>
              <a:t>Acervos.</a:t>
            </a:r>
            <a:endParaRPr lang="pt-BR" sz="1200" b="1" u="sng" dirty="0" smtClean="0">
              <a:solidFill>
                <a:schemeClr val="tx1"/>
              </a:solidFill>
              <a:latin typeface="Tahoma" pitchFamily="34" charset="0"/>
            </a:endParaRPr>
          </a:p>
          <a:p>
            <a:pPr algn="l"/>
            <a:endParaRPr lang="pt-BR" dirty="0"/>
          </a:p>
        </p:txBody>
      </p:sp>
      <p:sp>
        <p:nvSpPr>
          <p:cNvPr id="8" name="Subtítulo 2"/>
          <p:cNvSpPr txBox="1">
            <a:spLocks/>
          </p:cNvSpPr>
          <p:nvPr/>
        </p:nvSpPr>
        <p:spPr>
          <a:xfrm>
            <a:off x="517742" y="4941168"/>
            <a:ext cx="8252531" cy="17042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182563" indent="-182563" algn="l">
              <a:lnSpc>
                <a:spcPct val="80000"/>
              </a:lnSpc>
              <a:spcBef>
                <a:spcPts val="600"/>
              </a:spcBef>
              <a:buSzPct val="70000"/>
              <a:buFont typeface="Wingdings" panose="05000000000000000000" pitchFamily="2" charset="2"/>
              <a:buChar char="v"/>
            </a:pPr>
            <a:r>
              <a:rPr lang="pt-BR" sz="1300" b="1" dirty="0">
                <a:solidFill>
                  <a:schemeClr val="tx1"/>
                </a:solidFill>
                <a:latin typeface="Tahoma" pitchFamily="34" charset="0"/>
              </a:rPr>
              <a:t>Patrimônio Cultural:</a:t>
            </a:r>
          </a:p>
          <a:p>
            <a:pPr marL="268288" lvl="1" indent="6350" algn="l">
              <a:lnSpc>
                <a:spcPct val="80000"/>
              </a:lnSpc>
              <a:buSzPct val="100000"/>
              <a:buFont typeface="Wingdings" panose="05000000000000000000" pitchFamily="2" charset="2"/>
              <a:buChar char="Ø"/>
            </a:pPr>
            <a:r>
              <a:rPr lang="pt-BR" sz="1200" b="1" dirty="0" smtClean="0">
                <a:solidFill>
                  <a:schemeClr val="tx1"/>
                </a:solidFill>
                <a:latin typeface="Tahoma" pitchFamily="34" charset="0"/>
              </a:rPr>
              <a:t>20ZH-Preservação </a:t>
            </a:r>
            <a:r>
              <a:rPr lang="pt-BR" sz="1200" b="1" dirty="0">
                <a:solidFill>
                  <a:schemeClr val="tx1"/>
                </a:solidFill>
                <a:latin typeface="Tahoma" pitchFamily="34" charset="0"/>
              </a:rPr>
              <a:t>de Bens e Acervos </a:t>
            </a:r>
            <a:r>
              <a:rPr lang="pt-BR" sz="1200" b="1" dirty="0" smtClean="0">
                <a:solidFill>
                  <a:schemeClr val="tx1"/>
                </a:solidFill>
                <a:latin typeface="Tahoma" pitchFamily="34" charset="0"/>
              </a:rPr>
              <a:t>Culturais</a:t>
            </a:r>
            <a:endParaRPr lang="pt-BR" sz="1200" b="1" dirty="0">
              <a:solidFill>
                <a:schemeClr val="tx1"/>
              </a:solidFill>
              <a:latin typeface="Tahoma" pitchFamily="34" charset="0"/>
            </a:endParaRPr>
          </a:p>
          <a:p>
            <a:pPr marL="450850" algn="l">
              <a:lnSpc>
                <a:spcPct val="90000"/>
              </a:lnSpc>
            </a:pPr>
            <a:r>
              <a:rPr lang="pt-BR" sz="1200" b="1" dirty="0" smtClean="0">
                <a:solidFill>
                  <a:schemeClr val="tx1"/>
                </a:solidFill>
                <a:latin typeface="Tahoma" pitchFamily="34" charset="0"/>
              </a:rPr>
              <a:t>Exemplos</a:t>
            </a:r>
            <a:r>
              <a:rPr lang="pt-BR" sz="1200" b="1" dirty="0">
                <a:solidFill>
                  <a:schemeClr val="tx1"/>
                </a:solidFill>
                <a:latin typeface="Tahoma" pitchFamily="34" charset="0"/>
              </a:rPr>
              <a:t>: Preservação, </a:t>
            </a:r>
            <a:r>
              <a:rPr lang="pt-BR" sz="1200" b="1" dirty="0" smtClean="0">
                <a:solidFill>
                  <a:schemeClr val="tx1"/>
                </a:solidFill>
                <a:latin typeface="Tahoma" pitchFamily="34" charset="0"/>
              </a:rPr>
              <a:t>Salvaguarda </a:t>
            </a:r>
            <a:r>
              <a:rPr lang="pt-BR" sz="1200" b="1" dirty="0">
                <a:solidFill>
                  <a:schemeClr val="tx1"/>
                </a:solidFill>
                <a:latin typeface="Tahoma" pitchFamily="34" charset="0"/>
              </a:rPr>
              <a:t>e </a:t>
            </a:r>
            <a:r>
              <a:rPr lang="pt-BR" sz="1200" b="1" dirty="0" smtClean="0">
                <a:solidFill>
                  <a:schemeClr val="tx1"/>
                </a:solidFill>
                <a:latin typeface="Tahoma" pitchFamily="34" charset="0"/>
              </a:rPr>
              <a:t>Valorização </a:t>
            </a:r>
            <a:r>
              <a:rPr lang="pt-BR" sz="1200" b="1" dirty="0">
                <a:solidFill>
                  <a:schemeClr val="tx1"/>
                </a:solidFill>
                <a:latin typeface="Tahoma" pitchFamily="34" charset="0"/>
              </a:rPr>
              <a:t>do </a:t>
            </a:r>
            <a:r>
              <a:rPr lang="pt-BR" sz="1200" b="1" dirty="0" smtClean="0">
                <a:solidFill>
                  <a:schemeClr val="tx1"/>
                </a:solidFill>
                <a:latin typeface="Tahoma" pitchFamily="34" charset="0"/>
              </a:rPr>
              <a:t>Patrimônio </a:t>
            </a:r>
            <a:r>
              <a:rPr lang="pt-BR" sz="1200" b="1" dirty="0">
                <a:solidFill>
                  <a:schemeClr val="tx1"/>
                </a:solidFill>
                <a:latin typeface="Tahoma" pitchFamily="34" charset="0"/>
              </a:rPr>
              <a:t>C</a:t>
            </a:r>
            <a:r>
              <a:rPr lang="pt-BR" sz="1200" b="1" dirty="0" smtClean="0">
                <a:solidFill>
                  <a:schemeClr val="tx1"/>
                </a:solidFill>
                <a:latin typeface="Tahoma" pitchFamily="34" charset="0"/>
              </a:rPr>
              <a:t>ultural</a:t>
            </a:r>
            <a:r>
              <a:rPr lang="pt-BR" sz="1200" b="1" dirty="0">
                <a:solidFill>
                  <a:schemeClr val="tx1"/>
                </a:solidFill>
                <a:latin typeface="Tahoma" pitchFamily="34" charset="0"/>
              </a:rPr>
              <a:t>;</a:t>
            </a:r>
          </a:p>
          <a:p>
            <a:pPr algn="l">
              <a:lnSpc>
                <a:spcPct val="90000"/>
              </a:lnSpc>
            </a:pPr>
            <a:r>
              <a:rPr lang="pt-BR" sz="1200" b="1" dirty="0">
                <a:solidFill>
                  <a:schemeClr val="tx1"/>
                </a:solidFill>
                <a:latin typeface="Tahoma" pitchFamily="34" charset="0"/>
              </a:rPr>
              <a:t>                             </a:t>
            </a:r>
            <a:r>
              <a:rPr lang="pt-BR" sz="1200" b="1" dirty="0" smtClean="0">
                <a:solidFill>
                  <a:schemeClr val="tx1"/>
                </a:solidFill>
                <a:latin typeface="Tahoma" pitchFamily="34" charset="0"/>
              </a:rPr>
              <a:t>Manutenção</a:t>
            </a:r>
            <a:r>
              <a:rPr lang="pt-BR" sz="1200" b="1" dirty="0">
                <a:solidFill>
                  <a:schemeClr val="tx1"/>
                </a:solidFill>
                <a:latin typeface="Tahoma" pitchFamily="34" charset="0"/>
              </a:rPr>
              <a:t>, </a:t>
            </a:r>
            <a:r>
              <a:rPr lang="pt-BR" sz="1200" b="1" dirty="0" smtClean="0">
                <a:solidFill>
                  <a:schemeClr val="tx1"/>
                </a:solidFill>
                <a:latin typeface="Tahoma" pitchFamily="34" charset="0"/>
              </a:rPr>
              <a:t>Conservação</a:t>
            </a:r>
            <a:r>
              <a:rPr lang="pt-BR" sz="1200" b="1" dirty="0">
                <a:solidFill>
                  <a:schemeClr val="tx1"/>
                </a:solidFill>
                <a:latin typeface="Tahoma" pitchFamily="34" charset="0"/>
              </a:rPr>
              <a:t>, </a:t>
            </a:r>
            <a:r>
              <a:rPr lang="pt-BR" sz="1200" b="1" dirty="0" smtClean="0">
                <a:solidFill>
                  <a:schemeClr val="tx1"/>
                </a:solidFill>
                <a:latin typeface="Tahoma" pitchFamily="34" charset="0"/>
              </a:rPr>
              <a:t>Restauração</a:t>
            </a:r>
            <a:r>
              <a:rPr lang="pt-BR" sz="1200" b="1" dirty="0">
                <a:solidFill>
                  <a:schemeClr val="tx1"/>
                </a:solidFill>
                <a:latin typeface="Tahoma" pitchFamily="34" charset="0"/>
              </a:rPr>
              <a:t>;</a:t>
            </a:r>
          </a:p>
          <a:p>
            <a:pPr algn="l">
              <a:lnSpc>
                <a:spcPct val="90000"/>
              </a:lnSpc>
            </a:pPr>
            <a:r>
              <a:rPr lang="pt-BR" sz="1200" b="1" dirty="0">
                <a:solidFill>
                  <a:schemeClr val="tx1"/>
                </a:solidFill>
                <a:latin typeface="Tahoma" pitchFamily="34" charset="0"/>
              </a:rPr>
              <a:t>                             </a:t>
            </a:r>
            <a:r>
              <a:rPr lang="pt-BR" sz="1200" b="1" dirty="0" smtClean="0">
                <a:solidFill>
                  <a:schemeClr val="tx1"/>
                </a:solidFill>
                <a:latin typeface="Tahoma" pitchFamily="34" charset="0"/>
              </a:rPr>
              <a:t>Infraestrutura</a:t>
            </a:r>
            <a:r>
              <a:rPr lang="pt-BR" sz="1200" b="1" dirty="0">
                <a:solidFill>
                  <a:schemeClr val="tx1"/>
                </a:solidFill>
                <a:latin typeface="Tahoma" pitchFamily="34" charset="0"/>
              </a:rPr>
              <a:t>, </a:t>
            </a:r>
            <a:r>
              <a:rPr lang="pt-BR" sz="1200" b="1" dirty="0" smtClean="0">
                <a:solidFill>
                  <a:schemeClr val="tx1"/>
                </a:solidFill>
                <a:latin typeface="Tahoma" pitchFamily="34" charset="0"/>
              </a:rPr>
              <a:t>Instalações</a:t>
            </a:r>
            <a:r>
              <a:rPr lang="pt-BR" sz="1200" b="1" dirty="0">
                <a:solidFill>
                  <a:schemeClr val="tx1"/>
                </a:solidFill>
                <a:latin typeface="Tahoma" pitchFamily="34" charset="0"/>
              </a:rPr>
              <a:t>, </a:t>
            </a:r>
            <a:r>
              <a:rPr lang="pt-BR" sz="1200" b="1" dirty="0" smtClean="0">
                <a:solidFill>
                  <a:schemeClr val="tx1"/>
                </a:solidFill>
                <a:latin typeface="Tahoma" pitchFamily="34" charset="0"/>
              </a:rPr>
              <a:t>Sinalização</a:t>
            </a:r>
            <a:r>
              <a:rPr lang="pt-BR" sz="1200" b="1" dirty="0">
                <a:solidFill>
                  <a:schemeClr val="tx1"/>
                </a:solidFill>
                <a:latin typeface="Tahoma" pitchFamily="34" charset="0"/>
              </a:rPr>
              <a:t>, </a:t>
            </a:r>
            <a:r>
              <a:rPr lang="pt-BR" sz="1200" b="1" dirty="0" smtClean="0">
                <a:solidFill>
                  <a:schemeClr val="tx1"/>
                </a:solidFill>
                <a:latin typeface="Tahoma" pitchFamily="34" charset="0"/>
              </a:rPr>
              <a:t>Modernização.</a:t>
            </a:r>
            <a:endParaRPr lang="pt-BR" sz="1200" b="1" dirty="0">
              <a:solidFill>
                <a:schemeClr val="tx1"/>
              </a:solidFill>
              <a:latin typeface="Tahoma" pitchFamily="34" charset="0"/>
            </a:endParaRPr>
          </a:p>
        </p:txBody>
      </p:sp>
      <p:sp>
        <p:nvSpPr>
          <p:cNvPr id="9" name="Subtítulo 2"/>
          <p:cNvSpPr txBox="1">
            <a:spLocks/>
          </p:cNvSpPr>
          <p:nvPr/>
        </p:nvSpPr>
        <p:spPr>
          <a:xfrm>
            <a:off x="711957" y="3244388"/>
            <a:ext cx="8152134" cy="16967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spcBef>
                <a:spcPts val="0"/>
              </a:spcBef>
              <a:buSzPct val="70000"/>
              <a:buFont typeface="Wingdings" pitchFamily="2" charset="2"/>
              <a:buChar char="Ø"/>
            </a:pPr>
            <a:endParaRPr lang="pt-BR" sz="1200" b="1" dirty="0">
              <a:solidFill>
                <a:schemeClr val="tx1"/>
              </a:solidFill>
              <a:latin typeface="Tahoma" pitchFamily="34" charset="0"/>
            </a:endParaRPr>
          </a:p>
        </p:txBody>
      </p:sp>
      <p:sp>
        <p:nvSpPr>
          <p:cNvPr id="11" name="Subtítulo 2"/>
          <p:cNvSpPr txBox="1">
            <a:spLocks/>
          </p:cNvSpPr>
          <p:nvPr/>
        </p:nvSpPr>
        <p:spPr>
          <a:xfrm>
            <a:off x="2195736" y="1340768"/>
            <a:ext cx="4176464" cy="3600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80000"/>
              </a:lnSpc>
            </a:pPr>
            <a:r>
              <a:rPr lang="pt-BR" sz="2000" b="1" dirty="0" smtClean="0">
                <a:solidFill>
                  <a:schemeClr val="tx1"/>
                </a:solidFill>
                <a:latin typeface="Tahoma" pitchFamily="34" charset="0"/>
              </a:rPr>
              <a:t>CULTURA</a:t>
            </a:r>
          </a:p>
          <a:p>
            <a:pPr algn="l">
              <a:spcBef>
                <a:spcPts val="0"/>
              </a:spcBef>
              <a:buSzPct val="70000"/>
            </a:pPr>
            <a:endParaRPr lang="pt-BR" sz="1400" b="1" u="sng" dirty="0" smtClean="0">
              <a:solidFill>
                <a:schemeClr val="tx1"/>
              </a:solidFill>
              <a:latin typeface="Tahoma" pitchFamily="34" charset="0"/>
            </a:endParaRPr>
          </a:p>
          <a:p>
            <a:pPr algn="l"/>
            <a:endParaRPr lang="pt-BR" dirty="0"/>
          </a:p>
        </p:txBody>
      </p:sp>
      <p:sp>
        <p:nvSpPr>
          <p:cNvPr id="12" name="Subtítulo 2"/>
          <p:cNvSpPr txBox="1">
            <a:spLocks/>
          </p:cNvSpPr>
          <p:nvPr/>
        </p:nvSpPr>
        <p:spPr>
          <a:xfrm>
            <a:off x="517742" y="3389348"/>
            <a:ext cx="8446746" cy="17042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182563" indent="-182563" algn="l">
              <a:lnSpc>
                <a:spcPct val="80000"/>
              </a:lnSpc>
              <a:spcBef>
                <a:spcPts val="600"/>
              </a:spcBef>
              <a:buSzPct val="70000"/>
              <a:buFont typeface="Wingdings" panose="05000000000000000000" pitchFamily="2" charset="2"/>
              <a:buChar char="v"/>
            </a:pPr>
            <a:r>
              <a:rPr lang="pt-BR" sz="1300" b="1" dirty="0">
                <a:solidFill>
                  <a:schemeClr val="tx1"/>
                </a:solidFill>
                <a:latin typeface="Tahoma" pitchFamily="34" charset="0"/>
              </a:rPr>
              <a:t>Projetos Culturais:</a:t>
            </a:r>
          </a:p>
          <a:p>
            <a:pPr marL="268288" lvl="1" indent="6350" algn="l">
              <a:lnSpc>
                <a:spcPct val="80000"/>
              </a:lnSpc>
              <a:buSzPct val="100000"/>
              <a:buFont typeface="Wingdings" panose="05000000000000000000" pitchFamily="2" charset="2"/>
              <a:buChar char="Ø"/>
            </a:pPr>
            <a:r>
              <a:rPr lang="pt-BR" sz="1200" b="1" dirty="0" smtClean="0">
                <a:solidFill>
                  <a:schemeClr val="tx1"/>
                </a:solidFill>
                <a:latin typeface="Tahoma" pitchFamily="34" charset="0"/>
              </a:rPr>
              <a:t>20ZF-Promoção </a:t>
            </a:r>
            <a:r>
              <a:rPr lang="pt-BR" sz="1200" b="1" dirty="0">
                <a:solidFill>
                  <a:schemeClr val="tx1"/>
                </a:solidFill>
                <a:latin typeface="Tahoma" pitchFamily="34" charset="0"/>
              </a:rPr>
              <a:t>e Fomento à Cultura </a:t>
            </a:r>
            <a:r>
              <a:rPr lang="pt-BR" sz="1200" b="1" dirty="0" smtClean="0">
                <a:solidFill>
                  <a:schemeClr val="tx1"/>
                </a:solidFill>
                <a:latin typeface="Tahoma" pitchFamily="34" charset="0"/>
              </a:rPr>
              <a:t>Brasileira</a:t>
            </a:r>
          </a:p>
          <a:p>
            <a:pPr lvl="1" algn="l">
              <a:lnSpc>
                <a:spcPct val="80000"/>
              </a:lnSpc>
              <a:buClr>
                <a:schemeClr val="accent1"/>
              </a:buClr>
              <a:buSzPct val="70000"/>
            </a:pPr>
            <a:r>
              <a:rPr lang="pt-BR" sz="1200" b="1" dirty="0" smtClean="0">
                <a:solidFill>
                  <a:schemeClr val="tx1"/>
                </a:solidFill>
                <a:latin typeface="Tahoma" pitchFamily="34" charset="0"/>
              </a:rPr>
              <a:t>Exemplos: Fomento e Promoção a Projetos em Arte e Cultura;</a:t>
            </a:r>
          </a:p>
          <a:p>
            <a:pPr lvl="1" algn="l">
              <a:lnSpc>
                <a:spcPct val="80000"/>
              </a:lnSpc>
              <a:buClr>
                <a:schemeClr val="accent1"/>
              </a:buClr>
              <a:buSzPct val="70000"/>
            </a:pPr>
            <a:r>
              <a:rPr lang="pt-BR" sz="1200" b="1" dirty="0" smtClean="0">
                <a:solidFill>
                  <a:schemeClr val="tx1"/>
                </a:solidFill>
                <a:latin typeface="Tahoma" pitchFamily="34" charset="0"/>
              </a:rPr>
              <a:t>                   Fomento </a:t>
            </a:r>
            <a:r>
              <a:rPr lang="pt-BR" sz="1200" b="1" dirty="0">
                <a:solidFill>
                  <a:schemeClr val="tx1"/>
                </a:solidFill>
                <a:latin typeface="Tahoma" pitchFamily="34" charset="0"/>
              </a:rPr>
              <a:t>a Projetos, Eventos e Intercâmbio na Área Museológica;</a:t>
            </a:r>
          </a:p>
          <a:p>
            <a:pPr lvl="1" algn="l">
              <a:lnSpc>
                <a:spcPct val="80000"/>
              </a:lnSpc>
              <a:buClr>
                <a:schemeClr val="accent1"/>
              </a:buClr>
              <a:buSzPct val="70000"/>
            </a:pPr>
            <a:r>
              <a:rPr lang="pt-BR" sz="1200" b="1" dirty="0">
                <a:solidFill>
                  <a:schemeClr val="tx1"/>
                </a:solidFill>
                <a:latin typeface="Tahoma" pitchFamily="34" charset="0"/>
              </a:rPr>
              <a:t>                   </a:t>
            </a:r>
            <a:r>
              <a:rPr lang="pt-BR" sz="1200" b="1" dirty="0" smtClean="0">
                <a:solidFill>
                  <a:schemeClr val="tx1"/>
                </a:solidFill>
                <a:latin typeface="Tahoma" pitchFamily="34" charset="0"/>
              </a:rPr>
              <a:t>Fomento </a:t>
            </a:r>
            <a:r>
              <a:rPr lang="pt-BR" sz="1200" b="1" dirty="0">
                <a:solidFill>
                  <a:schemeClr val="tx1"/>
                </a:solidFill>
                <a:latin typeface="Tahoma" pitchFamily="34" charset="0"/>
              </a:rPr>
              <a:t>a Projetos da Cultura Afro-Brasileira;</a:t>
            </a:r>
          </a:p>
          <a:p>
            <a:pPr algn="l"/>
            <a:r>
              <a:rPr lang="pt-BR" sz="1200" b="1" dirty="0">
                <a:solidFill>
                  <a:schemeClr val="tx1"/>
                </a:solidFill>
                <a:latin typeface="Tahoma" pitchFamily="34" charset="0"/>
              </a:rPr>
              <a:t>                             </a:t>
            </a:r>
            <a:r>
              <a:rPr lang="pt-BR" sz="1200" b="1" dirty="0" smtClean="0">
                <a:solidFill>
                  <a:schemeClr val="tx1"/>
                </a:solidFill>
                <a:latin typeface="Tahoma" pitchFamily="34" charset="0"/>
              </a:rPr>
              <a:t>Fortalecim.de </a:t>
            </a:r>
            <a:r>
              <a:rPr lang="pt-BR" sz="1200" b="1" dirty="0">
                <a:solidFill>
                  <a:schemeClr val="tx1"/>
                </a:solidFill>
                <a:latin typeface="Tahoma" pitchFamily="34" charset="0"/>
              </a:rPr>
              <a:t>Espaços e Pontos de Cultura e </a:t>
            </a:r>
            <a:r>
              <a:rPr lang="pt-BR" sz="1200" b="1" dirty="0" err="1">
                <a:solidFill>
                  <a:schemeClr val="tx1"/>
                </a:solidFill>
                <a:latin typeface="Tahoma" pitchFamily="34" charset="0"/>
              </a:rPr>
              <a:t>Desenv</a:t>
            </a:r>
            <a:r>
              <a:rPr lang="pt-BR" sz="1200" b="1" dirty="0">
                <a:solidFill>
                  <a:schemeClr val="tx1"/>
                </a:solidFill>
                <a:latin typeface="Tahoma" pitchFamily="34" charset="0"/>
              </a:rPr>
              <a:t>. e </a:t>
            </a:r>
            <a:r>
              <a:rPr lang="pt-BR" sz="1200" b="1" dirty="0" err="1">
                <a:solidFill>
                  <a:schemeClr val="tx1"/>
                </a:solidFill>
                <a:latin typeface="Tahoma" pitchFamily="34" charset="0"/>
              </a:rPr>
              <a:t>Estím</a:t>
            </a:r>
            <a:r>
              <a:rPr lang="pt-BR" sz="1200" b="1" dirty="0">
                <a:solidFill>
                  <a:schemeClr val="tx1"/>
                </a:solidFill>
                <a:latin typeface="Tahoma" pitchFamily="34" charset="0"/>
              </a:rPr>
              <a:t>. a Redes e </a:t>
            </a:r>
            <a:r>
              <a:rPr lang="pt-BR" sz="1200" b="1" dirty="0" smtClean="0">
                <a:solidFill>
                  <a:schemeClr val="tx1"/>
                </a:solidFill>
                <a:latin typeface="Tahoma" pitchFamily="34" charset="0"/>
              </a:rPr>
              <a:t>Circuitos Culturais.</a:t>
            </a:r>
            <a:endParaRPr lang="pt-BR" sz="1200" b="1" dirty="0">
              <a:solidFill>
                <a:schemeClr val="tx1"/>
              </a:solidFill>
              <a:latin typeface="Tahoma" pitchFamily="34" charset="0"/>
            </a:endParaRPr>
          </a:p>
        </p:txBody>
      </p:sp>
      <p:sp>
        <p:nvSpPr>
          <p:cNvPr id="13" name="Título 1"/>
          <p:cNvSpPr>
            <a:spLocks noGrp="1"/>
          </p:cNvSpPr>
          <p:nvPr/>
        </p:nvSpPr>
        <p:spPr>
          <a:xfrm>
            <a:off x="1108034" y="546452"/>
            <a:ext cx="6836296" cy="6631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pt-BR" sz="1200" dirty="0" smtClean="0"/>
              <a:t>Consultoria de Orçamento e Fiscalização Financeira da Câmara dos Deputados</a:t>
            </a:r>
            <a:br>
              <a:rPr lang="pt-BR" sz="1200" dirty="0" smtClean="0"/>
            </a:br>
            <a:r>
              <a:rPr lang="pt-BR" sz="1200" dirty="0" smtClean="0"/>
              <a:t>Consultoria </a:t>
            </a:r>
            <a:r>
              <a:rPr lang="pt-BR" sz="1200" smtClean="0"/>
              <a:t>de Orçamento, </a:t>
            </a:r>
            <a:r>
              <a:rPr lang="pt-BR" sz="1200" dirty="0" smtClean="0"/>
              <a:t>Fiscalização e Controle do Senado Federal</a:t>
            </a:r>
            <a:br>
              <a:rPr lang="pt-BR" sz="1200" dirty="0" smtClean="0"/>
            </a:br>
            <a:r>
              <a:rPr lang="pt-BR" sz="1200" dirty="0" smtClean="0"/>
              <a:t>Elaboração de Emendas ao Projeto de Lei Orçamentária Anual -  PL 09/2013 - CN</a:t>
            </a:r>
            <a:endParaRPr lang="pt-BR" sz="1200" dirty="0"/>
          </a:p>
        </p:txBody>
      </p:sp>
    </p:spTree>
    <p:extLst>
      <p:ext uri="{BB962C8B-B14F-4D97-AF65-F5344CB8AC3E}">
        <p14:creationId xmlns:p14="http://schemas.microsoft.com/office/powerpoint/2010/main" val="169919496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457313" y="1772816"/>
            <a:ext cx="8406777" cy="504056"/>
          </a:xfrm>
        </p:spPr>
        <p:txBody>
          <a:bodyPr>
            <a:normAutofit fontScale="55000" lnSpcReduction="20000"/>
          </a:bodyPr>
          <a:lstStyle/>
          <a:p>
            <a:pPr algn="l">
              <a:spcAft>
                <a:spcPct val="60000"/>
              </a:spcAft>
            </a:pPr>
            <a:r>
              <a:rPr lang="pt-BR" sz="2900" b="1" u="sng" dirty="0" smtClean="0">
                <a:solidFill>
                  <a:schemeClr val="tx1"/>
                </a:solidFill>
                <a:latin typeface="Tahoma" pitchFamily="34" charset="0"/>
              </a:rPr>
              <a:t>Programa 2035 - Esporte </a:t>
            </a:r>
            <a:r>
              <a:rPr lang="pt-BR" sz="2900" b="1" u="sng" dirty="0">
                <a:solidFill>
                  <a:schemeClr val="tx1"/>
                </a:solidFill>
                <a:latin typeface="Tahoma" pitchFamily="34" charset="0"/>
              </a:rPr>
              <a:t>e Grandes Eventos </a:t>
            </a:r>
            <a:r>
              <a:rPr lang="pt-BR" sz="2900" b="1" u="sng" dirty="0" smtClean="0">
                <a:solidFill>
                  <a:schemeClr val="tx1"/>
                </a:solidFill>
                <a:latin typeface="Tahoma" pitchFamily="34" charset="0"/>
              </a:rPr>
              <a:t>Esportivos</a:t>
            </a:r>
            <a:r>
              <a:rPr lang="pt-BR" sz="2900" b="1" dirty="0" smtClean="0">
                <a:solidFill>
                  <a:schemeClr val="tx1"/>
                </a:solidFill>
                <a:latin typeface="Tahoma" pitchFamily="34" charset="0"/>
              </a:rPr>
              <a:t>. </a:t>
            </a:r>
            <a:r>
              <a:rPr lang="pt-BR" sz="2900" b="1" dirty="0">
                <a:solidFill>
                  <a:schemeClr val="tx1"/>
                </a:solidFill>
                <a:latin typeface="Tahoma" pitchFamily="34" charset="0"/>
              </a:rPr>
              <a:t>Principais </a:t>
            </a:r>
            <a:r>
              <a:rPr lang="pt-BR" sz="2900" b="1" dirty="0" smtClean="0">
                <a:solidFill>
                  <a:schemeClr val="tx1"/>
                </a:solidFill>
                <a:latin typeface="Tahoma" pitchFamily="34" charset="0"/>
              </a:rPr>
              <a:t>ações:</a:t>
            </a:r>
            <a:endParaRPr lang="pt-BR" sz="2900" b="1" dirty="0">
              <a:solidFill>
                <a:schemeClr val="tx1"/>
              </a:solidFill>
              <a:latin typeface="Tahoma" pitchFamily="34" charset="0"/>
            </a:endParaRPr>
          </a:p>
          <a:p>
            <a:pPr marL="182563">
              <a:lnSpc>
                <a:spcPct val="90000"/>
              </a:lnSpc>
            </a:pPr>
            <a:endParaRPr lang="pt-BR" sz="1600" b="1" dirty="0">
              <a:latin typeface="Tahoma" pitchFamily="34" charset="0"/>
            </a:endParaRPr>
          </a:p>
          <a:p>
            <a:pPr algn="l">
              <a:spcBef>
                <a:spcPts val="0"/>
              </a:spcBef>
              <a:buSzPct val="70000"/>
            </a:pPr>
            <a:endParaRPr lang="pt-BR" sz="1400" b="1" u="sng" dirty="0" smtClean="0">
              <a:solidFill>
                <a:schemeClr val="tx1"/>
              </a:solidFill>
              <a:latin typeface="Tahoma" pitchFamily="34" charset="0"/>
            </a:endParaRPr>
          </a:p>
          <a:p>
            <a:pPr algn="l"/>
            <a:endParaRPr lang="pt-BR" dirty="0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260648"/>
            <a:ext cx="776858" cy="936104"/>
          </a:xfrm>
          <a:prstGeom prst="rect">
            <a:avLst/>
          </a:prstGeom>
        </p:spPr>
      </p:pic>
      <p:sp>
        <p:nvSpPr>
          <p:cNvPr id="6" name="Título 1"/>
          <p:cNvSpPr txBox="1">
            <a:spLocks/>
          </p:cNvSpPr>
          <p:nvPr/>
        </p:nvSpPr>
        <p:spPr>
          <a:xfrm>
            <a:off x="1100386" y="296652"/>
            <a:ext cx="4463451" cy="4320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pt-BR" sz="1400" dirty="0" smtClean="0"/>
              <a:t>Congresso Nacional</a:t>
            </a:r>
            <a:endParaRPr lang="pt-BR" sz="1400" dirty="0"/>
          </a:p>
        </p:txBody>
      </p:sp>
      <p:sp>
        <p:nvSpPr>
          <p:cNvPr id="7" name="Subtítulo 2"/>
          <p:cNvSpPr txBox="1">
            <a:spLocks/>
          </p:cNvSpPr>
          <p:nvPr/>
        </p:nvSpPr>
        <p:spPr>
          <a:xfrm>
            <a:off x="539552" y="2133256"/>
            <a:ext cx="8068066" cy="57566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182563" indent="-85725" algn="l">
              <a:spcAft>
                <a:spcPct val="60000"/>
              </a:spcAft>
              <a:buFont typeface="Wingdings" pitchFamily="2" charset="2"/>
              <a:buChar char="Ø"/>
            </a:pPr>
            <a:r>
              <a:rPr lang="pt-BR" sz="1200" b="1" dirty="0" smtClean="0">
                <a:solidFill>
                  <a:schemeClr val="tx1"/>
                </a:solidFill>
                <a:latin typeface="Tahoma" pitchFamily="34" charset="0"/>
              </a:rPr>
              <a:t>20JP-Desenvolvimento </a:t>
            </a:r>
            <a:r>
              <a:rPr lang="pt-BR" sz="1200" b="1" dirty="0">
                <a:solidFill>
                  <a:schemeClr val="tx1"/>
                </a:solidFill>
                <a:latin typeface="Tahoma" pitchFamily="34" charset="0"/>
              </a:rPr>
              <a:t>de Atividades e Apoio a Projetos de Esporte, Educação, Lazer, </a:t>
            </a:r>
            <a:r>
              <a:rPr lang="pt-BR" sz="1200" b="1" dirty="0" smtClean="0">
                <a:solidFill>
                  <a:schemeClr val="tx1"/>
                </a:solidFill>
                <a:latin typeface="Tahoma" pitchFamily="34" charset="0"/>
              </a:rPr>
              <a:t>Inclusão Social </a:t>
            </a:r>
            <a:r>
              <a:rPr lang="pt-BR" sz="1200" b="1" dirty="0">
                <a:solidFill>
                  <a:schemeClr val="tx1"/>
                </a:solidFill>
                <a:latin typeface="Tahoma" pitchFamily="34" charset="0"/>
              </a:rPr>
              <a:t>e Legado </a:t>
            </a:r>
            <a:r>
              <a:rPr lang="pt-BR" sz="1200" b="1" dirty="0" smtClean="0">
                <a:solidFill>
                  <a:schemeClr val="tx1"/>
                </a:solidFill>
                <a:latin typeface="Tahoma" pitchFamily="34" charset="0"/>
              </a:rPr>
              <a:t>Social</a:t>
            </a:r>
            <a:endParaRPr lang="pt-BR" sz="1200" b="1" dirty="0">
              <a:solidFill>
                <a:schemeClr val="tx1"/>
              </a:solidFill>
              <a:latin typeface="Tahoma" pitchFamily="34" charset="0"/>
            </a:endParaRPr>
          </a:p>
          <a:p>
            <a:pPr algn="l"/>
            <a:endParaRPr lang="pt-BR" dirty="0"/>
          </a:p>
        </p:txBody>
      </p:sp>
      <p:sp>
        <p:nvSpPr>
          <p:cNvPr id="9" name="Subtítulo 2"/>
          <p:cNvSpPr txBox="1">
            <a:spLocks/>
          </p:cNvSpPr>
          <p:nvPr/>
        </p:nvSpPr>
        <p:spPr>
          <a:xfrm>
            <a:off x="711957" y="3244388"/>
            <a:ext cx="8152134" cy="16967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spcBef>
                <a:spcPts val="0"/>
              </a:spcBef>
              <a:buSzPct val="70000"/>
              <a:buFont typeface="Wingdings" pitchFamily="2" charset="2"/>
              <a:buChar char="Ø"/>
            </a:pPr>
            <a:endParaRPr lang="pt-BR" sz="1200" b="1" dirty="0">
              <a:solidFill>
                <a:schemeClr val="tx1"/>
              </a:solidFill>
              <a:latin typeface="Tahoma" pitchFamily="34" charset="0"/>
            </a:endParaRPr>
          </a:p>
        </p:txBody>
      </p:sp>
      <p:sp>
        <p:nvSpPr>
          <p:cNvPr id="11" name="Subtítulo 2"/>
          <p:cNvSpPr txBox="1">
            <a:spLocks/>
          </p:cNvSpPr>
          <p:nvPr/>
        </p:nvSpPr>
        <p:spPr>
          <a:xfrm>
            <a:off x="2195736" y="1340768"/>
            <a:ext cx="4176464" cy="3600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80000"/>
              </a:lnSpc>
            </a:pPr>
            <a:r>
              <a:rPr lang="pt-BR" sz="2000" b="1" dirty="0" smtClean="0">
                <a:solidFill>
                  <a:schemeClr val="tx1"/>
                </a:solidFill>
                <a:latin typeface="Tahoma" pitchFamily="34" charset="0"/>
              </a:rPr>
              <a:t>ESPORTE</a:t>
            </a:r>
          </a:p>
          <a:p>
            <a:pPr algn="l">
              <a:spcBef>
                <a:spcPts val="0"/>
              </a:spcBef>
              <a:buSzPct val="70000"/>
            </a:pPr>
            <a:endParaRPr lang="pt-BR" sz="1400" b="1" u="sng" dirty="0" smtClean="0">
              <a:solidFill>
                <a:schemeClr val="tx1"/>
              </a:solidFill>
              <a:latin typeface="Tahoma" pitchFamily="34" charset="0"/>
            </a:endParaRPr>
          </a:p>
          <a:p>
            <a:pPr algn="just"/>
            <a:endParaRPr lang="pt-BR" dirty="0"/>
          </a:p>
        </p:txBody>
      </p:sp>
      <p:sp>
        <p:nvSpPr>
          <p:cNvPr id="12" name="Subtítulo 2"/>
          <p:cNvSpPr txBox="1">
            <a:spLocks/>
          </p:cNvSpPr>
          <p:nvPr/>
        </p:nvSpPr>
        <p:spPr>
          <a:xfrm>
            <a:off x="539551" y="2708920"/>
            <a:ext cx="8168463" cy="7200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85725" algn="l">
              <a:lnSpc>
                <a:spcPct val="80000"/>
              </a:lnSpc>
              <a:spcBef>
                <a:spcPts val="600"/>
              </a:spcBef>
              <a:buSzPct val="100000"/>
              <a:buFont typeface="Wingdings" pitchFamily="2" charset="2"/>
              <a:buChar char="Ø"/>
            </a:pPr>
            <a:r>
              <a:rPr lang="pt-BR" sz="1200" b="1" dirty="0" smtClean="0">
                <a:solidFill>
                  <a:schemeClr val="tx1"/>
                </a:solidFill>
                <a:latin typeface="Tahoma" pitchFamily="34" charset="0"/>
              </a:rPr>
              <a:t>5450-Implantação </a:t>
            </a:r>
            <a:r>
              <a:rPr lang="pt-BR" sz="1200" b="1" dirty="0">
                <a:solidFill>
                  <a:schemeClr val="tx1"/>
                </a:solidFill>
                <a:latin typeface="Tahoma" pitchFamily="34" charset="0"/>
              </a:rPr>
              <a:t>e Modernização de Infraestrutura para Esporte Educacional, Recreativo e de </a:t>
            </a:r>
            <a:r>
              <a:rPr lang="pt-BR" sz="1200" b="1" dirty="0" smtClean="0">
                <a:solidFill>
                  <a:schemeClr val="tx1"/>
                </a:solidFill>
                <a:latin typeface="Tahoma" pitchFamily="34" charset="0"/>
              </a:rPr>
              <a:t>Lazer</a:t>
            </a:r>
            <a:endParaRPr lang="pt-BR" sz="1200" b="1" dirty="0">
              <a:solidFill>
                <a:schemeClr val="tx1"/>
              </a:solidFill>
              <a:latin typeface="Tahoma" pitchFamily="34" charset="0"/>
            </a:endParaRPr>
          </a:p>
        </p:txBody>
      </p:sp>
      <p:sp>
        <p:nvSpPr>
          <p:cNvPr id="13" name="Título 1"/>
          <p:cNvSpPr>
            <a:spLocks noGrp="1"/>
          </p:cNvSpPr>
          <p:nvPr/>
        </p:nvSpPr>
        <p:spPr>
          <a:xfrm>
            <a:off x="1100386" y="554608"/>
            <a:ext cx="6836296" cy="6631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pt-BR" sz="1200" dirty="0" smtClean="0"/>
              <a:t>Consultoria de Orçamento e Fiscalização Financeira da Câmara dos Deputados</a:t>
            </a:r>
            <a:br>
              <a:rPr lang="pt-BR" sz="1200" dirty="0" smtClean="0"/>
            </a:br>
            <a:r>
              <a:rPr lang="pt-BR" sz="1200" dirty="0" smtClean="0"/>
              <a:t>Consultoria </a:t>
            </a:r>
            <a:r>
              <a:rPr lang="pt-BR" sz="1200" smtClean="0"/>
              <a:t>de Orçamento, </a:t>
            </a:r>
            <a:r>
              <a:rPr lang="pt-BR" sz="1200" dirty="0" smtClean="0"/>
              <a:t>Fiscalização e Controle do Senado Federal</a:t>
            </a:r>
            <a:br>
              <a:rPr lang="pt-BR" sz="1200" dirty="0" smtClean="0"/>
            </a:br>
            <a:r>
              <a:rPr lang="pt-BR" sz="1200" dirty="0" smtClean="0"/>
              <a:t>Elaboração de Emendas ao Projeto de Lei Orçamentária Anual -  PL 09/2013 - CN</a:t>
            </a:r>
            <a:endParaRPr lang="pt-BR" sz="1200" dirty="0"/>
          </a:p>
        </p:txBody>
      </p:sp>
    </p:spTree>
    <p:extLst>
      <p:ext uri="{BB962C8B-B14F-4D97-AF65-F5344CB8AC3E}">
        <p14:creationId xmlns:p14="http://schemas.microsoft.com/office/powerpoint/2010/main" val="55121792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402980" y="1717976"/>
            <a:ext cx="8406778" cy="360440"/>
          </a:xfrm>
        </p:spPr>
        <p:txBody>
          <a:bodyPr>
            <a:normAutofit/>
          </a:bodyPr>
          <a:lstStyle/>
          <a:p>
            <a:pPr algn="l">
              <a:lnSpc>
                <a:spcPct val="90000"/>
              </a:lnSpc>
            </a:pPr>
            <a:r>
              <a:rPr lang="pt-BR" sz="1600" b="1" u="sng" dirty="0" smtClean="0">
                <a:solidFill>
                  <a:schemeClr val="tx1"/>
                </a:solidFill>
                <a:latin typeface="Tahoma" pitchFamily="34" charset="0"/>
              </a:rPr>
              <a:t>Programa 2021 - Ciência </a:t>
            </a:r>
            <a:r>
              <a:rPr lang="pt-BR" sz="1600" b="1" u="sng" dirty="0">
                <a:solidFill>
                  <a:schemeClr val="tx1"/>
                </a:solidFill>
                <a:latin typeface="Tahoma" pitchFamily="34" charset="0"/>
              </a:rPr>
              <a:t>e Tecnologia e </a:t>
            </a:r>
            <a:r>
              <a:rPr lang="pt-BR" sz="1600" b="1" u="sng" dirty="0" smtClean="0">
                <a:solidFill>
                  <a:schemeClr val="tx1"/>
                </a:solidFill>
                <a:latin typeface="Tahoma" pitchFamily="34" charset="0"/>
              </a:rPr>
              <a:t>Inovação</a:t>
            </a:r>
            <a:r>
              <a:rPr lang="pt-BR" sz="1600" b="1" dirty="0" smtClean="0">
                <a:solidFill>
                  <a:schemeClr val="tx1"/>
                </a:solidFill>
                <a:latin typeface="Tahoma" pitchFamily="34" charset="0"/>
              </a:rPr>
              <a:t>. </a:t>
            </a:r>
            <a:r>
              <a:rPr lang="pt-BR" sz="1600" b="1" dirty="0" smtClean="0">
                <a:solidFill>
                  <a:schemeClr val="tx1"/>
                </a:solidFill>
                <a:latin typeface="Tahoma" pitchFamily="34" charset="0"/>
              </a:rPr>
              <a:t>Principais ações:</a:t>
            </a:r>
            <a:endParaRPr lang="pt-BR" sz="1600" b="1" dirty="0">
              <a:solidFill>
                <a:schemeClr val="tx1"/>
              </a:solidFill>
              <a:latin typeface="Tahoma" pitchFamily="34" charset="0"/>
            </a:endParaRPr>
          </a:p>
          <a:p>
            <a:pPr>
              <a:lnSpc>
                <a:spcPct val="90000"/>
              </a:lnSpc>
            </a:pPr>
            <a:endParaRPr lang="pt-BR" sz="2100" b="1" dirty="0">
              <a:latin typeface="Tahoma" pitchFamily="34" charset="0"/>
            </a:endParaRPr>
          </a:p>
          <a:p>
            <a:pPr algn="l">
              <a:spcBef>
                <a:spcPts val="0"/>
              </a:spcBef>
              <a:buSzPct val="70000"/>
            </a:pPr>
            <a:endParaRPr lang="pt-BR" sz="1400" b="1" u="sng" dirty="0" smtClean="0">
              <a:solidFill>
                <a:schemeClr val="tx1"/>
              </a:solidFill>
              <a:latin typeface="Tahoma" pitchFamily="34" charset="0"/>
            </a:endParaRPr>
          </a:p>
          <a:p>
            <a:pPr algn="l"/>
            <a:endParaRPr lang="pt-BR" dirty="0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260648"/>
            <a:ext cx="776858" cy="936104"/>
          </a:xfrm>
          <a:prstGeom prst="rect">
            <a:avLst/>
          </a:prstGeom>
        </p:spPr>
      </p:pic>
      <p:sp>
        <p:nvSpPr>
          <p:cNvPr id="6" name="Título 1"/>
          <p:cNvSpPr txBox="1">
            <a:spLocks/>
          </p:cNvSpPr>
          <p:nvPr/>
        </p:nvSpPr>
        <p:spPr>
          <a:xfrm>
            <a:off x="1100386" y="296652"/>
            <a:ext cx="4463451" cy="4320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pt-BR" sz="1400" dirty="0" smtClean="0"/>
              <a:t>Congresso Nacional</a:t>
            </a:r>
            <a:endParaRPr lang="pt-BR" sz="1400" dirty="0"/>
          </a:p>
        </p:txBody>
      </p:sp>
      <p:sp>
        <p:nvSpPr>
          <p:cNvPr id="7" name="Subtítulo 2"/>
          <p:cNvSpPr txBox="1">
            <a:spLocks/>
          </p:cNvSpPr>
          <p:nvPr/>
        </p:nvSpPr>
        <p:spPr>
          <a:xfrm>
            <a:off x="475811" y="2051552"/>
            <a:ext cx="8483021" cy="11519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85725" algn="l">
              <a:lnSpc>
                <a:spcPct val="90000"/>
              </a:lnSpc>
              <a:buFont typeface="Wingdings" pitchFamily="2" charset="2"/>
              <a:buChar char="Ø"/>
            </a:pPr>
            <a:r>
              <a:rPr lang="pt-BR" sz="1200" b="1" dirty="0" smtClean="0">
                <a:solidFill>
                  <a:schemeClr val="tx1"/>
                </a:solidFill>
                <a:latin typeface="Tahoma" pitchFamily="34" charset="0"/>
              </a:rPr>
              <a:t>20UQ-Apoio </a:t>
            </a:r>
            <a:r>
              <a:rPr lang="pt-BR" sz="1200" b="1" dirty="0">
                <a:solidFill>
                  <a:schemeClr val="tx1"/>
                </a:solidFill>
                <a:latin typeface="Tahoma" pitchFamily="34" charset="0"/>
              </a:rPr>
              <a:t>à Extensão Tecnológica para Inclusão Social e Desenvolvimento </a:t>
            </a:r>
            <a:r>
              <a:rPr lang="pt-BR" sz="1200" b="1" dirty="0" smtClean="0">
                <a:solidFill>
                  <a:schemeClr val="tx1"/>
                </a:solidFill>
                <a:latin typeface="Tahoma" pitchFamily="34" charset="0"/>
              </a:rPr>
              <a:t>Sustentável</a:t>
            </a:r>
            <a:endParaRPr lang="pt-BR" sz="1200" b="1" dirty="0">
              <a:solidFill>
                <a:schemeClr val="tx1"/>
              </a:solidFill>
              <a:latin typeface="Tahoma" pitchFamily="34" charset="0"/>
            </a:endParaRPr>
          </a:p>
          <a:p>
            <a:pPr marL="268288" algn="l">
              <a:lnSpc>
                <a:spcPct val="90000"/>
              </a:lnSpc>
            </a:pPr>
            <a:r>
              <a:rPr lang="pt-BR" sz="1200" b="1" dirty="0" smtClean="0">
                <a:solidFill>
                  <a:schemeClr val="tx1"/>
                </a:solidFill>
                <a:latin typeface="Tahoma" pitchFamily="34" charset="0"/>
              </a:rPr>
              <a:t>Exemplo</a:t>
            </a:r>
            <a:r>
              <a:rPr lang="pt-BR" sz="1200" b="1" dirty="0">
                <a:solidFill>
                  <a:schemeClr val="tx1"/>
                </a:solidFill>
                <a:latin typeface="Tahoma" pitchFamily="34" charset="0"/>
              </a:rPr>
              <a:t>: Apoio à implantação, expansão e consolidação de Centros Vocacionais Tecnológicos </a:t>
            </a:r>
            <a:r>
              <a:rPr lang="pt-BR" sz="1200" b="1" dirty="0" smtClean="0">
                <a:solidFill>
                  <a:schemeClr val="tx1"/>
                </a:solidFill>
                <a:latin typeface="Tahoma" pitchFamily="34" charset="0"/>
              </a:rPr>
              <a:t>(</a:t>
            </a:r>
            <a:r>
              <a:rPr lang="pt-BR" sz="1200" b="1" dirty="0" err="1">
                <a:solidFill>
                  <a:schemeClr val="tx1"/>
                </a:solidFill>
                <a:latin typeface="Tahoma" pitchFamily="34" charset="0"/>
              </a:rPr>
              <a:t>CVTs</a:t>
            </a:r>
            <a:r>
              <a:rPr lang="pt-BR" sz="1200" b="1" dirty="0">
                <a:solidFill>
                  <a:schemeClr val="tx1"/>
                </a:solidFill>
                <a:latin typeface="Tahoma" pitchFamily="34" charset="0"/>
              </a:rPr>
              <a:t>);</a:t>
            </a:r>
          </a:p>
          <a:p>
            <a:pPr algn="l">
              <a:lnSpc>
                <a:spcPct val="90000"/>
              </a:lnSpc>
            </a:pPr>
            <a:r>
              <a:rPr lang="pt-BR" sz="1200" b="1" dirty="0">
                <a:solidFill>
                  <a:schemeClr val="tx1"/>
                </a:solidFill>
                <a:latin typeface="Tahoma" pitchFamily="34" charset="0"/>
              </a:rPr>
              <a:t>                        </a:t>
            </a:r>
            <a:r>
              <a:rPr lang="pt-BR" sz="1200" b="1" dirty="0" smtClean="0">
                <a:solidFill>
                  <a:schemeClr val="tx1"/>
                </a:solidFill>
                <a:latin typeface="Tahoma" pitchFamily="34" charset="0"/>
              </a:rPr>
              <a:t>Fomento </a:t>
            </a:r>
            <a:r>
              <a:rPr lang="pt-BR" sz="1200" b="1" dirty="0">
                <a:solidFill>
                  <a:schemeClr val="tx1"/>
                </a:solidFill>
                <a:latin typeface="Tahoma" pitchFamily="34" charset="0"/>
              </a:rPr>
              <a:t>à pesquisa e inovação tecnológica em Arranjos Produtivos Locais (</a:t>
            </a:r>
            <a:r>
              <a:rPr lang="pt-BR" sz="1200" b="1" dirty="0" err="1">
                <a:solidFill>
                  <a:schemeClr val="tx1"/>
                </a:solidFill>
                <a:latin typeface="Tahoma" pitchFamily="34" charset="0"/>
              </a:rPr>
              <a:t>APLs</a:t>
            </a:r>
            <a:r>
              <a:rPr lang="pt-BR" sz="1200" b="1" dirty="0">
                <a:solidFill>
                  <a:schemeClr val="tx1"/>
                </a:solidFill>
                <a:latin typeface="Tahoma" pitchFamily="34" charset="0"/>
              </a:rPr>
              <a:t>);</a:t>
            </a:r>
          </a:p>
          <a:p>
            <a:pPr algn="l">
              <a:lnSpc>
                <a:spcPct val="90000"/>
              </a:lnSpc>
            </a:pPr>
            <a:r>
              <a:rPr lang="pt-BR" sz="1200" b="1" dirty="0" smtClean="0">
                <a:solidFill>
                  <a:schemeClr val="tx1"/>
                </a:solidFill>
                <a:latin typeface="Tahoma" pitchFamily="34" charset="0"/>
              </a:rPr>
              <a:t>	   Apoio </a:t>
            </a:r>
            <a:r>
              <a:rPr lang="pt-BR" sz="1200" b="1" dirty="0">
                <a:solidFill>
                  <a:schemeClr val="tx1"/>
                </a:solidFill>
                <a:latin typeface="Tahoma" pitchFamily="34" charset="0"/>
              </a:rPr>
              <a:t>à pesquisa e ao desenvolvimento aplicados à segurança alimentar e </a:t>
            </a:r>
            <a:r>
              <a:rPr lang="pt-BR" sz="1200" b="1" dirty="0" smtClean="0">
                <a:solidFill>
                  <a:schemeClr val="tx1"/>
                </a:solidFill>
                <a:latin typeface="Tahoma" pitchFamily="34" charset="0"/>
              </a:rPr>
              <a:t>nutricional</a:t>
            </a:r>
            <a:r>
              <a:rPr lang="pt-BR" sz="1200" b="1" dirty="0">
                <a:solidFill>
                  <a:schemeClr val="tx1"/>
                </a:solidFill>
                <a:latin typeface="Tahoma" pitchFamily="34" charset="0"/>
              </a:rPr>
              <a:t>;</a:t>
            </a:r>
          </a:p>
          <a:p>
            <a:pPr algn="l">
              <a:lnSpc>
                <a:spcPct val="90000"/>
              </a:lnSpc>
            </a:pPr>
            <a:r>
              <a:rPr lang="pt-BR" sz="1200" b="1" dirty="0">
                <a:solidFill>
                  <a:schemeClr val="tx1"/>
                </a:solidFill>
                <a:latin typeface="Tahoma" pitchFamily="34" charset="0"/>
              </a:rPr>
              <a:t>                       </a:t>
            </a:r>
            <a:r>
              <a:rPr lang="pt-BR" sz="1200" b="1" dirty="0" smtClean="0">
                <a:solidFill>
                  <a:schemeClr val="tx1"/>
                </a:solidFill>
                <a:latin typeface="Tahoma" pitchFamily="34" charset="0"/>
              </a:rPr>
              <a:t>Apoio </a:t>
            </a:r>
            <a:r>
              <a:rPr lang="pt-BR" sz="1200" b="1" dirty="0">
                <a:solidFill>
                  <a:schemeClr val="tx1"/>
                </a:solidFill>
                <a:latin typeface="Tahoma" pitchFamily="34" charset="0"/>
              </a:rPr>
              <a:t>ao desenvolvimento de tecnologias para cidades sustentáveis.</a:t>
            </a:r>
          </a:p>
          <a:p>
            <a:pPr algn="just">
              <a:lnSpc>
                <a:spcPct val="90000"/>
              </a:lnSpc>
            </a:pPr>
            <a:endParaRPr lang="pt-BR" sz="1600" b="1" dirty="0">
              <a:latin typeface="Tahoma" pitchFamily="34" charset="0"/>
            </a:endParaRPr>
          </a:p>
          <a:p>
            <a:pPr algn="l"/>
            <a:endParaRPr lang="pt-BR" dirty="0"/>
          </a:p>
        </p:txBody>
      </p:sp>
      <p:sp>
        <p:nvSpPr>
          <p:cNvPr id="11" name="Subtítulo 2"/>
          <p:cNvSpPr txBox="1">
            <a:spLocks/>
          </p:cNvSpPr>
          <p:nvPr/>
        </p:nvSpPr>
        <p:spPr>
          <a:xfrm>
            <a:off x="2195736" y="1340768"/>
            <a:ext cx="4176464" cy="3600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80000"/>
              </a:lnSpc>
            </a:pPr>
            <a:r>
              <a:rPr lang="pt-BR" sz="2000" b="1" dirty="0" smtClean="0">
                <a:solidFill>
                  <a:schemeClr val="tx1"/>
                </a:solidFill>
                <a:latin typeface="Tahoma" pitchFamily="34" charset="0"/>
              </a:rPr>
              <a:t>CIÊNCIA E TECNOLOGIA</a:t>
            </a:r>
          </a:p>
          <a:p>
            <a:pPr algn="l">
              <a:spcBef>
                <a:spcPts val="0"/>
              </a:spcBef>
              <a:buSzPct val="70000"/>
            </a:pPr>
            <a:endParaRPr lang="pt-BR" sz="1400" b="1" u="sng" dirty="0" smtClean="0">
              <a:solidFill>
                <a:schemeClr val="tx1"/>
              </a:solidFill>
              <a:latin typeface="Tahoma" pitchFamily="34" charset="0"/>
            </a:endParaRPr>
          </a:p>
          <a:p>
            <a:pPr algn="l"/>
            <a:endParaRPr lang="pt-BR" dirty="0"/>
          </a:p>
        </p:txBody>
      </p:sp>
      <p:sp>
        <p:nvSpPr>
          <p:cNvPr id="12" name="Subtítulo 2"/>
          <p:cNvSpPr txBox="1">
            <a:spLocks/>
          </p:cNvSpPr>
          <p:nvPr/>
        </p:nvSpPr>
        <p:spPr>
          <a:xfrm>
            <a:off x="796025" y="2852936"/>
            <a:ext cx="8168463" cy="7200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80000"/>
              </a:lnSpc>
              <a:spcBef>
                <a:spcPts val="600"/>
              </a:spcBef>
              <a:buSzPct val="70000"/>
            </a:pPr>
            <a:endParaRPr lang="pt-BR" sz="1200" b="1" dirty="0">
              <a:solidFill>
                <a:schemeClr val="tx1"/>
              </a:solidFill>
              <a:latin typeface="Tahoma" pitchFamily="34" charset="0"/>
            </a:endParaRPr>
          </a:p>
        </p:txBody>
      </p:sp>
      <p:sp>
        <p:nvSpPr>
          <p:cNvPr id="10" name="Subtítulo 2"/>
          <p:cNvSpPr txBox="1">
            <a:spLocks/>
          </p:cNvSpPr>
          <p:nvPr/>
        </p:nvSpPr>
        <p:spPr>
          <a:xfrm>
            <a:off x="323528" y="4357717"/>
            <a:ext cx="8122981" cy="6323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90000"/>
              </a:lnSpc>
            </a:pPr>
            <a:r>
              <a:rPr lang="pt-BR" sz="1600" b="1" u="sng" dirty="0" smtClean="0">
                <a:solidFill>
                  <a:schemeClr val="tx1"/>
                </a:solidFill>
                <a:latin typeface="Tahoma" pitchFamily="34" charset="0"/>
              </a:rPr>
              <a:t>Programa 2025 - Comunicações </a:t>
            </a:r>
            <a:r>
              <a:rPr lang="pt-BR" sz="1600" b="1" u="sng" dirty="0">
                <a:solidFill>
                  <a:schemeClr val="tx1"/>
                </a:solidFill>
                <a:latin typeface="Tahoma" pitchFamily="34" charset="0"/>
              </a:rPr>
              <a:t>para o Desenvolvimento, a Inclusão e a </a:t>
            </a:r>
            <a:r>
              <a:rPr lang="pt-BR" sz="1600" b="1" u="sng" dirty="0" smtClean="0">
                <a:solidFill>
                  <a:schemeClr val="tx1"/>
                </a:solidFill>
                <a:latin typeface="Tahoma" pitchFamily="34" charset="0"/>
              </a:rPr>
              <a:t>Democracia</a:t>
            </a:r>
            <a:r>
              <a:rPr lang="pt-BR" sz="1600" b="1" dirty="0" smtClean="0">
                <a:solidFill>
                  <a:schemeClr val="tx1"/>
                </a:solidFill>
                <a:latin typeface="Tahoma" pitchFamily="34" charset="0"/>
              </a:rPr>
              <a:t>. </a:t>
            </a:r>
            <a:r>
              <a:rPr lang="pt-BR" sz="1600" b="1" dirty="0">
                <a:solidFill>
                  <a:schemeClr val="tx1"/>
                </a:solidFill>
                <a:latin typeface="Tahoma" pitchFamily="34" charset="0"/>
              </a:rPr>
              <a:t>Principal </a:t>
            </a:r>
            <a:r>
              <a:rPr lang="pt-BR" sz="1600" b="1" dirty="0" smtClean="0">
                <a:solidFill>
                  <a:schemeClr val="tx1"/>
                </a:solidFill>
                <a:latin typeface="Tahoma" pitchFamily="34" charset="0"/>
              </a:rPr>
              <a:t>ação:</a:t>
            </a:r>
            <a:endParaRPr lang="pt-BR" sz="1600" b="1" dirty="0">
              <a:solidFill>
                <a:schemeClr val="tx1"/>
              </a:solidFill>
              <a:latin typeface="Tahoma" pitchFamily="34" charset="0"/>
            </a:endParaRPr>
          </a:p>
          <a:p>
            <a:pPr>
              <a:lnSpc>
                <a:spcPct val="90000"/>
              </a:lnSpc>
            </a:pPr>
            <a:endParaRPr lang="pt-BR" sz="1600" b="1" dirty="0" smtClean="0">
              <a:latin typeface="Tahoma" pitchFamily="34" charset="0"/>
            </a:endParaRPr>
          </a:p>
          <a:p>
            <a:pPr algn="l">
              <a:spcBef>
                <a:spcPts val="0"/>
              </a:spcBef>
              <a:buSzPct val="70000"/>
            </a:pPr>
            <a:endParaRPr lang="pt-BR" sz="1400" b="1" u="sng" dirty="0" smtClean="0">
              <a:solidFill>
                <a:schemeClr val="tx1"/>
              </a:solidFill>
              <a:latin typeface="Tahoma" pitchFamily="34" charset="0"/>
            </a:endParaRPr>
          </a:p>
          <a:p>
            <a:pPr algn="l"/>
            <a:endParaRPr lang="pt-BR" dirty="0"/>
          </a:p>
        </p:txBody>
      </p:sp>
      <p:sp>
        <p:nvSpPr>
          <p:cNvPr id="13" name="Subtítulo 2"/>
          <p:cNvSpPr txBox="1">
            <a:spLocks/>
          </p:cNvSpPr>
          <p:nvPr/>
        </p:nvSpPr>
        <p:spPr>
          <a:xfrm>
            <a:off x="391343" y="4982027"/>
            <a:ext cx="8372418" cy="15818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85725" algn="l">
              <a:lnSpc>
                <a:spcPct val="90000"/>
              </a:lnSpc>
              <a:buFont typeface="Wingdings" pitchFamily="2" charset="2"/>
              <a:buChar char="Ø"/>
            </a:pPr>
            <a:r>
              <a:rPr lang="pt-BR" sz="1200" b="1" dirty="0" smtClean="0">
                <a:solidFill>
                  <a:schemeClr val="tx1"/>
                </a:solidFill>
                <a:latin typeface="Tahoma" pitchFamily="34" charset="0"/>
              </a:rPr>
              <a:t>20V8-Apoio </a:t>
            </a:r>
            <a:r>
              <a:rPr lang="pt-BR" sz="1200" b="1" dirty="0">
                <a:solidFill>
                  <a:schemeClr val="tx1"/>
                </a:solidFill>
                <a:latin typeface="Tahoma" pitchFamily="34" charset="0"/>
              </a:rPr>
              <a:t>a Projetos de Inclusão </a:t>
            </a:r>
            <a:r>
              <a:rPr lang="pt-BR" sz="1200" b="1" dirty="0" smtClean="0">
                <a:solidFill>
                  <a:schemeClr val="tx1"/>
                </a:solidFill>
                <a:latin typeface="Tahoma" pitchFamily="34" charset="0"/>
              </a:rPr>
              <a:t>Digital</a:t>
            </a:r>
          </a:p>
          <a:p>
            <a:pPr marL="268288" algn="l">
              <a:lnSpc>
                <a:spcPct val="90000"/>
              </a:lnSpc>
            </a:pPr>
            <a:r>
              <a:rPr lang="pt-BR" sz="1200" b="1" dirty="0" smtClean="0">
                <a:solidFill>
                  <a:schemeClr val="tx1"/>
                </a:solidFill>
                <a:latin typeface="Tahoma" pitchFamily="34" charset="0"/>
              </a:rPr>
              <a:t>Exemplo: Apoio a projetos de infraestrutura de banda larga para Cidade Digital;</a:t>
            </a:r>
          </a:p>
          <a:p>
            <a:pPr marL="1169988" indent="-96838" algn="l">
              <a:lnSpc>
                <a:spcPct val="90000"/>
              </a:lnSpc>
            </a:pPr>
            <a:r>
              <a:rPr lang="pt-BR" sz="1200" b="1" dirty="0" smtClean="0">
                <a:solidFill>
                  <a:schemeClr val="tx1"/>
                </a:solidFill>
                <a:latin typeface="Tahoma" pitchFamily="34" charset="0"/>
              </a:rPr>
              <a:t>Implantação </a:t>
            </a:r>
            <a:r>
              <a:rPr lang="pt-BR" sz="1200" b="1" dirty="0">
                <a:solidFill>
                  <a:schemeClr val="tx1"/>
                </a:solidFill>
                <a:latin typeface="Tahoma" pitchFamily="34" charset="0"/>
              </a:rPr>
              <a:t>e fortalecimento de espaços públicos de inclusão </a:t>
            </a:r>
            <a:r>
              <a:rPr lang="pt-BR" sz="1200" b="1" dirty="0" smtClean="0">
                <a:solidFill>
                  <a:schemeClr val="tx1"/>
                </a:solidFill>
                <a:latin typeface="Tahoma" pitchFamily="34" charset="0"/>
              </a:rPr>
              <a:t>digital (</a:t>
            </a:r>
            <a:r>
              <a:rPr lang="pt-BR" sz="1200" b="1" dirty="0" err="1">
                <a:solidFill>
                  <a:schemeClr val="tx1"/>
                </a:solidFill>
                <a:latin typeface="Tahoma" pitchFamily="34" charset="0"/>
              </a:rPr>
              <a:t>telecentros</a:t>
            </a:r>
            <a:r>
              <a:rPr lang="pt-BR" sz="1200" b="1" dirty="0">
                <a:solidFill>
                  <a:schemeClr val="tx1"/>
                </a:solidFill>
                <a:latin typeface="Tahoma" pitchFamily="34" charset="0"/>
              </a:rPr>
              <a:t>, centros de inclusão digital, laboratórios de informática em </a:t>
            </a:r>
            <a:r>
              <a:rPr lang="pt-BR" sz="1200" b="1" dirty="0" smtClean="0">
                <a:solidFill>
                  <a:schemeClr val="tx1"/>
                </a:solidFill>
                <a:latin typeface="Tahoma" pitchFamily="34" charset="0"/>
              </a:rPr>
              <a:t>escolas públicas</a:t>
            </a:r>
            <a:r>
              <a:rPr lang="pt-BR" sz="1200" b="1" dirty="0">
                <a:solidFill>
                  <a:schemeClr val="tx1"/>
                </a:solidFill>
                <a:latin typeface="Tahoma" pitchFamily="34" charset="0"/>
              </a:rPr>
              <a:t>);</a:t>
            </a:r>
          </a:p>
          <a:p>
            <a:pPr marL="1073150" algn="l">
              <a:lnSpc>
                <a:spcPct val="90000"/>
              </a:lnSpc>
            </a:pPr>
            <a:r>
              <a:rPr lang="pt-BR" sz="1200" b="1" dirty="0" smtClean="0">
                <a:solidFill>
                  <a:schemeClr val="tx1"/>
                </a:solidFill>
                <a:latin typeface="Tahoma" pitchFamily="34" charset="0"/>
              </a:rPr>
              <a:t>Capacitação </a:t>
            </a:r>
            <a:r>
              <a:rPr lang="pt-BR" sz="1200" b="1" dirty="0">
                <a:solidFill>
                  <a:schemeClr val="tx1"/>
                </a:solidFill>
                <a:latin typeface="Tahoma" pitchFamily="34" charset="0"/>
              </a:rPr>
              <a:t>dos cidadãos e sua inclusão na sociedade da informação e </a:t>
            </a:r>
            <a:r>
              <a:rPr lang="pt-BR" sz="1200" b="1" dirty="0" smtClean="0">
                <a:solidFill>
                  <a:schemeClr val="tx1"/>
                </a:solidFill>
                <a:latin typeface="Tahoma" pitchFamily="34" charset="0"/>
              </a:rPr>
              <a:t>do conhecimento</a:t>
            </a:r>
            <a:r>
              <a:rPr lang="pt-BR" sz="1200" b="1" dirty="0">
                <a:solidFill>
                  <a:schemeClr val="tx1"/>
                </a:solidFill>
                <a:latin typeface="Tahoma" pitchFamily="34" charset="0"/>
              </a:rPr>
              <a:t>.</a:t>
            </a:r>
          </a:p>
          <a:p>
            <a:pPr algn="l"/>
            <a:endParaRPr lang="pt-BR" dirty="0"/>
          </a:p>
        </p:txBody>
      </p:sp>
      <p:sp>
        <p:nvSpPr>
          <p:cNvPr id="14" name="Subtítulo 2"/>
          <p:cNvSpPr txBox="1">
            <a:spLocks/>
          </p:cNvSpPr>
          <p:nvPr/>
        </p:nvSpPr>
        <p:spPr>
          <a:xfrm>
            <a:off x="336042" y="3203480"/>
            <a:ext cx="8483021" cy="10921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85725" algn="just">
              <a:lnSpc>
                <a:spcPct val="90000"/>
              </a:lnSpc>
              <a:buFont typeface="Wingdings" pitchFamily="2" charset="2"/>
              <a:buChar char="Ø"/>
            </a:pPr>
            <a:r>
              <a:rPr lang="pt-BR" sz="1200" b="1" dirty="0" smtClean="0">
                <a:solidFill>
                  <a:schemeClr val="tx1"/>
                </a:solidFill>
                <a:latin typeface="Tahoma" pitchFamily="34" charset="0"/>
              </a:rPr>
              <a:t>20V6-Fomento </a:t>
            </a:r>
            <a:r>
              <a:rPr lang="pt-BR" sz="1200" b="1" dirty="0">
                <a:solidFill>
                  <a:schemeClr val="tx1"/>
                </a:solidFill>
                <a:latin typeface="Tahoma" pitchFamily="34" charset="0"/>
              </a:rPr>
              <a:t>a Pesquisa e Desenvolvimento Voltados à Inovação e ao Processo </a:t>
            </a:r>
            <a:r>
              <a:rPr lang="pt-BR" sz="1200" b="1" dirty="0" smtClean="0">
                <a:solidFill>
                  <a:schemeClr val="tx1"/>
                </a:solidFill>
                <a:latin typeface="Tahoma" pitchFamily="34" charset="0"/>
              </a:rPr>
              <a:t>Produtivo</a:t>
            </a:r>
          </a:p>
          <a:p>
            <a:pPr marL="1073150" indent="-804863" algn="just">
              <a:lnSpc>
                <a:spcPct val="90000"/>
              </a:lnSpc>
            </a:pPr>
            <a:r>
              <a:rPr lang="pt-BR" sz="1200" b="1" dirty="0" smtClean="0">
                <a:solidFill>
                  <a:schemeClr val="tx1"/>
                </a:solidFill>
                <a:latin typeface="Tahoma" pitchFamily="34" charset="0"/>
              </a:rPr>
              <a:t>Exemplo: Apoio </a:t>
            </a:r>
            <a:r>
              <a:rPr lang="pt-BR" sz="1200" b="1" dirty="0">
                <a:solidFill>
                  <a:schemeClr val="tx1"/>
                </a:solidFill>
                <a:latin typeface="Tahoma" pitchFamily="34" charset="0"/>
              </a:rPr>
              <a:t>a projetos de pesquisa e de desenvolvimento em nanotecnologia, energias do </a:t>
            </a:r>
            <a:r>
              <a:rPr lang="pt-BR" sz="1200" b="1" dirty="0" smtClean="0">
                <a:solidFill>
                  <a:schemeClr val="tx1"/>
                </a:solidFill>
                <a:latin typeface="Tahoma" pitchFamily="34" charset="0"/>
              </a:rPr>
              <a:t>futuro e </a:t>
            </a:r>
            <a:r>
              <a:rPr lang="pt-BR" sz="1200" b="1" dirty="0">
                <a:solidFill>
                  <a:schemeClr val="tx1"/>
                </a:solidFill>
                <a:latin typeface="Tahoma" pitchFamily="34" charset="0"/>
              </a:rPr>
              <a:t>biocombustíveis;</a:t>
            </a:r>
          </a:p>
          <a:p>
            <a:pPr indent="1076325" algn="just">
              <a:lnSpc>
                <a:spcPct val="90000"/>
              </a:lnSpc>
            </a:pPr>
            <a:r>
              <a:rPr lang="pt-BR" sz="1200" b="1" dirty="0">
                <a:solidFill>
                  <a:schemeClr val="tx1"/>
                </a:solidFill>
                <a:latin typeface="Tahoma" pitchFamily="34" charset="0"/>
              </a:rPr>
              <a:t>Fomento às incubadoras de empresas e parques </a:t>
            </a:r>
            <a:r>
              <a:rPr lang="pt-BR" sz="1200" b="1" dirty="0" smtClean="0">
                <a:solidFill>
                  <a:schemeClr val="tx1"/>
                </a:solidFill>
                <a:latin typeface="Tahoma" pitchFamily="34" charset="0"/>
              </a:rPr>
              <a:t>tecnológicos.</a:t>
            </a:r>
            <a:endParaRPr lang="pt-BR" sz="1200" b="1" dirty="0">
              <a:solidFill>
                <a:schemeClr val="tx1"/>
              </a:solidFill>
              <a:latin typeface="Tahoma" pitchFamily="34" charset="0"/>
            </a:endParaRPr>
          </a:p>
          <a:p>
            <a:pPr algn="l">
              <a:lnSpc>
                <a:spcPct val="90000"/>
              </a:lnSpc>
            </a:pPr>
            <a:r>
              <a:rPr lang="pt-BR" sz="1200" b="1" dirty="0" smtClean="0">
                <a:solidFill>
                  <a:schemeClr val="tx1"/>
                </a:solidFill>
                <a:latin typeface="Tahoma" pitchFamily="34" charset="0"/>
              </a:rPr>
              <a:t>                          </a:t>
            </a:r>
            <a:endParaRPr lang="pt-BR" sz="1200" b="1" dirty="0">
              <a:latin typeface="Tahoma" pitchFamily="34" charset="0"/>
            </a:endParaRPr>
          </a:p>
          <a:p>
            <a:pPr algn="l"/>
            <a:endParaRPr lang="pt-BR" dirty="0"/>
          </a:p>
        </p:txBody>
      </p:sp>
      <p:sp>
        <p:nvSpPr>
          <p:cNvPr id="15" name="Título 1"/>
          <p:cNvSpPr>
            <a:spLocks noGrp="1"/>
          </p:cNvSpPr>
          <p:nvPr/>
        </p:nvSpPr>
        <p:spPr>
          <a:xfrm>
            <a:off x="1085546" y="558712"/>
            <a:ext cx="6836296" cy="6631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pt-BR" sz="1200" dirty="0" smtClean="0"/>
              <a:t>Consultoria de Orçamento e Fiscalização Financeira da Câmara dos Deputados</a:t>
            </a:r>
            <a:br>
              <a:rPr lang="pt-BR" sz="1200" dirty="0" smtClean="0"/>
            </a:br>
            <a:r>
              <a:rPr lang="pt-BR" sz="1200" dirty="0" smtClean="0"/>
              <a:t>Consultoria </a:t>
            </a:r>
            <a:r>
              <a:rPr lang="pt-BR" sz="1200" smtClean="0"/>
              <a:t>de Orçamento, </a:t>
            </a:r>
            <a:r>
              <a:rPr lang="pt-BR" sz="1200" dirty="0" smtClean="0"/>
              <a:t>Fiscalização e Controle do Senado Federal</a:t>
            </a:r>
            <a:br>
              <a:rPr lang="pt-BR" sz="1200" dirty="0" smtClean="0"/>
            </a:br>
            <a:r>
              <a:rPr lang="pt-BR" sz="1200" dirty="0" smtClean="0"/>
              <a:t>Elaboração de Emendas ao Projeto de Lei Orçamentária Anual -  PL 09/2013 - CN</a:t>
            </a:r>
            <a:endParaRPr lang="pt-BR" sz="1200" dirty="0"/>
          </a:p>
        </p:txBody>
      </p:sp>
    </p:spTree>
    <p:extLst>
      <p:ext uri="{BB962C8B-B14F-4D97-AF65-F5344CB8AC3E}">
        <p14:creationId xmlns:p14="http://schemas.microsoft.com/office/powerpoint/2010/main" val="290965548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Escritório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2.xml><?xml version="1.0" encoding="utf-8"?>
<a:themeOverride xmlns:a="http://schemas.openxmlformats.org/drawingml/2006/main">
  <a:clrScheme name="Escritório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3.xml><?xml version="1.0" encoding="utf-8"?>
<a:themeOverride xmlns:a="http://schemas.openxmlformats.org/drawingml/2006/main">
  <a:clrScheme name="Escritório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193</TotalTime>
  <Words>573</Words>
  <Application>Microsoft Office PowerPoint</Application>
  <PresentationFormat>Apresentação na tela (4:3)</PresentationFormat>
  <Paragraphs>70</Paragraphs>
  <Slides>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4</vt:i4>
      </vt:variant>
    </vt:vector>
  </HeadingPairs>
  <TitlesOfParts>
    <vt:vector size="5" baseType="lpstr">
      <vt:lpstr>Tema do Office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>Câmara dos Deputados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Cong Consultoria de Orçamento da Câmara dos Deputados Consultoria de Orçamento do Senado Federal Elaboração de Emendas ao Projeto de Lei Orçamentária Anual</dc:title>
  <dc:creator>Câmara dos Deputados</dc:creator>
  <cp:lastModifiedBy>Câmara dos Deputados</cp:lastModifiedBy>
  <cp:revision>39</cp:revision>
  <cp:lastPrinted>2013-09-10T18:44:13Z</cp:lastPrinted>
  <dcterms:created xsi:type="dcterms:W3CDTF">2013-08-14T17:39:16Z</dcterms:created>
  <dcterms:modified xsi:type="dcterms:W3CDTF">2013-09-25T19:00:08Z</dcterms:modified>
</cp:coreProperties>
</file>