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799263" cy="98758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938" y="-7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6864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226146" y="1412776"/>
            <a:ext cx="6584776" cy="4608512"/>
          </a:xfrm>
        </p:spPr>
        <p:txBody>
          <a:bodyPr>
            <a:normAutofit/>
          </a:bodyPr>
          <a:lstStyle/>
          <a:p>
            <a:pPr algn="just"/>
            <a:r>
              <a:rPr 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Área Temática 5 abrange os Ministérios das Cidades (MCID) e do Planejamento, Orçamento e Gestão (MPOG), sendo que a programação de maior interesse para fins de apresentação de emendas é a do Ministério das Cidades. </a:t>
            </a:r>
            <a:endParaRPr lang="pt-BR" sz="16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</a:t>
            </a:r>
            <a:r>
              <a:rPr 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programas:</a:t>
            </a:r>
          </a:p>
          <a:p>
            <a:pPr lvl="1" algn="just"/>
            <a:r>
              <a:rPr lang="pt-BR" sz="16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2054 – Planejamento Urbano</a:t>
            </a:r>
            <a:endParaRPr 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16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1D73 – Apoio à Política Nacional de Desenvolvimento Urbano</a:t>
            </a:r>
            <a:r>
              <a:rPr 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pavimentação urbana; construção de pontes de interligação de bairros;  calçamento de áreas em processo de urbanização; adequação de vias para o transporte não-motorizado (passarelas, calçadões, ciclovias); transporte público de passageiros e à sinalização de trânsito; acessibilidade; drenagem (sistemas de águas pluviais) e saneamento. </a:t>
            </a:r>
            <a:r>
              <a:rPr lang="pt-BR" sz="16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Só devem ser propostas por seu intermédio as iniciativas que não possam ser realizadas por meio de ação específica.</a:t>
            </a:r>
            <a:endParaRPr 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7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8034" y="546452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711957" y="1412776"/>
            <a:ext cx="7604459" cy="4968552"/>
          </a:xfrm>
        </p:spPr>
        <p:txBody>
          <a:bodyPr>
            <a:normAutofit/>
          </a:bodyPr>
          <a:lstStyle/>
          <a:p>
            <a:pPr lvl="1" algn="just"/>
            <a:r>
              <a:rPr lang="pt-BR" sz="16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2048 – Mobilidade Urbana e Trânsito</a:t>
            </a:r>
            <a:endParaRPr 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16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10SS – Apoio a Projetos de Sistemas de Transporte Coletivo Urbano</a:t>
            </a:r>
            <a:r>
              <a:rPr 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pavimentação; drenagem; segregação de vias; construção de pontes e viadutos; pontos de ônibus (abrigos); terminais de transbordo; duplicação de vias; corredores e túneis dos modais sobre trilhos e pneus; sinalização horizontal e vertical; corredores e faixas exclusivas de trânsito. </a:t>
            </a:r>
            <a:r>
              <a:rPr lang="pt-BR" sz="16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Só para cidades de com mais de 50.000 habitantes, Capitais de Estados, e em municípios integrantes de Regiões Metropolitanas ou </a:t>
            </a:r>
            <a:r>
              <a:rPr lang="pt-BR" sz="1600" b="1" i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RIDEs</a:t>
            </a:r>
            <a:r>
              <a:rPr lang="pt-BR" sz="16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600" b="1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(Regiões Integradas de Desenvolvimento </a:t>
            </a:r>
            <a:r>
              <a:rPr lang="pt-BR" sz="1600" b="1" i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Economico</a:t>
            </a:r>
            <a:r>
              <a:rPr lang="pt-BR" sz="1600" b="1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  <a:endParaRPr lang="pt-BR" sz="1600" b="1" i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1600" b="1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16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2049 – Moradia Digna</a:t>
            </a:r>
            <a:endParaRPr 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indent="-457200" algn="just"/>
            <a:r>
              <a:rPr lang="pt-BR" sz="16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Ação 10SJ – Apoio à Provisão Habitacional de Interesse Social</a:t>
            </a:r>
            <a:r>
              <a:rPr 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construção de habitações; reforma de moradias na área urbana e rural; readequação de prédios urbanos; e desenvolvimento de outras ações integradas de acesso à moradia digna</a:t>
            </a:r>
            <a:r>
              <a:rPr lang="pt-BR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pt-BR" sz="16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Só para população de baixa renda.</a:t>
            </a:r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6991949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5460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100386" y="1217712"/>
            <a:ext cx="7360046" cy="5235624"/>
          </a:xfrm>
        </p:spPr>
        <p:txBody>
          <a:bodyPr>
            <a:normAutofit/>
          </a:bodyPr>
          <a:lstStyle/>
          <a:p>
            <a:pPr lvl="1" algn="just"/>
            <a:endParaRPr lang="pt-BR" sz="1400" b="1" u="sng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16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2068 </a:t>
            </a:r>
            <a:r>
              <a:rPr lang="pt-BR" sz="16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Saneamento Básico</a:t>
            </a:r>
          </a:p>
          <a:p>
            <a:pPr lvl="1" algn="just"/>
            <a:r>
              <a:rPr lang="pt-BR" sz="16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Ações: 10SC – Sistemas de Abastecimento de Água; 1N08 – Sistemas de Esgotamento Sanitário; 10S5 – Saneamento Integrado; e 116I – Manejo de Resíduos Sólidos</a:t>
            </a:r>
            <a:r>
              <a:rPr 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pt-BR" sz="16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Só em municípios com população superior a 50 mil habitantes ou que integrem Região Metropolitana (RM) ou Região Integrada de Desenvolvimento Econômico (RIDE</a:t>
            </a:r>
            <a:r>
              <a:rPr lang="pt-BR" sz="1600" b="1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</a:p>
          <a:p>
            <a:pPr lvl="1" algn="just"/>
            <a:endParaRPr lang="pt-BR" sz="1600" b="1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16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2040 – Gestão de Riscos</a:t>
            </a:r>
            <a:endParaRPr 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16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10SG – Apoio a Sistemas de Drenagem Urbana Sustentáveis e de Manejo de Águas Pluviais: </a:t>
            </a:r>
            <a:r>
              <a:rPr 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envolve atividades de escoamento de águas; micro ou macrodrenagem; capacitação de recursos humanos; desenvolvimento institucional; fortalecimento social e fiscalização e avaliação. </a:t>
            </a:r>
            <a:r>
              <a:rPr lang="pt-BR" sz="16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8865 – Apoio ao Planejamento e Execução de Obras de Contenção de Encostas em Áreas Urbanas.</a:t>
            </a:r>
            <a:endParaRPr 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600" b="1" dirty="0"/>
          </a:p>
        </p:txBody>
      </p:sp>
    </p:spTree>
    <p:extLst>
      <p:ext uri="{BB962C8B-B14F-4D97-AF65-F5344CB8AC3E}">
        <p14:creationId xmlns:p14="http://schemas.microsoft.com/office/powerpoint/2010/main" val="5512179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401</Words>
  <Application>Microsoft Office PowerPoint</Application>
  <PresentationFormat>Apresentação na tela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Câmara dos Deputados</cp:lastModifiedBy>
  <cp:revision>42</cp:revision>
  <cp:lastPrinted>2013-09-10T18:44:13Z</cp:lastPrinted>
  <dcterms:created xsi:type="dcterms:W3CDTF">2013-08-14T17:39:16Z</dcterms:created>
  <dcterms:modified xsi:type="dcterms:W3CDTF">2013-09-25T19:03:05Z</dcterms:modified>
</cp:coreProperties>
</file>