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2" r:id="rId4"/>
    <p:sldId id="261" r:id="rId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103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6045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3077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7524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992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799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88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43823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58541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749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2801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034749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7DBB48-DF51-4F6E-A34B-AD2984207716}" type="datetimeFigureOut">
              <a:rPr lang="pt-BR" smtClean="0"/>
              <a:t>25/09/2013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BD602-4F49-42FF-A19E-5F0DD5A9150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9205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060848"/>
            <a:ext cx="6400800" cy="3577952"/>
          </a:xfrm>
        </p:spPr>
        <p:txBody>
          <a:bodyPr>
            <a:norm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ÁREA TEMÁTICA </a:t>
            </a: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</a:t>
            </a:r>
            <a:endParaRPr lang="pt-BR" sz="18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da Fazenda;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Desenvolvimento, Indústria e Comércio Exterior;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Turismo;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da Micro e Pequena Empresa.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5457" y="550309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4142651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1628800"/>
            <a:ext cx="6400800" cy="4010000"/>
          </a:xfrm>
        </p:spPr>
        <p:txBody>
          <a:bodyPr>
            <a:normAutofit fontScale="25000" lnSpcReduction="20000"/>
          </a:bodyPr>
          <a:lstStyle/>
          <a:p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r>
              <a:rPr lang="pt-BR" sz="6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Turismo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10V0 – Apoio a Projetos de Infraestrutura Turística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pt-BR" sz="6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l"/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de execução: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implantação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ampliação ou recuperação de infraestrutura urbanística em municípios turísticos, ou com comprovado potencial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turístico, incluindo entre outros: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aeroportos, portos, terminais fluviais, marítimos, ferroviários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rodoviários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cultura, museus,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teatros e cinemas públicos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de apoio ao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turista;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de eventos e exposições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públicos; mirantes,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pórticos e praças públicas;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centros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comercialização de produtos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artesanais, mercados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públicos;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parques ecológicos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e/ou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temáticos públicos;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ferrovias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rodovias, estradas turísticas e seus acessos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equipamentos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 prédios históricos para fins turísticos;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sítios históricos,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culturais, ambientais, arqueológicos, religiosos e geológicos públicos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;</a:t>
            </a:r>
          </a:p>
          <a:p>
            <a:pPr marL="914400" indent="-457200" algn="l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orla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marítima, fluvial ou lacustre em áreas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turísticas.</a:t>
            </a:r>
            <a:endParaRPr lang="pt-BR" sz="6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Utilizar GND 4 (inclusive para reformas)</a:t>
            </a:r>
          </a:p>
          <a:p>
            <a:pPr lvl="1" algn="just"/>
            <a:endParaRPr lang="pt-BR" sz="2400" i="1" dirty="0" smtClean="0">
              <a:solidFill>
                <a:schemeClr val="tx1"/>
              </a:solidFill>
            </a:endParaRPr>
          </a:p>
          <a:p>
            <a:pPr lvl="1" algn="just"/>
            <a:endParaRPr lang="pt-BR" sz="2400" i="1" dirty="0"/>
          </a:p>
          <a:p>
            <a:pPr lvl="1" indent="-457200" algn="l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lvl="1" algn="just"/>
            <a:endParaRPr lang="pt-BR" sz="2400" i="1" dirty="0"/>
          </a:p>
          <a:p>
            <a:pPr lvl="1" algn="just"/>
            <a:endParaRPr lang="pt-BR" sz="24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4808" y="553445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11140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59632" y="1556792"/>
            <a:ext cx="6400800" cy="4010000"/>
          </a:xfrm>
        </p:spPr>
        <p:txBody>
          <a:bodyPr>
            <a:normAutofit fontScale="25000" lnSpcReduction="20000"/>
          </a:bodyPr>
          <a:lstStyle/>
          <a:p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r>
              <a:rPr lang="pt-BR" sz="6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Turismo</a:t>
            </a:r>
          </a:p>
          <a:p>
            <a:pPr lvl="1" algn="just"/>
            <a:endParaRPr lang="pt-BR" sz="6400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pt-BR" sz="6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</a:t>
            </a: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20Y3 </a:t>
            </a:r>
            <a:r>
              <a:rPr lang="pt-BR" sz="6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e Marketing do Turismo no Mercado Nacional.</a:t>
            </a:r>
          </a:p>
          <a:p>
            <a:pPr marL="457200" algn="l"/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execução: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Promoção de Eventos para Divulgação do Turismo Interno;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Campanha para Promoção do Turismo no Mercado Nacional.</a:t>
            </a:r>
            <a:endParaRPr lang="pt-BR" sz="6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(1) Utilizar 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GND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3;</a:t>
            </a:r>
          </a:p>
          <a:p>
            <a:pPr lvl="1" algn="just"/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(2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acordo com o PLDO 2014, em tramitação no CN, não 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poderão ser alocados recursos para atender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</a:t>
            </a:r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entidades privadas (modalidade de aplicação 50) destinados à realização de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eventos.</a:t>
            </a:r>
          </a:p>
          <a:p>
            <a:pPr lvl="1" algn="just"/>
            <a:endParaRPr lang="pt-BR" sz="6400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6400" i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indent="-457200" algn="l">
              <a:buFont typeface="Arial" panose="020B0604020202020204" pitchFamily="34" charset="0"/>
              <a:buChar char="•"/>
            </a:pP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4590 </a:t>
            </a:r>
            <a:r>
              <a:rPr lang="pt-BR" sz="6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– </a:t>
            </a:r>
            <a:r>
              <a:rPr lang="pt-BR" sz="6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Qualificação, Certificação e Produção Associada ao Turismo.</a:t>
            </a:r>
            <a:endParaRPr lang="pt-BR" sz="64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algn="l"/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</a:t>
            </a: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 execução:</a:t>
            </a: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6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Realização de cursos, seminários e demais ações de </a:t>
            </a:r>
            <a:r>
              <a:rPr lang="pt-BR" sz="6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qualificação dos profissionais da área do turismo.</a:t>
            </a:r>
            <a:endParaRPr lang="pt-BR" sz="6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r>
              <a:rPr lang="pt-BR" sz="64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OBS: Utilizar GND </a:t>
            </a:r>
            <a:r>
              <a:rPr lang="pt-BR" sz="6400" i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3.</a:t>
            </a:r>
            <a:endParaRPr lang="pt-BR" sz="64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4000" i="1" dirty="0"/>
          </a:p>
          <a:p>
            <a:pPr lvl="1" indent="-457200" algn="l">
              <a:buFont typeface="Arial" panose="020B0604020202020204" pitchFamily="34" charset="0"/>
              <a:buChar char="•"/>
            </a:pPr>
            <a:endParaRPr lang="pt-BR" sz="3200" b="1" dirty="0"/>
          </a:p>
          <a:p>
            <a:pPr lvl="1" algn="just"/>
            <a:endParaRPr lang="pt-BR" sz="2400" i="1" dirty="0"/>
          </a:p>
          <a:p>
            <a:pPr lvl="1" algn="just"/>
            <a:endParaRPr lang="pt-BR" sz="2400" dirty="0" smtClean="0"/>
          </a:p>
          <a:p>
            <a:pPr marL="914400" lvl="1" indent="-457200" algn="l">
              <a:buFont typeface="Arial" panose="020B0604020202020204" pitchFamily="34" charset="0"/>
              <a:buChar char="•"/>
            </a:pPr>
            <a:endParaRPr lang="pt-BR" dirty="0" smtClean="0"/>
          </a:p>
          <a:p>
            <a:endParaRPr lang="pt-BR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3445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396841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6400800" cy="4104456"/>
          </a:xfrm>
        </p:spPr>
        <p:txBody>
          <a:bodyPr>
            <a:noAutofit/>
          </a:bodyPr>
          <a:lstStyle/>
          <a:p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EMENDAS – AÇÕES DE MAIOR INTERESSE</a:t>
            </a:r>
          </a:p>
          <a:p>
            <a:r>
              <a:rPr lang="pt-BR" sz="1400" u="sng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Ministério do Desenvolvimento, Indústria e Comércio Exterior </a:t>
            </a:r>
            <a:endParaRPr lang="pt-BR" sz="1400" u="sng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Unidade Orçamentária: Superintendência da Zona Franca de Manaus - Suframa</a:t>
            </a:r>
            <a:endParaRPr lang="pt-BR" sz="1400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210L – Promoção do Desenvolvimento Econômico Regional da Amazônia Ocidental e Municípios de Macapá e Santana.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Possibilidades de </a:t>
            </a: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execução: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914400" lvl="1" indent="-457200" algn="just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 projetos de desenvolvimento econômico regional localizados na Amazônia Ocidental e nos municípios de Macapá e Santana, incluindo estudos de viabilidade técnica, econômica, ambiental e social.</a:t>
            </a:r>
            <a:endParaRPr lang="pt-BR" sz="14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 algn="just"/>
            <a:endParaRPr lang="pt-BR" sz="14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pt-BR" sz="1400" u="sng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Secretaria da Micro e Pequena Empresa</a:t>
            </a:r>
            <a:endParaRPr lang="pt-BR" sz="1400" u="sng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pt-BR" sz="14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AÇÃO 210C – Promoção do Desenvolvimento de Micro e Pequenas Empresas.</a:t>
            </a:r>
          </a:p>
          <a:p>
            <a:pPr algn="l"/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Possibilidades de Execução: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a projetos de desenvolvimento de micro e pequenas empresas, inclusive as artesanais;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às atividades de desenvolvimento e consolidação de metodologias de gestão do conhecimento, e de qualificação e capacitação voltadas à micro e pequenas empresas;</a:t>
            </a:r>
          </a:p>
          <a:p>
            <a:pPr marL="914400" lvl="1" indent="-457200" algn="l">
              <a:buFont typeface="Wingdings" panose="05000000000000000000" pitchFamily="2" charset="2"/>
              <a:buChar char="q"/>
            </a:pPr>
            <a:r>
              <a:rPr lang="pt-BR" sz="1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Apoio à estruturação de espaços físicos de produção artesanal.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776858" cy="936104"/>
          </a:xfrm>
          <a:prstGeom prst="rect">
            <a:avLst/>
          </a:prstGeom>
        </p:spPr>
      </p:pic>
      <p:sp>
        <p:nvSpPr>
          <p:cNvPr id="6" name="Título 1"/>
          <p:cNvSpPr txBox="1">
            <a:spLocks/>
          </p:cNvSpPr>
          <p:nvPr/>
        </p:nvSpPr>
        <p:spPr>
          <a:xfrm>
            <a:off x="1100386" y="296652"/>
            <a:ext cx="4463451" cy="4320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400" dirty="0" smtClean="0"/>
              <a:t>Congresso Nacional</a:t>
            </a:r>
            <a:endParaRPr lang="pt-BR" sz="1400" dirty="0"/>
          </a:p>
        </p:txBody>
      </p:sp>
      <p:sp>
        <p:nvSpPr>
          <p:cNvPr id="7" name="Título 1"/>
          <p:cNvSpPr>
            <a:spLocks noGrp="1"/>
          </p:cNvSpPr>
          <p:nvPr/>
        </p:nvSpPr>
        <p:spPr>
          <a:xfrm>
            <a:off x="1100386" y="556970"/>
            <a:ext cx="6836296" cy="663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pt-BR" sz="1200" dirty="0" smtClean="0"/>
              <a:t>Consultoria de Orçamento e Fiscalização Financeira da Câmara dos Deputados</a:t>
            </a:r>
            <a:br>
              <a:rPr lang="pt-BR" sz="1200" dirty="0" smtClean="0"/>
            </a:br>
            <a:r>
              <a:rPr lang="pt-BR" sz="1200" dirty="0" smtClean="0"/>
              <a:t>Consultoria </a:t>
            </a:r>
            <a:r>
              <a:rPr lang="pt-BR" sz="1200" smtClean="0"/>
              <a:t>de Orçamento, </a:t>
            </a:r>
            <a:r>
              <a:rPr lang="pt-BR" sz="1200" dirty="0" smtClean="0"/>
              <a:t>Fiscalização e Controle do Senado Federal</a:t>
            </a:r>
            <a:br>
              <a:rPr lang="pt-BR" sz="1200" dirty="0" smtClean="0"/>
            </a:br>
            <a:r>
              <a:rPr lang="pt-BR" sz="1200" dirty="0" smtClean="0"/>
              <a:t>Elaboração de Emendas ao Projeto de Lei Orçamentária Anual -  PL 09/2013 - CN</a:t>
            </a: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390195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1344</TotalTime>
  <Words>514</Words>
  <Application>Microsoft Office PowerPoint</Application>
  <PresentationFormat>Apresentação na tela (4:3)</PresentationFormat>
  <Paragraphs>62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5" baseType="lpstr"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Câmara dos Deputados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 Consultoria de Orçamento da Câmara dos Deputados Consultoria de Orçamento do Senado Federal Elaboração de Emendas ao Projeto de Lei Orçamentária Anual</dc:title>
  <dc:creator>Câmara dos Deputados</dc:creator>
  <cp:lastModifiedBy>Câmara dos Deputados</cp:lastModifiedBy>
  <cp:revision>30</cp:revision>
  <dcterms:created xsi:type="dcterms:W3CDTF">2013-08-14T17:39:16Z</dcterms:created>
  <dcterms:modified xsi:type="dcterms:W3CDTF">2013-09-25T19:05:56Z</dcterms:modified>
</cp:coreProperties>
</file>