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799263" cy="98758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8" d="100"/>
          <a:sy n="78" d="100"/>
        </p:scale>
        <p:origin x="-1938" y="-7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25/09/2013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60454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25/09/2013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3077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25/09/2013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47524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25/09/2013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9923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25/09/2013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7996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25/09/2013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88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25/09/2013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3823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25/09/2013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8541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25/09/2013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0749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25/09/2013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801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25/09/2013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4749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7DBB48-DF51-4F6E-A34B-AD2984207716}" type="datetimeFigureOut">
              <a:rPr lang="pt-BR" smtClean="0"/>
              <a:t>25/09/2013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9205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776858" cy="936104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1100386" y="296652"/>
            <a:ext cx="4463451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400" dirty="0" smtClean="0"/>
              <a:t>Congresso Nacional</a:t>
            </a:r>
            <a:endParaRPr lang="pt-BR" sz="1400" dirty="0"/>
          </a:p>
        </p:txBody>
      </p:sp>
      <p:sp>
        <p:nvSpPr>
          <p:cNvPr id="13" name="Título 1"/>
          <p:cNvSpPr>
            <a:spLocks noGrp="1"/>
          </p:cNvSpPr>
          <p:nvPr/>
        </p:nvSpPr>
        <p:spPr>
          <a:xfrm>
            <a:off x="1100386" y="568648"/>
            <a:ext cx="6836296" cy="663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200" dirty="0" smtClean="0"/>
              <a:t>Consultoria de Orçamento e Fiscalização Financeira da Câmara dos Deputados</a:t>
            </a:r>
            <a:br>
              <a:rPr lang="pt-BR" sz="1200" dirty="0" smtClean="0"/>
            </a:br>
            <a:r>
              <a:rPr lang="pt-BR" sz="1200" dirty="0" smtClean="0"/>
              <a:t>Consultoria </a:t>
            </a:r>
            <a:r>
              <a:rPr lang="pt-BR" sz="1200" smtClean="0"/>
              <a:t>de Orçamento, </a:t>
            </a:r>
            <a:r>
              <a:rPr lang="pt-BR" sz="1200" dirty="0" smtClean="0"/>
              <a:t>Fiscalização e Controle do Senado Federal</a:t>
            </a:r>
            <a:br>
              <a:rPr lang="pt-BR" sz="1200" dirty="0" smtClean="0"/>
            </a:br>
            <a:r>
              <a:rPr lang="pt-BR" sz="1200" dirty="0" smtClean="0"/>
              <a:t>Elaboração de Emendas ao Projeto de Lei Orçamentária Anual -  PL 09/2013 - CN</a:t>
            </a:r>
            <a:endParaRPr lang="pt-BR" sz="1200" dirty="0"/>
          </a:p>
        </p:txBody>
      </p:sp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>
          <a:xfrm>
            <a:off x="1371600" y="1412776"/>
            <a:ext cx="6728792" cy="4226024"/>
          </a:xfrm>
        </p:spPr>
        <p:txBody>
          <a:bodyPr>
            <a:noAutofit/>
          </a:bodyPr>
          <a:lstStyle/>
          <a:p>
            <a:r>
              <a:rPr lang="pt-BR" sz="18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ÁREA TEMÁTICA </a:t>
            </a:r>
            <a:r>
              <a:rPr lang="pt-BR" sz="18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IX</a:t>
            </a:r>
          </a:p>
          <a:p>
            <a:pPr algn="l"/>
            <a:endParaRPr lang="pt-BR" sz="18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pt-BR" sz="18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Ministério da Agricultura, Pecuária e Abastecimento;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pt-BR" sz="18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Ministério do Desenvolvimento Agrário;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pt-BR" sz="18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Ministério da Pesca e Aquicultura</a:t>
            </a:r>
          </a:p>
        </p:txBody>
      </p:sp>
    </p:spTree>
    <p:extLst>
      <p:ext uri="{BB962C8B-B14F-4D97-AF65-F5344CB8AC3E}">
        <p14:creationId xmlns:p14="http://schemas.microsoft.com/office/powerpoint/2010/main" val="1675770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776858" cy="936104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1100386" y="296652"/>
            <a:ext cx="4463451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400" dirty="0" smtClean="0"/>
              <a:t>Congresso Nacional</a:t>
            </a:r>
            <a:endParaRPr lang="pt-BR" sz="1400" dirty="0"/>
          </a:p>
        </p:txBody>
      </p:sp>
      <p:sp>
        <p:nvSpPr>
          <p:cNvPr id="9" name="Subtítulo 2"/>
          <p:cNvSpPr txBox="1">
            <a:spLocks/>
          </p:cNvSpPr>
          <p:nvPr/>
        </p:nvSpPr>
        <p:spPr>
          <a:xfrm>
            <a:off x="711957" y="3244388"/>
            <a:ext cx="8152134" cy="16967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buSzPct val="70000"/>
              <a:buFont typeface="Wingdings" pitchFamily="2" charset="2"/>
              <a:buChar char="Ø"/>
            </a:pPr>
            <a:endParaRPr lang="pt-BR" sz="1200" b="1" dirty="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13" name="Título 1"/>
          <p:cNvSpPr>
            <a:spLocks noGrp="1"/>
          </p:cNvSpPr>
          <p:nvPr/>
        </p:nvSpPr>
        <p:spPr>
          <a:xfrm>
            <a:off x="1108034" y="546452"/>
            <a:ext cx="6836296" cy="663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200" dirty="0" smtClean="0"/>
              <a:t>Consultoria de Orçamento e Fiscalização Financeira da Câmara dos Deputados</a:t>
            </a:r>
            <a:br>
              <a:rPr lang="pt-BR" sz="1200" dirty="0" smtClean="0"/>
            </a:br>
            <a:r>
              <a:rPr lang="pt-BR" sz="1200" dirty="0" smtClean="0"/>
              <a:t>Consultoria </a:t>
            </a:r>
            <a:r>
              <a:rPr lang="pt-BR" sz="1200" smtClean="0"/>
              <a:t>de Orçamento, </a:t>
            </a:r>
            <a:r>
              <a:rPr lang="pt-BR" sz="1200" dirty="0" smtClean="0"/>
              <a:t>Fiscalização e Controle do Senado Federal</a:t>
            </a:r>
            <a:br>
              <a:rPr lang="pt-BR" sz="1200" dirty="0" smtClean="0"/>
            </a:br>
            <a:r>
              <a:rPr lang="pt-BR" sz="1200" dirty="0" smtClean="0"/>
              <a:t>Elaboração de Emendas ao Projeto de Lei Orçamentária Anual -  PL 09/2013 - CN</a:t>
            </a:r>
            <a:endParaRPr lang="pt-BR" sz="1200" dirty="0"/>
          </a:p>
        </p:txBody>
      </p:sp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>
          <a:xfrm>
            <a:off x="1100386" y="1209556"/>
            <a:ext cx="7072014" cy="4811732"/>
          </a:xfrm>
        </p:spPr>
        <p:txBody>
          <a:bodyPr>
            <a:normAutofit/>
          </a:bodyPr>
          <a:lstStyle/>
          <a:p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EMENDAS – AÇÕES DE MAIOR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INTERESSE</a:t>
            </a:r>
          </a:p>
          <a:p>
            <a:endParaRPr lang="pt-BR" sz="14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pt-BR" sz="1400" b="1" u="sng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Ministério da Agricultura, Pecuária e </a:t>
            </a:r>
            <a:r>
              <a:rPr lang="pt-BR" sz="1400" b="1" u="sng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Abastecimento</a:t>
            </a:r>
          </a:p>
          <a:p>
            <a:endParaRPr lang="pt-BR" sz="1400" b="1" u="sng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AÇÃO 20ZV - Fomento ao Setor Agropecuário.</a:t>
            </a:r>
          </a:p>
          <a:p>
            <a:pPr algn="l"/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Possibilidades de execução (Ação 20ZV):</a:t>
            </a:r>
          </a:p>
          <a:p>
            <a:pPr marL="914400" lvl="1" indent="-457200" algn="just">
              <a:buFont typeface="Wingdings" panose="05000000000000000000" pitchFamily="2" charset="2"/>
              <a:buChar char="q"/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Aquisição de máquinas e equipamentos agrícolas  (GND 4)</a:t>
            </a:r>
          </a:p>
          <a:p>
            <a:pPr marL="914400" lvl="1" indent="-457200" algn="just">
              <a:buFont typeface="Wingdings" panose="05000000000000000000" pitchFamily="2" charset="2"/>
              <a:buChar char="q"/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Aquisição de patrulha mecanizada para a manutenção de estradas vicinais (GND 4);</a:t>
            </a:r>
          </a:p>
          <a:p>
            <a:pPr marL="914400" lvl="1" indent="-457200" algn="just">
              <a:buFont typeface="Wingdings" panose="05000000000000000000" pitchFamily="2" charset="2"/>
              <a:buChar char="q"/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Manutenção e conservação de estradas vicinais (GND 3);</a:t>
            </a:r>
          </a:p>
          <a:p>
            <a:pPr marL="914400" lvl="1" indent="-457200" algn="just">
              <a:buFont typeface="Wingdings" panose="05000000000000000000" pitchFamily="2" charset="2"/>
              <a:buChar char="q"/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Adequação ou readequação de estradas vicinais (GND 4);</a:t>
            </a:r>
          </a:p>
          <a:p>
            <a:pPr marL="914400" lvl="1" indent="-457200" algn="just">
              <a:buFont typeface="Wingdings" panose="05000000000000000000" pitchFamily="2" charset="2"/>
              <a:buChar char="q"/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Construção de matadouro municipal (GND 4);</a:t>
            </a:r>
          </a:p>
          <a:p>
            <a:pPr marL="914400" lvl="1" indent="-457200" algn="just">
              <a:buFont typeface="Wingdings" panose="05000000000000000000" pitchFamily="2" charset="2"/>
              <a:buChar char="q"/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Construção de feira livre para produtos agropecuários (GND 4);</a:t>
            </a:r>
          </a:p>
          <a:p>
            <a:pPr lvl="1" algn="just"/>
            <a:r>
              <a:rPr lang="pt-BR" sz="1400" b="1" i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OBS: Vedado GND 4 para entidades privadas (cooperativas, associações, etc.)</a:t>
            </a:r>
          </a:p>
          <a:p>
            <a:endParaRPr lang="pt-BR" sz="16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91949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776858" cy="936104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1100386" y="296652"/>
            <a:ext cx="4463451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400" dirty="0" smtClean="0"/>
              <a:t>Congresso Nacional</a:t>
            </a:r>
            <a:endParaRPr lang="pt-BR" sz="1400" dirty="0"/>
          </a:p>
        </p:txBody>
      </p:sp>
      <p:sp>
        <p:nvSpPr>
          <p:cNvPr id="9" name="Subtítulo 2"/>
          <p:cNvSpPr txBox="1">
            <a:spLocks/>
          </p:cNvSpPr>
          <p:nvPr/>
        </p:nvSpPr>
        <p:spPr>
          <a:xfrm>
            <a:off x="711957" y="3244388"/>
            <a:ext cx="8152134" cy="16967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buSzPct val="70000"/>
              <a:buFont typeface="Wingdings" pitchFamily="2" charset="2"/>
              <a:buChar char="Ø"/>
            </a:pPr>
            <a:endParaRPr lang="pt-BR" sz="1200" b="1" dirty="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13" name="Título 1"/>
          <p:cNvSpPr>
            <a:spLocks noGrp="1"/>
          </p:cNvSpPr>
          <p:nvPr/>
        </p:nvSpPr>
        <p:spPr>
          <a:xfrm>
            <a:off x="1100386" y="554608"/>
            <a:ext cx="6836296" cy="663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200" dirty="0" smtClean="0"/>
              <a:t>Consultoria de Orçamento e Fiscalização Financeira da Câmara dos Deputados</a:t>
            </a:r>
            <a:br>
              <a:rPr lang="pt-BR" sz="1200" dirty="0" smtClean="0"/>
            </a:br>
            <a:r>
              <a:rPr lang="pt-BR" sz="1200" dirty="0" smtClean="0"/>
              <a:t>Consultoria </a:t>
            </a:r>
            <a:r>
              <a:rPr lang="pt-BR" sz="1200" smtClean="0"/>
              <a:t>de Orçamento, </a:t>
            </a:r>
            <a:r>
              <a:rPr lang="pt-BR" sz="1200" dirty="0" smtClean="0"/>
              <a:t>Fiscalização e Controle do Senado Federal</a:t>
            </a:r>
            <a:br>
              <a:rPr lang="pt-BR" sz="1200" dirty="0" smtClean="0"/>
            </a:br>
            <a:r>
              <a:rPr lang="pt-BR" sz="1200" dirty="0" smtClean="0"/>
              <a:t>Elaboração de Emendas ao Projeto de Lei Orçamentária Anual -  PL 09/2013 - CN</a:t>
            </a:r>
            <a:endParaRPr lang="pt-BR" sz="1200" dirty="0"/>
          </a:p>
        </p:txBody>
      </p:sp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>
          <a:xfrm>
            <a:off x="1100386" y="1217712"/>
            <a:ext cx="7000006" cy="4947592"/>
          </a:xfrm>
        </p:spPr>
        <p:txBody>
          <a:bodyPr>
            <a:noAutofit/>
          </a:bodyPr>
          <a:lstStyle/>
          <a:p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EMENDAS – AÇÕES DE MAIOR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INTERESSE</a:t>
            </a:r>
          </a:p>
          <a:p>
            <a:endParaRPr lang="pt-BR" sz="14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pt-BR" sz="1400" b="1" u="sng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Ministério do Desenvolvimento </a:t>
            </a:r>
            <a:r>
              <a:rPr lang="pt-BR" sz="1400" b="1" u="sng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Agrário</a:t>
            </a:r>
          </a:p>
          <a:p>
            <a:endParaRPr lang="pt-BR" sz="1400" b="1" u="sng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AÇÃO 152M – Aquisição de máquinas e equipamentos para adequação de infraestrutura produtiva municipal (PAC).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AÇÃO 210X – Apoio ao desenvolvimento sustentável de territórios rurais.</a:t>
            </a:r>
          </a:p>
          <a:p>
            <a:pPr algn="just"/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Possibilidades de execução (Ação 210X):</a:t>
            </a:r>
          </a:p>
          <a:p>
            <a:pPr marL="914400" lvl="1" indent="-457200" algn="just">
              <a:buFont typeface="Wingdings" panose="05000000000000000000" pitchFamily="2" charset="2"/>
              <a:buChar char="q"/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Aquisição de tratores e implementos(GND 4);</a:t>
            </a:r>
          </a:p>
          <a:p>
            <a:pPr marL="914400" lvl="1" indent="-457200" algn="just">
              <a:buFont typeface="Wingdings" panose="05000000000000000000" pitchFamily="2" charset="2"/>
              <a:buChar char="q"/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Construção de estruturas que facilitem o escoamento da produção, inclusive pontes, estradas vicinais, pavimentação poliédrica e asfáltica (GND 4);</a:t>
            </a:r>
          </a:p>
          <a:p>
            <a:pPr marL="914400" lvl="1" indent="-457200" algn="just">
              <a:buFont typeface="Wingdings" panose="05000000000000000000" pitchFamily="2" charset="2"/>
              <a:buChar char="q"/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Recuperação de Estradas Vicinais (GND 3);</a:t>
            </a:r>
          </a:p>
          <a:p>
            <a:pPr marL="914400" lvl="1" indent="-457200" algn="just">
              <a:buFont typeface="Wingdings" panose="05000000000000000000" pitchFamily="2" charset="2"/>
              <a:buChar char="q"/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Construção, ampliação e adequação de unidades agroindustriais municipais de beneficiamento de produtos oriundos da agricultura familiar (GND 4);</a:t>
            </a:r>
          </a:p>
          <a:p>
            <a:pPr marL="914400" lvl="1" indent="-457200" algn="just">
              <a:buFont typeface="Wingdings" panose="05000000000000000000" pitchFamily="2" charset="2"/>
              <a:buChar char="q"/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Construção, ampliação e adequação de unidades de comercialização como centrais, feiras e mercados (GND 4);</a:t>
            </a:r>
          </a:p>
          <a:p>
            <a:pPr lvl="1" algn="just"/>
            <a:r>
              <a:rPr lang="pt-BR" sz="1400" b="1" i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OBS: Vedado GND 4 para entidades privadas (cooperativas, associações, etc.)</a:t>
            </a:r>
          </a:p>
          <a:p>
            <a:endParaRPr lang="pt-BR" sz="14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12179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776858" cy="936104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1100386" y="296652"/>
            <a:ext cx="4463451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400" dirty="0" smtClean="0"/>
              <a:t>Congresso Nacional</a:t>
            </a:r>
            <a:endParaRPr lang="pt-BR" sz="1400" dirty="0"/>
          </a:p>
        </p:txBody>
      </p:sp>
      <p:sp>
        <p:nvSpPr>
          <p:cNvPr id="12" name="Subtítulo 2"/>
          <p:cNvSpPr txBox="1">
            <a:spLocks/>
          </p:cNvSpPr>
          <p:nvPr/>
        </p:nvSpPr>
        <p:spPr>
          <a:xfrm>
            <a:off x="796025" y="2852936"/>
            <a:ext cx="8168463" cy="720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80000"/>
              </a:lnSpc>
              <a:spcBef>
                <a:spcPts val="600"/>
              </a:spcBef>
              <a:buSzPct val="70000"/>
            </a:pPr>
            <a:endParaRPr lang="pt-BR" sz="1200" b="1" dirty="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15" name="Título 1"/>
          <p:cNvSpPr>
            <a:spLocks noGrp="1"/>
          </p:cNvSpPr>
          <p:nvPr/>
        </p:nvSpPr>
        <p:spPr>
          <a:xfrm>
            <a:off x="1085546" y="558712"/>
            <a:ext cx="6836296" cy="663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200" dirty="0" smtClean="0"/>
              <a:t>Consultoria de Orçamento e Fiscalização Financeira da Câmara dos Deputados</a:t>
            </a:r>
            <a:br>
              <a:rPr lang="pt-BR" sz="1200" dirty="0" smtClean="0"/>
            </a:br>
            <a:r>
              <a:rPr lang="pt-BR" sz="1200" dirty="0" smtClean="0"/>
              <a:t>Consultoria </a:t>
            </a:r>
            <a:r>
              <a:rPr lang="pt-BR" sz="1200" smtClean="0"/>
              <a:t>de Orçamento, </a:t>
            </a:r>
            <a:r>
              <a:rPr lang="pt-BR" sz="1200" dirty="0" smtClean="0"/>
              <a:t>Fiscalização e Controle do Senado Federal</a:t>
            </a:r>
            <a:br>
              <a:rPr lang="pt-BR" sz="1200" dirty="0" smtClean="0"/>
            </a:br>
            <a:r>
              <a:rPr lang="pt-BR" sz="1200" dirty="0" smtClean="0"/>
              <a:t>Elaboração de Emendas ao Projeto de Lei Orçamentária Anual -  PL 09/2013 - CN</a:t>
            </a:r>
            <a:endParaRPr lang="pt-BR" sz="1200" dirty="0"/>
          </a:p>
        </p:txBody>
      </p:sp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>
          <a:xfrm>
            <a:off x="711957" y="1221816"/>
            <a:ext cx="7662918" cy="4943488"/>
          </a:xfrm>
        </p:spPr>
        <p:txBody>
          <a:bodyPr>
            <a:noAutofit/>
          </a:bodyPr>
          <a:lstStyle/>
          <a:p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EMENDAS – AÇÕES DE MAIOR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INTERESSE</a:t>
            </a:r>
          </a:p>
          <a:p>
            <a:endParaRPr lang="pt-BR" sz="14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pt-BR" sz="1400" b="1" u="sng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Ministério da Pesca e </a:t>
            </a:r>
            <a:r>
              <a:rPr lang="pt-BR" sz="1400" b="1" u="sng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Aquicultura</a:t>
            </a:r>
          </a:p>
          <a:p>
            <a:endParaRPr lang="pt-BR" sz="1400" b="1" u="sng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AÇÃO 20Y0 – Fomento à produção pesqueira e aquícola.</a:t>
            </a:r>
          </a:p>
          <a:p>
            <a:pPr algn="l"/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Possibilidades de Execução (Ação 20Y0) :</a:t>
            </a:r>
          </a:p>
          <a:p>
            <a:pPr marL="914400" lvl="1" indent="-457200" algn="l">
              <a:buFont typeface="Wingdings" panose="05000000000000000000" pitchFamily="2" charset="2"/>
              <a:buChar char="q"/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Implantação de parques aquícolas e unidades demonstrativas;</a:t>
            </a:r>
          </a:p>
          <a:p>
            <a:pPr marL="914400" lvl="1" indent="-457200" algn="l">
              <a:buFont typeface="Wingdings" panose="05000000000000000000" pitchFamily="2" charset="2"/>
              <a:buChar char="q"/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Realização de pesquisas e assistência técnica;</a:t>
            </a:r>
          </a:p>
          <a:p>
            <a:pPr marL="914400" lvl="1" indent="-457200" algn="l">
              <a:buFont typeface="Wingdings" panose="05000000000000000000" pitchFamily="2" charset="2"/>
              <a:buChar char="q"/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Modernização de infraestruturas produtivas;</a:t>
            </a:r>
          </a:p>
          <a:p>
            <a:pPr marL="914400" lvl="1" indent="-457200" algn="l">
              <a:buFont typeface="Wingdings" panose="05000000000000000000" pitchFamily="2" charset="2"/>
              <a:buChar char="q"/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Renovação da frota artesanal;</a:t>
            </a:r>
          </a:p>
          <a:p>
            <a:pPr marL="914400" lvl="1" indent="-457200" algn="l">
              <a:buFont typeface="Wingdings" panose="05000000000000000000" pitchFamily="2" charset="2"/>
              <a:buChar char="q"/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Apoio ao desenvolvimento e consolidação de cooperativas.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AÇÃO 20Y1 – Desenvolvimento da Infraestrutura Pesqueira e Aquícola.</a:t>
            </a:r>
          </a:p>
          <a:p>
            <a:pPr algn="l"/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Possibilidades de Execução (Ação 20Y1) :</a:t>
            </a:r>
          </a:p>
          <a:p>
            <a:pPr marL="914400" lvl="1" indent="-457200" algn="l">
              <a:buFont typeface="Wingdings" panose="05000000000000000000" pitchFamily="2" charset="2"/>
              <a:buChar char="q"/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Adequação de acessos </a:t>
            </a:r>
            <a:r>
              <a:rPr lang="pt-BR" sz="1400" b="1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aquaviários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</a:p>
          <a:p>
            <a:pPr marL="914400" lvl="1" indent="-457200" algn="l">
              <a:buFont typeface="Wingdings" panose="05000000000000000000" pitchFamily="2" charset="2"/>
              <a:buChar char="q"/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Implantação de infraestrutura pesqueira e aquícola;</a:t>
            </a:r>
          </a:p>
          <a:p>
            <a:pPr marL="914400" lvl="1" indent="-457200" algn="l">
              <a:buFont typeface="Wingdings" panose="05000000000000000000" pitchFamily="2" charset="2"/>
              <a:buChar char="q"/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Funcionamento de unidades integrantes da cadeia produtiva pesqueira.</a:t>
            </a:r>
          </a:p>
          <a:p>
            <a:pPr lvl="1" algn="l"/>
            <a:r>
              <a:rPr lang="pt-BR" sz="1400" b="1" i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OBS: Vedado GND 4 para entidades privadas (cooperativas, associações, etc</a:t>
            </a:r>
            <a:r>
              <a:rPr lang="pt-BR" sz="1400" b="1" i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.)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AÇÃO 14TI – Implantação de Terminais Pesqueiros (TPP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endParaRPr lang="pt-BR" sz="14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pt-BR" sz="14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96554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200</TotalTime>
  <Words>444</Words>
  <Application>Microsoft Office PowerPoint</Application>
  <PresentationFormat>Apresentação na tela (4:3)</PresentationFormat>
  <Paragraphs>57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5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Câmara dos Deputados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Cong Consultoria de Orçamento da Câmara dos Deputados Consultoria de Orçamento do Senado Federal Elaboração de Emendas ao Projeto de Lei Orçamentária Anual</dc:title>
  <dc:creator>Câmara dos Deputados</dc:creator>
  <cp:lastModifiedBy>Câmara dos Deputados</cp:lastModifiedBy>
  <cp:revision>43</cp:revision>
  <cp:lastPrinted>2013-09-10T18:44:13Z</cp:lastPrinted>
  <dcterms:created xsi:type="dcterms:W3CDTF">2013-08-14T17:39:16Z</dcterms:created>
  <dcterms:modified xsi:type="dcterms:W3CDTF">2013-09-25T19:13:46Z</dcterms:modified>
</cp:coreProperties>
</file>