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72" r:id="rId6"/>
    <p:sldId id="269" r:id="rId7"/>
    <p:sldId id="273" r:id="rId8"/>
    <p:sldId id="274" r:id="rId9"/>
  </p:sldIdLst>
  <p:sldSz cx="9144000" cy="6858000" type="screen4x3"/>
  <p:notesSz cx="6799263" cy="98758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938" y="-7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6864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711957" y="2204864"/>
            <a:ext cx="7460443" cy="4511700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pt-BR" altLang="pt-BR" sz="1400" b="1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Assistência Social</a:t>
            </a:r>
            <a:r>
              <a:rPr lang="pt-BR" altLang="pt-BR" sz="1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algn="just">
              <a:lnSpc>
                <a:spcPct val="90000"/>
              </a:lnSpc>
            </a:pPr>
            <a:r>
              <a:rPr lang="pt-BR" alt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Ministério do Desenvolvimento Social e Combate à Fome - MDS </a:t>
            </a:r>
          </a:p>
          <a:p>
            <a:pPr algn="just">
              <a:lnSpc>
                <a:spcPct val="90000"/>
              </a:lnSpc>
            </a:pPr>
            <a:r>
              <a:rPr lang="pt-BR" alt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MDS – Administração Direta                  </a:t>
            </a:r>
          </a:p>
          <a:p>
            <a:pPr algn="just">
              <a:lnSpc>
                <a:spcPct val="90000"/>
              </a:lnSpc>
            </a:pPr>
            <a:r>
              <a:rPr lang="pt-BR" alt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Fundo Nacional de Assistência Social </a:t>
            </a:r>
            <a:r>
              <a:rPr lang="pt-BR" alt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FNAS</a:t>
            </a:r>
          </a:p>
          <a:p>
            <a:pPr algn="just">
              <a:lnSpc>
                <a:spcPct val="90000"/>
              </a:lnSpc>
            </a:pPr>
            <a:endParaRPr lang="pt-BR" alt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altLang="pt-BR" sz="1400" b="1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Trabalho</a:t>
            </a:r>
            <a:r>
              <a:rPr lang="pt-BR" altLang="pt-BR" sz="1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algn="just">
              <a:lnSpc>
                <a:spcPct val="90000"/>
              </a:lnSpc>
            </a:pPr>
            <a:r>
              <a:rPr lang="pt-BR" alt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Ministério do Trabalho e Emprego – MTE</a:t>
            </a:r>
          </a:p>
          <a:p>
            <a:pPr algn="just">
              <a:lnSpc>
                <a:spcPct val="90000"/>
              </a:lnSpc>
            </a:pPr>
            <a:r>
              <a:rPr lang="pt-BR" alt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MTE– Administração Direta</a:t>
            </a:r>
          </a:p>
          <a:p>
            <a:pPr algn="just">
              <a:lnSpc>
                <a:spcPct val="90000"/>
              </a:lnSpc>
            </a:pPr>
            <a:r>
              <a:rPr lang="pt-BR" alt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Fundação Jorge Duprat de Segurança e Medicina do Trabalho - </a:t>
            </a:r>
            <a:r>
              <a:rPr lang="pt-BR" altLang="pt-BR" sz="14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Fundacentro</a:t>
            </a:r>
            <a:endParaRPr lang="pt-BR" alt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alt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Fundo de Amparo ao Trabalhador - FAT         </a:t>
            </a:r>
            <a:endParaRPr lang="pt-BR" alt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alt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endParaRPr lang="pt-BR" alt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altLang="pt-BR" sz="1400" b="1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Previdência Social</a:t>
            </a:r>
            <a:r>
              <a:rPr lang="pt-BR" altLang="pt-BR" sz="1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algn="just">
              <a:lnSpc>
                <a:spcPct val="90000"/>
              </a:lnSpc>
            </a:pPr>
            <a:r>
              <a:rPr lang="pt-BR" alt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Ministério da Previdência Social -  MPS</a:t>
            </a:r>
          </a:p>
          <a:p>
            <a:pPr algn="just">
              <a:lnSpc>
                <a:spcPct val="90000"/>
              </a:lnSpc>
            </a:pPr>
            <a:r>
              <a:rPr lang="pt-BR" alt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MPS – Administração Direta</a:t>
            </a:r>
          </a:p>
          <a:p>
            <a:pPr algn="just">
              <a:lnSpc>
                <a:spcPct val="90000"/>
              </a:lnSpc>
            </a:pPr>
            <a:r>
              <a:rPr lang="pt-BR" alt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Instituto Nacional do Seguro Social - INSS</a:t>
            </a:r>
          </a:p>
          <a:p>
            <a:pPr algn="just">
              <a:lnSpc>
                <a:spcPct val="90000"/>
              </a:lnSpc>
            </a:pPr>
            <a:r>
              <a:rPr lang="pt-BR" alt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Fundo do Regime Geral de Previdência Social – FRGPS</a:t>
            </a:r>
          </a:p>
          <a:p>
            <a:pPr algn="just">
              <a:lnSpc>
                <a:spcPct val="90000"/>
              </a:lnSpc>
            </a:pPr>
            <a:r>
              <a:rPr lang="pt-BR" alt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Superintendência Nacional de Previdência Complementar - PREVI</a:t>
            </a:r>
          </a:p>
          <a:p>
            <a:pPr algn="just">
              <a:lnSpc>
                <a:spcPct val="90000"/>
              </a:lnSpc>
            </a:pPr>
            <a:r>
              <a:rPr lang="pt-BR" alt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</a:t>
            </a:r>
          </a:p>
          <a:p>
            <a:pPr algn="just"/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Subtítulo 1"/>
          <p:cNvSpPr txBox="1">
            <a:spLocks/>
          </p:cNvSpPr>
          <p:nvPr/>
        </p:nvSpPr>
        <p:spPr>
          <a:xfrm>
            <a:off x="711957" y="1231752"/>
            <a:ext cx="7224725" cy="9731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alt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TEMÁTICA 10</a:t>
            </a:r>
            <a:br>
              <a:rPr lang="pt-BR" alt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pt-BR" alt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alt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ENVOLVE AS SEGUINTES </a:t>
            </a:r>
            <a:r>
              <a:rPr lang="pt-BR" alt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ÁREAS </a:t>
            </a:r>
            <a:r>
              <a:rPr lang="pt-BR" alt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GOVERNO,  RESPECTIVOS MINISTÉRIOS E UNIDADES </a:t>
            </a:r>
            <a:r>
              <a:rPr lang="pt-BR" alt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ORÇAMENTÁRIAS: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7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638429" y="2341820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</a:pP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Ação: 2B30 – Estruturação da Rede de Serviços da Proteção Social Básica  (FNAS)</a:t>
            </a:r>
          </a:p>
          <a:p>
            <a:pPr algn="just">
              <a:spcBef>
                <a:spcPct val="0"/>
              </a:spcBef>
            </a:pPr>
            <a:endParaRPr lang="pt-BR" alt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ct val="0"/>
              </a:spcBef>
            </a:pP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Ação: 2B31 – Estruturação da Rede de Serviços da Proteção Social Especial  (FNAS)</a:t>
            </a: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8034" y="546452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090514" y="1340768"/>
            <a:ext cx="6400800" cy="1752600"/>
          </a:xfrm>
        </p:spPr>
        <p:txBody>
          <a:bodyPr>
            <a:normAutofit/>
          </a:bodyPr>
          <a:lstStyle/>
          <a:p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de Governo Assistência Social</a:t>
            </a:r>
            <a:r>
              <a:rPr lang="pt-BR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Ações mais </a:t>
            </a:r>
            <a:r>
              <a:rPr lang="pt-BR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emendadas</a:t>
            </a:r>
          </a:p>
          <a:p>
            <a:endParaRPr 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Subtítulo 1"/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91949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484501" y="1195676"/>
            <a:ext cx="8068066" cy="5756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pt-BR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5460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208136" y="2089476"/>
            <a:ext cx="7108279" cy="3730696"/>
          </a:xfrm>
        </p:spPr>
        <p:txBody>
          <a:bodyPr>
            <a:normAutofit fontScale="92500"/>
          </a:bodyPr>
          <a:lstStyle/>
          <a:p>
            <a:pPr algn="just"/>
            <a:r>
              <a:rPr lang="pt-BR" altLang="pt-BR" sz="23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MODALIDADE DE APLICAÇÃO </a:t>
            </a:r>
          </a:p>
          <a:p>
            <a:pPr algn="just"/>
            <a:endParaRPr lang="pt-BR" altLang="pt-BR" sz="23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altLang="pt-BR" sz="23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INDIVIDUAIS:</a:t>
            </a:r>
          </a:p>
          <a:p>
            <a:pPr algn="just"/>
            <a:r>
              <a:rPr lang="pt-BR" altLang="pt-BR" sz="23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30-Transferência a Estado e DF </a:t>
            </a:r>
          </a:p>
          <a:p>
            <a:pPr algn="just"/>
            <a:r>
              <a:rPr lang="pt-BR" altLang="pt-BR" sz="23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40-Transferência a Municípios </a:t>
            </a:r>
          </a:p>
          <a:p>
            <a:pPr algn="just"/>
            <a:r>
              <a:rPr lang="pt-BR" altLang="pt-BR" sz="23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99-A definir</a:t>
            </a:r>
          </a:p>
          <a:p>
            <a:pPr algn="just"/>
            <a:r>
              <a:rPr lang="pt-BR" altLang="pt-BR" sz="23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Não é cabível a modalidade de aplicação 50</a:t>
            </a:r>
          </a:p>
          <a:p>
            <a:pPr algn="just"/>
            <a:r>
              <a:rPr lang="pt-BR" altLang="pt-BR" sz="23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COLETIVAS:</a:t>
            </a:r>
          </a:p>
          <a:p>
            <a:pPr algn="just"/>
            <a:r>
              <a:rPr lang="pt-BR" altLang="pt-BR" sz="23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Verificar exigências da Resolução nº 01/2006</a:t>
            </a:r>
          </a:p>
          <a:p>
            <a:endParaRPr lang="pt-BR" dirty="0"/>
          </a:p>
        </p:txBody>
      </p:sp>
      <p:sp>
        <p:nvSpPr>
          <p:cNvPr id="15" name="Subtítulo 1"/>
          <p:cNvSpPr txBox="1">
            <a:spLocks/>
          </p:cNvSpPr>
          <p:nvPr/>
        </p:nvSpPr>
        <p:spPr>
          <a:xfrm>
            <a:off x="1067505" y="1217712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16" name="Subtítulo 1"/>
          <p:cNvSpPr txBox="1">
            <a:spLocks/>
          </p:cNvSpPr>
          <p:nvPr/>
        </p:nvSpPr>
        <p:spPr>
          <a:xfrm>
            <a:off x="1100386" y="1196752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17" name="Subtítulo 1"/>
          <p:cNvSpPr txBox="1">
            <a:spLocks/>
          </p:cNvSpPr>
          <p:nvPr/>
        </p:nvSpPr>
        <p:spPr>
          <a:xfrm>
            <a:off x="1208137" y="1246396"/>
            <a:ext cx="6400800" cy="528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OBSERVAÇÕES IMPORTANTES</a:t>
            </a:r>
            <a:endParaRPr lang="en-US" alt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dirty="0"/>
          </a:p>
        </p:txBody>
      </p:sp>
      <p:sp>
        <p:nvSpPr>
          <p:cNvPr id="18" name="Subtítulo 1"/>
          <p:cNvSpPr txBox="1">
            <a:spLocks/>
          </p:cNvSpPr>
          <p:nvPr/>
        </p:nvSpPr>
        <p:spPr>
          <a:xfrm>
            <a:off x="1217649" y="1590938"/>
            <a:ext cx="6400800" cy="1006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altLang="pt-BR" sz="18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FUNDO NACIONAL DE ASSISTÊNCIA SOCIAL - FNAS</a:t>
            </a:r>
            <a:endParaRPr lang="pt-BR" sz="1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2179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484501" y="1195676"/>
            <a:ext cx="8068066" cy="5756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pt-BR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5460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711958" y="2089476"/>
            <a:ext cx="7840610" cy="40758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altLang="pt-BR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Restrições à Aplicação de Recursos</a:t>
            </a:r>
            <a:r>
              <a:rPr lang="pt-BR" altLang="pt-BR" sz="2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algn="just">
              <a:spcBef>
                <a:spcPts val="0"/>
              </a:spcBef>
            </a:pPr>
            <a:endParaRPr lang="pt-BR" alt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Não é possível a aplicação de recursos: </a:t>
            </a:r>
            <a:endParaRPr lang="pt-BR" altLang="pt-BR" sz="16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endParaRPr lang="pt-BR" alt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 para </a:t>
            </a: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atendimento ao público específico de outras políticas (saúde, educação, esporte </a:t>
            </a:r>
            <a:r>
              <a:rPr lang="pt-BR" altLang="pt-BR" sz="16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</a:t>
            </a: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 </a:t>
            </a:r>
            <a:endParaRPr lang="pt-BR" altLang="pt-BR" sz="16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Exemplos</a:t>
            </a: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lvl="1" algn="just">
              <a:spcBef>
                <a:spcPts val="0"/>
              </a:spcBef>
            </a:pPr>
            <a:r>
              <a:rPr lang="pt-BR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na </a:t>
            </a: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aquisição de órteses e próteses, medicamentos, equipamentos de segurança;</a:t>
            </a:r>
          </a:p>
          <a:p>
            <a:pPr lvl="1" algn="just">
              <a:spcBef>
                <a:spcPts val="0"/>
              </a:spcBef>
            </a:pPr>
            <a:r>
              <a:rPr lang="pt-BR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em </a:t>
            </a: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educação especial,</a:t>
            </a:r>
          </a:p>
          <a:p>
            <a:pPr lvl="1" algn="just">
              <a:spcBef>
                <a:spcPts val="0"/>
              </a:spcBef>
            </a:pPr>
            <a:r>
              <a:rPr lang="pt-BR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 contratação de profissionais de saúde (fisioterapeutas, </a:t>
            </a:r>
            <a:r>
              <a:rPr lang="pt-BR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enfermeiros</a:t>
            </a: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fonoaudiólogos, entre outros);</a:t>
            </a:r>
          </a:p>
          <a:p>
            <a:pPr lvl="1" algn="just">
              <a:spcBef>
                <a:spcPts val="0"/>
              </a:spcBef>
            </a:pPr>
            <a:r>
              <a:rPr lang="pt-BR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em </a:t>
            </a: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creches;</a:t>
            </a:r>
          </a:p>
          <a:p>
            <a:pPr lvl="1" algn="just">
              <a:spcBef>
                <a:spcPts val="0"/>
              </a:spcBef>
            </a:pPr>
            <a:r>
              <a:rPr lang="pt-BR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serviços </a:t>
            </a: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rede de saúde voltados ao tratamento da dependência química.</a:t>
            </a:r>
          </a:p>
          <a:p>
            <a:pPr algn="just">
              <a:spcBef>
                <a:spcPts val="0"/>
              </a:spcBef>
            </a:pP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 em </a:t>
            </a: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centros de múltiplo uso, centros comunitários, associações de moradores, clubes e assemelhados.</a:t>
            </a:r>
            <a:endParaRPr lang="pt-PT" alt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ts val="0"/>
              </a:spcBef>
            </a:pPr>
            <a:endParaRPr lang="pt-BR" sz="1600" dirty="0"/>
          </a:p>
        </p:txBody>
      </p:sp>
      <p:sp>
        <p:nvSpPr>
          <p:cNvPr id="15" name="Subtítulo 1"/>
          <p:cNvSpPr txBox="1">
            <a:spLocks/>
          </p:cNvSpPr>
          <p:nvPr/>
        </p:nvSpPr>
        <p:spPr>
          <a:xfrm>
            <a:off x="1067505" y="1217712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16" name="Subtítulo 1"/>
          <p:cNvSpPr txBox="1">
            <a:spLocks/>
          </p:cNvSpPr>
          <p:nvPr/>
        </p:nvSpPr>
        <p:spPr>
          <a:xfrm>
            <a:off x="1100386" y="1196752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17" name="Subtítulo 1"/>
          <p:cNvSpPr txBox="1">
            <a:spLocks/>
          </p:cNvSpPr>
          <p:nvPr/>
        </p:nvSpPr>
        <p:spPr>
          <a:xfrm>
            <a:off x="1208137" y="1246396"/>
            <a:ext cx="6400800" cy="528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OBSERVAÇÕES IMPORTANTES</a:t>
            </a:r>
            <a:endParaRPr lang="en-US" alt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dirty="0"/>
          </a:p>
        </p:txBody>
      </p:sp>
      <p:sp>
        <p:nvSpPr>
          <p:cNvPr id="18" name="Subtítulo 1"/>
          <p:cNvSpPr txBox="1">
            <a:spLocks/>
          </p:cNvSpPr>
          <p:nvPr/>
        </p:nvSpPr>
        <p:spPr>
          <a:xfrm>
            <a:off x="1217649" y="1590938"/>
            <a:ext cx="6400800" cy="1006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altLang="pt-BR" sz="18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FUNDO NACIONAL DE ASSISTÊNCIA SOCIAL - FNAS</a:t>
            </a:r>
            <a:endParaRPr lang="pt-BR" sz="1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081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484501" y="1195676"/>
            <a:ext cx="8068066" cy="5756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pt-BR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5460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711958" y="2089476"/>
            <a:ext cx="7840610" cy="4075828"/>
          </a:xfrm>
        </p:spPr>
        <p:txBody>
          <a:bodyPr>
            <a:noAutofit/>
          </a:bodyPr>
          <a:lstStyle/>
          <a:p>
            <a:r>
              <a:rPr lang="pt-BR" altLang="pt-BR" sz="2800" dirty="0">
                <a:solidFill>
                  <a:schemeClr val="tx1"/>
                </a:solidFill>
                <a:latin typeface="Impact" pitchFamily="34" charset="0"/>
              </a:rPr>
              <a:t>Pessoa com Deficiência</a:t>
            </a:r>
            <a:endParaRPr lang="pt-BR" altLang="pt-BR" sz="1200" dirty="0">
              <a:solidFill>
                <a:schemeClr val="tx1"/>
              </a:solidFill>
              <a:latin typeface="Impact" pitchFamily="34" charset="0"/>
            </a:endParaRPr>
          </a:p>
          <a:p>
            <a:pPr algn="r"/>
            <a:endParaRPr lang="pt-BR" altLang="pt-BR" sz="1200" dirty="0">
              <a:solidFill>
                <a:schemeClr val="tx1"/>
              </a:solidFill>
              <a:latin typeface="Impact" pitchFamily="34" charset="0"/>
            </a:endParaRPr>
          </a:p>
          <a:p>
            <a:r>
              <a:rPr lang="pt-BR" altLang="pt-BR" sz="1600" dirty="0">
                <a:solidFill>
                  <a:schemeClr val="tx1"/>
                </a:solidFill>
                <a:latin typeface="Impact" pitchFamily="34" charset="0"/>
              </a:rPr>
              <a:t>	</a:t>
            </a:r>
            <a:endParaRPr lang="pt-BR" altLang="pt-BR" sz="2000" dirty="0">
              <a:solidFill>
                <a:schemeClr val="tx1"/>
              </a:solidFill>
              <a:latin typeface="Impact" pitchFamily="34" charset="0"/>
            </a:endParaRPr>
          </a:p>
          <a:p>
            <a:pPr algn="just"/>
            <a:r>
              <a:rPr lang="pt-BR" altLang="pt-BR" sz="2000" dirty="0">
                <a:solidFill>
                  <a:schemeClr val="tx1"/>
                </a:solidFill>
                <a:latin typeface="Impact" pitchFamily="34" charset="0"/>
              </a:rPr>
              <a:t>	</a:t>
            </a:r>
            <a:r>
              <a:rPr lang="pt-BR" altLang="pt-BR" sz="1600" dirty="0">
                <a:solidFill>
                  <a:schemeClr val="tx1"/>
                </a:solidFill>
                <a:latin typeface="Arial" charset="0"/>
              </a:rPr>
              <a:t>Emendas que destinem recursos para atender ações voltadas </a:t>
            </a:r>
            <a:r>
              <a:rPr lang="pt-BR" altLang="pt-BR" sz="1600" dirty="0" smtClean="0">
                <a:solidFill>
                  <a:schemeClr val="tx1"/>
                </a:solidFill>
                <a:latin typeface="Arial" charset="0"/>
              </a:rPr>
              <a:t>exclusivamente </a:t>
            </a:r>
            <a:r>
              <a:rPr lang="pt-BR" altLang="pt-BR" sz="1600" dirty="0">
                <a:solidFill>
                  <a:schemeClr val="tx1"/>
                </a:solidFill>
                <a:latin typeface="Arial" charset="0"/>
              </a:rPr>
              <a:t>para pessoas com deficiência devem ser enquadradas na proteção social </a:t>
            </a:r>
            <a:r>
              <a:rPr lang="pt-BR" altLang="pt-BR" sz="1600" dirty="0" smtClean="0">
                <a:solidFill>
                  <a:schemeClr val="tx1"/>
                </a:solidFill>
                <a:latin typeface="Arial" charset="0"/>
              </a:rPr>
              <a:t>especial.</a:t>
            </a:r>
            <a:endParaRPr lang="pt-BR" altLang="pt-BR" sz="1600" dirty="0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ts val="0"/>
              </a:spcBef>
            </a:pPr>
            <a:endParaRPr lang="pt-BR" sz="1600" dirty="0"/>
          </a:p>
        </p:txBody>
      </p:sp>
      <p:sp>
        <p:nvSpPr>
          <p:cNvPr id="15" name="Subtítulo 1"/>
          <p:cNvSpPr txBox="1">
            <a:spLocks/>
          </p:cNvSpPr>
          <p:nvPr/>
        </p:nvSpPr>
        <p:spPr>
          <a:xfrm>
            <a:off x="1067505" y="1217712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16" name="Subtítulo 1"/>
          <p:cNvSpPr txBox="1">
            <a:spLocks/>
          </p:cNvSpPr>
          <p:nvPr/>
        </p:nvSpPr>
        <p:spPr>
          <a:xfrm>
            <a:off x="1100386" y="1196752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17" name="Subtítulo 1"/>
          <p:cNvSpPr txBox="1">
            <a:spLocks/>
          </p:cNvSpPr>
          <p:nvPr/>
        </p:nvSpPr>
        <p:spPr>
          <a:xfrm>
            <a:off x="711956" y="1246396"/>
            <a:ext cx="7748475" cy="826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pt-BR" altLang="pt-BR" sz="1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de Governo Assistência Social:</a:t>
            </a:r>
          </a:p>
          <a:p>
            <a:pPr>
              <a:spcBef>
                <a:spcPct val="0"/>
              </a:spcBef>
            </a:pPr>
            <a:r>
              <a:rPr lang="pt-BR" altLang="pt-BR" sz="1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OBSERVAÇÕES IMPORTANTES </a:t>
            </a:r>
            <a:endParaRPr lang="pt-BR" altLang="pt-BR" sz="19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0"/>
              </a:spcBef>
            </a:pPr>
            <a:endParaRPr lang="en-US" alt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13208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539552" y="2133256"/>
            <a:ext cx="8068066" cy="5756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pt-BR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5460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187624" y="1217712"/>
            <a:ext cx="6400800" cy="915544"/>
          </a:xfrm>
        </p:spPr>
        <p:txBody>
          <a:bodyPr>
            <a:normAutofit/>
          </a:bodyPr>
          <a:lstStyle/>
          <a:p>
            <a:r>
              <a:rPr lang="pt-BR" alt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DE GOVERNO TRABALHO</a:t>
            </a:r>
            <a:br>
              <a:rPr lang="pt-BR" alt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alt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Ações mais emendadas</a:t>
            </a:r>
            <a:endParaRPr lang="pt-BR" sz="1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Subtítulo 1"/>
          <p:cNvSpPr txBox="1">
            <a:spLocks/>
          </p:cNvSpPr>
          <p:nvPr/>
        </p:nvSpPr>
        <p:spPr>
          <a:xfrm>
            <a:off x="711957" y="2135944"/>
            <a:ext cx="7604459" cy="3312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</a:pPr>
            <a:r>
              <a:rPr lang="pt-BR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Ação:20Z1 </a:t>
            </a: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Qualificação Social e Profissional de Trabalhadores</a:t>
            </a:r>
          </a:p>
          <a:p>
            <a:pPr algn="just">
              <a:spcBef>
                <a:spcPct val="0"/>
              </a:spcBef>
            </a:pPr>
            <a:endParaRPr lang="pt-BR" altLang="pt-BR" sz="16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ct val="0"/>
              </a:spcBef>
            </a:pPr>
            <a:r>
              <a:rPr lang="pt-BR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Ação:2A95 </a:t>
            </a: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Elevação da Escolaridade e Qualificação Profissional – </a:t>
            </a:r>
            <a:r>
              <a:rPr lang="pt-BR" altLang="pt-BR" sz="16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Projovem</a:t>
            </a:r>
            <a:endParaRPr lang="pt-BR" alt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ct val="0"/>
              </a:spcBef>
            </a:pPr>
            <a:endParaRPr lang="pt-BR" alt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ct val="0"/>
              </a:spcBef>
            </a:pPr>
            <a:r>
              <a:rPr lang="pt-BR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Ação:20YT </a:t>
            </a: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Fomento e Fortalecimento de Empreendimentos Econômicos Solidários e suas Redes de Cooperação</a:t>
            </a:r>
          </a:p>
          <a:p>
            <a:pPr algn="just">
              <a:spcBef>
                <a:spcPct val="0"/>
              </a:spcBef>
            </a:pPr>
            <a:endParaRPr lang="pt-BR" alt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ct val="0"/>
              </a:spcBef>
            </a:pPr>
            <a:r>
              <a:rPr lang="pt-BR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Ação:4815 </a:t>
            </a:r>
            <a:r>
              <a:rPr lang="pt-BR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Funcionamento de Unidades Descentralizadas</a:t>
            </a:r>
          </a:p>
          <a:p>
            <a:pPr algn="just">
              <a:spcBef>
                <a:spcPct val="0"/>
              </a:spcBef>
            </a:pPr>
            <a:r>
              <a:rPr lang="pt-BR" altLang="pt-BR" sz="1600" dirty="0">
                <a:solidFill>
                  <a:schemeClr val="tx1"/>
                </a:solidFill>
                <a:latin typeface="Arial Black" pitchFamily="34" charset="0"/>
              </a:rPr>
              <a:t> </a:t>
            </a:r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5647641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539552" y="2133256"/>
            <a:ext cx="8068066" cy="5756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pt-BR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5460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187624" y="1217712"/>
            <a:ext cx="6400800" cy="915544"/>
          </a:xfrm>
        </p:spPr>
        <p:txBody>
          <a:bodyPr>
            <a:normAutofit/>
          </a:bodyPr>
          <a:lstStyle/>
          <a:p>
            <a:r>
              <a:rPr lang="pt-BR" alt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DE GOVERNO </a:t>
            </a:r>
            <a:r>
              <a:rPr lang="pt-BR" alt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PREVIDÊNCIA</a:t>
            </a:r>
            <a:r>
              <a:rPr lang="pt-BR" alt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pt-BR" alt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alt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alt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mais </a:t>
            </a:r>
            <a:r>
              <a:rPr lang="pt-BR" alt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emendada</a:t>
            </a:r>
            <a:endParaRPr lang="pt-BR" sz="1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Subtítulo 1"/>
          <p:cNvSpPr txBox="1">
            <a:spLocks/>
          </p:cNvSpPr>
          <p:nvPr/>
        </p:nvSpPr>
        <p:spPr>
          <a:xfrm>
            <a:off x="711957" y="2135944"/>
            <a:ext cx="7604459" cy="3312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altLang="pt-BR" sz="1600" dirty="0">
                <a:solidFill>
                  <a:schemeClr val="tx1"/>
                </a:solidFill>
                <a:latin typeface="Arial Black" pitchFamily="34" charset="0"/>
              </a:rPr>
              <a:t>Ação: 116V – Instalação de Unidades de Funcionamento do INSS</a:t>
            </a:r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3217337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539552" y="2133256"/>
            <a:ext cx="8068066" cy="5756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pt-BR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5460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187624" y="1217712"/>
            <a:ext cx="6400800" cy="555104"/>
          </a:xfrm>
        </p:spPr>
        <p:txBody>
          <a:bodyPr>
            <a:normAutofit/>
          </a:bodyPr>
          <a:lstStyle/>
          <a:p>
            <a:r>
              <a:rPr lang="pt-BR" alt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ÚLTIMOS LEMBRETES</a:t>
            </a:r>
            <a:endParaRPr lang="pt-BR" sz="1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Subtítulo 1"/>
          <p:cNvSpPr txBox="1">
            <a:spLocks/>
          </p:cNvSpPr>
          <p:nvPr/>
        </p:nvSpPr>
        <p:spPr>
          <a:xfrm>
            <a:off x="711957" y="1844824"/>
            <a:ext cx="7604459" cy="3603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JUSTIFICAR DETALHADAMENTE AS EMENDAS COM PROGRAMAÇÃO ATÍPICA</a:t>
            </a:r>
          </a:p>
          <a:p>
            <a:pPr algn="just">
              <a:lnSpc>
                <a:spcPct val="90000"/>
              </a:lnSpc>
            </a:pPr>
            <a:endParaRPr lang="en-US" altLang="pt-BR" sz="16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EFETUAR O LANÇAMENTO DA FUNCIONAL PROGRAMÁTICA DAS EMENDAS COM PROGRAMAÇÃO ATÍPICA</a:t>
            </a:r>
          </a:p>
          <a:p>
            <a:pPr algn="just">
              <a:lnSpc>
                <a:spcPct val="90000"/>
              </a:lnSpc>
            </a:pPr>
            <a:endParaRPr lang="en-US" alt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TELEFONES PARA ESCLARECIMENTO DE DÚVIDAS:</a:t>
            </a:r>
          </a:p>
          <a:p>
            <a:pPr algn="just">
              <a:lnSpc>
                <a:spcPct val="90000"/>
              </a:lnSpc>
            </a:pPr>
            <a:r>
              <a:rPr lang="en-US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CÂMARA:  	3216-5106 - ELISÂNGELA </a:t>
            </a:r>
          </a:p>
          <a:p>
            <a:pPr algn="just">
              <a:lnSpc>
                <a:spcPct val="90000"/>
              </a:lnSpc>
            </a:pPr>
            <a:r>
              <a:rPr lang="en-US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3216-5174 -  INGO</a:t>
            </a:r>
          </a:p>
          <a:p>
            <a:pPr algn="just">
              <a:lnSpc>
                <a:spcPct val="90000"/>
              </a:lnSpc>
            </a:pPr>
            <a:r>
              <a:rPr lang="en-US" alt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SENADO:  	3311-3846 – ANDRE E EDUARDO</a:t>
            </a:r>
          </a:p>
          <a:p>
            <a:pPr>
              <a:lnSpc>
                <a:spcPct val="90000"/>
              </a:lnSpc>
            </a:pPr>
            <a:r>
              <a:rPr lang="en-US" altLang="pt-BR" sz="1600" dirty="0">
                <a:latin typeface="Arial" charset="0"/>
              </a:rPr>
              <a:t>				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40381615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392</Words>
  <Application>Microsoft Office PowerPoint</Application>
  <PresentationFormat>Apresentação na tela (4:3)</PresentationFormat>
  <Paragraphs>92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Câmara dos Deputados</cp:lastModifiedBy>
  <cp:revision>45</cp:revision>
  <cp:lastPrinted>2013-09-10T18:44:13Z</cp:lastPrinted>
  <dcterms:created xsi:type="dcterms:W3CDTF">2013-08-14T17:39:16Z</dcterms:created>
  <dcterms:modified xsi:type="dcterms:W3CDTF">2013-09-25T19:26:06Z</dcterms:modified>
</cp:coreProperties>
</file>