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8"/>
  </p:notesMasterIdLst>
  <p:handoutMasterIdLst>
    <p:handoutMasterId r:id="rId19"/>
  </p:handoutMasterIdLst>
  <p:sldIdLst>
    <p:sldId id="256" r:id="rId2"/>
    <p:sldId id="328" r:id="rId3"/>
    <p:sldId id="329" r:id="rId4"/>
    <p:sldId id="331" r:id="rId5"/>
    <p:sldId id="347" r:id="rId6"/>
    <p:sldId id="336" r:id="rId7"/>
    <p:sldId id="354" r:id="rId8"/>
    <p:sldId id="335" r:id="rId9"/>
    <p:sldId id="337" r:id="rId10"/>
    <p:sldId id="353" r:id="rId11"/>
    <p:sldId id="339" r:id="rId12"/>
    <p:sldId id="349" r:id="rId13"/>
    <p:sldId id="352" r:id="rId14"/>
    <p:sldId id="350" r:id="rId15"/>
    <p:sldId id="351" r:id="rId16"/>
    <p:sldId id="346" r:id="rId17"/>
  </p:sldIdLst>
  <p:sldSz cx="9144000" cy="6858000" type="screen4x3"/>
  <p:notesSz cx="9928225" cy="6797675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15620"/>
    <p:restoredTop sz="99886" autoAdjust="0"/>
  </p:normalViewPr>
  <p:slideViewPr>
    <p:cSldViewPr>
      <p:cViewPr>
        <p:scale>
          <a:sx n="90" d="100"/>
          <a:sy n="90" d="100"/>
        </p:scale>
        <p:origin x="-3030" y="-60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3313" cy="3402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5622594" y="0"/>
            <a:ext cx="4303313" cy="3402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F6EC10-80C9-4810-83B1-A9C1BFA202AC}" type="datetimeFigureOut">
              <a:rPr lang="pt-BR" smtClean="0"/>
              <a:t>07/05/2018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6456324"/>
            <a:ext cx="4303313" cy="3402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5622594" y="6456324"/>
            <a:ext cx="4303313" cy="3402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493B5A-1A81-4427-B78D-9C853EFA3D9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6784435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6" y="0"/>
            <a:ext cx="4302231" cy="339884"/>
          </a:xfrm>
          <a:prstGeom prst="rect">
            <a:avLst/>
          </a:prstGeom>
        </p:spPr>
        <p:txBody>
          <a:bodyPr vert="horz" lIns="93270" tIns="46636" rIns="93270" bIns="46636" rtlCol="0"/>
          <a:lstStyle>
            <a:lvl1pPr algn="l">
              <a:defRPr sz="1200"/>
            </a:lvl1pPr>
          </a:lstStyle>
          <a:p>
            <a:endParaRPr lang="pt-BR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623703" y="0"/>
            <a:ext cx="4302231" cy="339884"/>
          </a:xfrm>
          <a:prstGeom prst="rect">
            <a:avLst/>
          </a:prstGeom>
        </p:spPr>
        <p:txBody>
          <a:bodyPr vert="horz" lIns="93270" tIns="46636" rIns="93270" bIns="46636" rtlCol="0"/>
          <a:lstStyle>
            <a:lvl1pPr algn="r">
              <a:defRPr sz="1200"/>
            </a:lvl1pPr>
          </a:lstStyle>
          <a:p>
            <a:fld id="{048F4C01-62EB-420A-9CAB-F372FAC8F34D}" type="datetimeFigureOut">
              <a:rPr lang="pt-BR" smtClean="0"/>
              <a:pPr/>
              <a:t>07/05/2018</a:t>
            </a:fld>
            <a:endParaRPr lang="pt-BR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263900" y="509588"/>
            <a:ext cx="3400425" cy="25495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270" tIns="46636" rIns="93270" bIns="46636" rtlCol="0" anchor="ctr"/>
          <a:lstStyle/>
          <a:p>
            <a:endParaRPr lang="pt-BR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92823" y="3228897"/>
            <a:ext cx="7942580" cy="3058954"/>
          </a:xfrm>
          <a:prstGeom prst="rect">
            <a:avLst/>
          </a:prstGeom>
        </p:spPr>
        <p:txBody>
          <a:bodyPr vert="horz" lIns="93270" tIns="46636" rIns="93270" bIns="46636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6" y="6456614"/>
            <a:ext cx="4302231" cy="339884"/>
          </a:xfrm>
          <a:prstGeom prst="rect">
            <a:avLst/>
          </a:prstGeom>
        </p:spPr>
        <p:txBody>
          <a:bodyPr vert="horz" lIns="93270" tIns="46636" rIns="93270" bIns="46636" rtlCol="0" anchor="b"/>
          <a:lstStyle>
            <a:lvl1pPr algn="l">
              <a:defRPr sz="1200"/>
            </a:lvl1pPr>
          </a:lstStyle>
          <a:p>
            <a:endParaRPr lang="pt-B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623703" y="6456614"/>
            <a:ext cx="4302231" cy="339884"/>
          </a:xfrm>
          <a:prstGeom prst="rect">
            <a:avLst/>
          </a:prstGeom>
        </p:spPr>
        <p:txBody>
          <a:bodyPr vert="horz" lIns="93270" tIns="46636" rIns="93270" bIns="46636" rtlCol="0" anchor="b"/>
          <a:lstStyle>
            <a:lvl1pPr algn="r">
              <a:defRPr sz="1200"/>
            </a:lvl1pPr>
          </a:lstStyle>
          <a:p>
            <a:fld id="{2F43CE31-7893-47BB-B545-05BE858D02F7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53158301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3263900" y="509588"/>
            <a:ext cx="3400425" cy="2549525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43CE31-7893-47BB-B545-05BE858D02F7}" type="slidenum">
              <a:rPr lang="pt-BR" smtClean="0"/>
              <a:pPr/>
              <a:t>1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86701349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3270250" y="511175"/>
            <a:ext cx="3394075" cy="254476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1987" name="Rectangle 3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337553" y="3206475"/>
            <a:ext cx="7246227" cy="3101439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 altLang="pt-BR" smtClean="0"/>
          </a:p>
        </p:txBody>
      </p:sp>
      <p:sp>
        <p:nvSpPr>
          <p:cNvPr id="41988" name="Text Box 4"/>
          <p:cNvSpPr txBox="1">
            <a:spLocks noChangeArrowheads="1"/>
          </p:cNvSpPr>
          <p:nvPr/>
        </p:nvSpPr>
        <p:spPr bwMode="auto">
          <a:xfrm>
            <a:off x="5626000" y="6458974"/>
            <a:ext cx="4304529" cy="3410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18018" tIns="0" rIns="18018" bIns="0" anchor="b"/>
          <a:lstStyle>
            <a:lvl1pPr defTabSz="449263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500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 defTabSz="449263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500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 defTabSz="449263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500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 defTabSz="449263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500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 defTabSz="449263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500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500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500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500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5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algn="r" eaLnBrk="1" hangingPunct="1">
              <a:lnSpc>
                <a:spcPct val="85000"/>
              </a:lnSpc>
              <a:buSzPct val="100000"/>
            </a:pPr>
            <a:fld id="{A81C241C-3031-429B-9F82-CF95ABAD7EA3}" type="slidenum">
              <a:rPr lang="pt-BR" altLang="pt-BR" sz="1000" i="1">
                <a:solidFill>
                  <a:srgbClr val="000000"/>
                </a:solidFill>
                <a:latin typeface="Arial" charset="0"/>
                <a:ea typeface="SimSun" pitchFamily="2" charset="-122"/>
              </a:rPr>
              <a:pPr algn="r" eaLnBrk="1" hangingPunct="1">
                <a:lnSpc>
                  <a:spcPct val="85000"/>
                </a:lnSpc>
                <a:buSzPct val="100000"/>
              </a:pPr>
              <a:t>10</a:t>
            </a:fld>
            <a:endParaRPr lang="pt-BR" altLang="pt-BR" sz="1000" i="1">
              <a:solidFill>
                <a:srgbClr val="000000"/>
              </a:solidFill>
              <a:latin typeface="Arial" charset="0"/>
              <a:ea typeface="SimSun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66937509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3270250" y="511175"/>
            <a:ext cx="3394075" cy="254476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1987" name="Rectangle 3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337553" y="3205962"/>
            <a:ext cx="7246227" cy="3100944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 altLang="pt-BR" smtClean="0"/>
          </a:p>
        </p:txBody>
      </p:sp>
      <p:sp>
        <p:nvSpPr>
          <p:cNvPr id="41988" name="Text Box 4"/>
          <p:cNvSpPr txBox="1">
            <a:spLocks noChangeArrowheads="1"/>
          </p:cNvSpPr>
          <p:nvPr/>
        </p:nvSpPr>
        <p:spPr bwMode="auto">
          <a:xfrm>
            <a:off x="5625998" y="6457941"/>
            <a:ext cx="4304529" cy="3410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18018" tIns="0" rIns="18018" bIns="0" anchor="b"/>
          <a:lstStyle>
            <a:lvl1pPr defTabSz="449263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500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 defTabSz="449263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500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 defTabSz="449263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500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 defTabSz="449263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500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 defTabSz="449263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500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500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500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500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5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algn="r" eaLnBrk="1" hangingPunct="1">
              <a:lnSpc>
                <a:spcPct val="85000"/>
              </a:lnSpc>
              <a:buSzPct val="100000"/>
            </a:pPr>
            <a:fld id="{A81C241C-3031-429B-9F82-CF95ABAD7EA3}" type="slidenum">
              <a:rPr lang="pt-BR" altLang="pt-BR" sz="1000" i="1">
                <a:solidFill>
                  <a:srgbClr val="000000"/>
                </a:solidFill>
                <a:latin typeface="Arial" charset="0"/>
                <a:ea typeface="SimSun" pitchFamily="2" charset="-122"/>
              </a:rPr>
              <a:pPr algn="r" eaLnBrk="1" hangingPunct="1">
                <a:lnSpc>
                  <a:spcPct val="85000"/>
                </a:lnSpc>
                <a:buSzPct val="100000"/>
              </a:pPr>
              <a:t>11</a:t>
            </a:fld>
            <a:endParaRPr lang="pt-BR" altLang="pt-BR" sz="1000" i="1">
              <a:solidFill>
                <a:srgbClr val="000000"/>
              </a:solidFill>
              <a:latin typeface="Arial" charset="0"/>
              <a:ea typeface="SimSun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18889716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3263900" y="509588"/>
            <a:ext cx="3400425" cy="2549525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43CE31-7893-47BB-B545-05BE858D02F7}" type="slidenum">
              <a:rPr lang="pt-BR" smtClean="0"/>
              <a:pPr/>
              <a:t>16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8670134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7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round/>
            <a:headEnd/>
            <a:tailEnd/>
          </a:ln>
        </p:spPr>
        <p:txBody>
          <a:bodyPr/>
          <a:lstStyle/>
          <a:p>
            <a:fld id="{20CCBEB5-7209-4F1F-A614-03CE0D2630DA}" type="slidenum">
              <a:rPr lang="pt-BR" smtClean="0"/>
              <a:pPr/>
              <a:t>2</a:t>
            </a:fld>
            <a:endParaRPr lang="pt-BR" smtClean="0"/>
          </a:p>
        </p:txBody>
      </p:sp>
      <p:sp>
        <p:nvSpPr>
          <p:cNvPr id="160771" name="Text Box 1"/>
          <p:cNvSpPr txBox="1">
            <a:spLocks noChangeArrowheads="1"/>
          </p:cNvSpPr>
          <p:nvPr/>
        </p:nvSpPr>
        <p:spPr bwMode="auto">
          <a:xfrm>
            <a:off x="5624922" y="6459585"/>
            <a:ext cx="4300995" cy="33917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1739" tIns="47704" rIns="91739" bIns="47704" anchor="b"/>
          <a:lstStyle/>
          <a:p>
            <a:pPr algn="r" defTabSz="457657">
              <a:tabLst>
                <a:tab pos="0" algn="l"/>
                <a:tab pos="932795" algn="l"/>
                <a:tab pos="1864000" algn="l"/>
                <a:tab pos="2796794" algn="l"/>
                <a:tab pos="3727999" algn="l"/>
                <a:tab pos="4660794" algn="l"/>
                <a:tab pos="5591999" algn="l"/>
                <a:tab pos="6524793" algn="l"/>
                <a:tab pos="7455999" algn="l"/>
                <a:tab pos="8388793" algn="l"/>
                <a:tab pos="9319999" algn="l"/>
                <a:tab pos="10252793" algn="l"/>
              </a:tabLst>
            </a:pPr>
            <a:fld id="{CB3715D7-3C85-4BEA-B605-D60B4982D7E1}" type="slidenum">
              <a:rPr lang="pt-BR" sz="1200">
                <a:solidFill>
                  <a:srgbClr val="000000"/>
                </a:solidFill>
              </a:rPr>
              <a:pPr algn="r" defTabSz="457657">
                <a:tabLst>
                  <a:tab pos="0" algn="l"/>
                  <a:tab pos="932795" algn="l"/>
                  <a:tab pos="1864000" algn="l"/>
                  <a:tab pos="2796794" algn="l"/>
                  <a:tab pos="3727999" algn="l"/>
                  <a:tab pos="4660794" algn="l"/>
                  <a:tab pos="5591999" algn="l"/>
                  <a:tab pos="6524793" algn="l"/>
                  <a:tab pos="7455999" algn="l"/>
                  <a:tab pos="8388793" algn="l"/>
                  <a:tab pos="9319999" algn="l"/>
                  <a:tab pos="10252793" algn="l"/>
                </a:tabLst>
              </a:pPr>
              <a:t>2</a:t>
            </a:fld>
            <a:endParaRPr lang="pt-BR" sz="1200">
              <a:solidFill>
                <a:srgbClr val="000000"/>
              </a:solidFill>
            </a:endParaRPr>
          </a:p>
        </p:txBody>
      </p:sp>
      <p:sp>
        <p:nvSpPr>
          <p:cNvPr id="160772" name="Text Box 2"/>
          <p:cNvSpPr txBox="1">
            <a:spLocks noChangeArrowheads="1"/>
          </p:cNvSpPr>
          <p:nvPr/>
        </p:nvSpPr>
        <p:spPr bwMode="auto">
          <a:xfrm>
            <a:off x="1374932" y="526162"/>
            <a:ext cx="7171416" cy="2519912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531" tIns="45766" rIns="91531" bIns="45766" anchor="ctr"/>
          <a:lstStyle/>
          <a:p>
            <a:endParaRPr lang="pt-BR"/>
          </a:p>
        </p:txBody>
      </p:sp>
      <p:sp>
        <p:nvSpPr>
          <p:cNvPr id="160773" name="Rectangle 3"/>
          <p:cNvSpPr>
            <a:spLocks noGrp="1" noChangeArrowheads="1"/>
          </p:cNvSpPr>
          <p:nvPr>
            <p:ph type="body"/>
          </p:nvPr>
        </p:nvSpPr>
        <p:spPr>
          <a:xfrm>
            <a:off x="1337838" y="3206969"/>
            <a:ext cx="7236335" cy="3099340"/>
          </a:xfrm>
          <a:noFill/>
        </p:spPr>
        <p:txBody>
          <a:bodyPr wrap="none" lIns="93206" tIns="46604" rIns="93206" bIns="46604" anchor="ctr"/>
          <a:lstStyle/>
          <a:p>
            <a:pPr>
              <a:spcBef>
                <a:spcPts val="450"/>
              </a:spcBef>
              <a:tabLst>
                <a:tab pos="0" algn="l"/>
                <a:tab pos="915314" algn="l"/>
                <a:tab pos="1830629" algn="l"/>
                <a:tab pos="2745943" algn="l"/>
                <a:tab pos="3661258" algn="l"/>
                <a:tab pos="4576572" algn="l"/>
                <a:tab pos="5491886" algn="l"/>
                <a:tab pos="6407201" algn="l"/>
                <a:tab pos="7322515" algn="l"/>
                <a:tab pos="8237830" algn="l"/>
                <a:tab pos="9153144" algn="l"/>
                <a:tab pos="10068458" algn="l"/>
              </a:tabLst>
            </a:pPr>
            <a:endParaRPr lang="pt-BR" smtClean="0">
              <a:ea typeface="SimSun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86284357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3270250" y="511175"/>
            <a:ext cx="3394075" cy="254476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1987" name="Rectangle 3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337553" y="3206475"/>
            <a:ext cx="7246227" cy="3101439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 altLang="pt-BR" smtClean="0"/>
          </a:p>
        </p:txBody>
      </p:sp>
      <p:sp>
        <p:nvSpPr>
          <p:cNvPr id="41988" name="Text Box 4"/>
          <p:cNvSpPr txBox="1">
            <a:spLocks noChangeArrowheads="1"/>
          </p:cNvSpPr>
          <p:nvPr/>
        </p:nvSpPr>
        <p:spPr bwMode="auto">
          <a:xfrm>
            <a:off x="5626000" y="6458974"/>
            <a:ext cx="4304529" cy="3410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18018" tIns="0" rIns="18018" bIns="0" anchor="b"/>
          <a:lstStyle>
            <a:lvl1pPr defTabSz="449263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500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 defTabSz="449263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500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 defTabSz="449263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500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 defTabSz="449263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500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 defTabSz="449263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500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500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500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500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5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algn="r" eaLnBrk="1" hangingPunct="1">
              <a:lnSpc>
                <a:spcPct val="85000"/>
              </a:lnSpc>
              <a:buSzPct val="100000"/>
            </a:pPr>
            <a:fld id="{A81C241C-3031-429B-9F82-CF95ABAD7EA3}" type="slidenum">
              <a:rPr lang="pt-BR" altLang="pt-BR" sz="1000" i="1">
                <a:solidFill>
                  <a:srgbClr val="000000"/>
                </a:solidFill>
                <a:latin typeface="Arial" charset="0"/>
                <a:ea typeface="SimSun" pitchFamily="2" charset="-122"/>
              </a:rPr>
              <a:pPr algn="r" eaLnBrk="1" hangingPunct="1">
                <a:lnSpc>
                  <a:spcPct val="85000"/>
                </a:lnSpc>
                <a:buSzPct val="100000"/>
              </a:pPr>
              <a:t>3</a:t>
            </a:fld>
            <a:endParaRPr lang="pt-BR" altLang="pt-BR" sz="1000" i="1">
              <a:solidFill>
                <a:srgbClr val="000000"/>
              </a:solidFill>
              <a:latin typeface="Arial" charset="0"/>
              <a:ea typeface="SimSun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53289638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3270250" y="511175"/>
            <a:ext cx="3394075" cy="254476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1987" name="Rectangle 3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337553" y="3206475"/>
            <a:ext cx="7246227" cy="3101439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 altLang="pt-BR" smtClean="0"/>
          </a:p>
        </p:txBody>
      </p:sp>
      <p:sp>
        <p:nvSpPr>
          <p:cNvPr id="41988" name="Text Box 4"/>
          <p:cNvSpPr txBox="1">
            <a:spLocks noChangeArrowheads="1"/>
          </p:cNvSpPr>
          <p:nvPr/>
        </p:nvSpPr>
        <p:spPr bwMode="auto">
          <a:xfrm>
            <a:off x="5626000" y="6458974"/>
            <a:ext cx="4304529" cy="3410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18018" tIns="0" rIns="18018" bIns="0" anchor="b"/>
          <a:lstStyle>
            <a:lvl1pPr defTabSz="449263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500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 defTabSz="449263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500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 defTabSz="449263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500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 defTabSz="449263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500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 defTabSz="449263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500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500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500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500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5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algn="r" eaLnBrk="1" hangingPunct="1">
              <a:lnSpc>
                <a:spcPct val="85000"/>
              </a:lnSpc>
              <a:buSzPct val="100000"/>
            </a:pPr>
            <a:fld id="{A81C241C-3031-429B-9F82-CF95ABAD7EA3}" type="slidenum">
              <a:rPr lang="pt-BR" altLang="pt-BR" sz="1000" i="1">
                <a:solidFill>
                  <a:srgbClr val="000000"/>
                </a:solidFill>
                <a:latin typeface="Arial" charset="0"/>
                <a:ea typeface="SimSun" pitchFamily="2" charset="-122"/>
              </a:rPr>
              <a:pPr algn="r" eaLnBrk="1" hangingPunct="1">
                <a:lnSpc>
                  <a:spcPct val="85000"/>
                </a:lnSpc>
                <a:buSzPct val="100000"/>
              </a:pPr>
              <a:t>4</a:t>
            </a:fld>
            <a:endParaRPr lang="pt-BR" altLang="pt-BR" sz="1000" i="1">
              <a:solidFill>
                <a:srgbClr val="000000"/>
              </a:solidFill>
              <a:latin typeface="Arial" charset="0"/>
              <a:ea typeface="SimSun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57521672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3263900" y="509588"/>
            <a:ext cx="3400425" cy="2549525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43CE31-7893-47BB-B545-05BE858D02F7}" type="slidenum">
              <a:rPr lang="pt-BR" smtClean="0"/>
              <a:pPr/>
              <a:t>5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7695314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3270250" y="511175"/>
            <a:ext cx="3394075" cy="254476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1987" name="Rectangle 3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337553" y="3206475"/>
            <a:ext cx="7246227" cy="3101439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 altLang="pt-BR" smtClean="0"/>
          </a:p>
        </p:txBody>
      </p:sp>
      <p:sp>
        <p:nvSpPr>
          <p:cNvPr id="41988" name="Text Box 4"/>
          <p:cNvSpPr txBox="1">
            <a:spLocks noChangeArrowheads="1"/>
          </p:cNvSpPr>
          <p:nvPr/>
        </p:nvSpPr>
        <p:spPr bwMode="auto">
          <a:xfrm>
            <a:off x="5626000" y="6458974"/>
            <a:ext cx="4304529" cy="3410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18018" tIns="0" rIns="18018" bIns="0" anchor="b"/>
          <a:lstStyle>
            <a:lvl1pPr defTabSz="449263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500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 defTabSz="449263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500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 defTabSz="449263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500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 defTabSz="449263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500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 defTabSz="449263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500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500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500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500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5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algn="r" eaLnBrk="1" hangingPunct="1">
              <a:lnSpc>
                <a:spcPct val="85000"/>
              </a:lnSpc>
              <a:buSzPct val="100000"/>
            </a:pPr>
            <a:fld id="{A81C241C-3031-429B-9F82-CF95ABAD7EA3}" type="slidenum">
              <a:rPr lang="pt-BR" altLang="pt-BR" sz="1000" i="1">
                <a:solidFill>
                  <a:srgbClr val="000000"/>
                </a:solidFill>
                <a:latin typeface="Arial" charset="0"/>
                <a:ea typeface="SimSun" pitchFamily="2" charset="-122"/>
              </a:rPr>
              <a:pPr algn="r" eaLnBrk="1" hangingPunct="1">
                <a:lnSpc>
                  <a:spcPct val="85000"/>
                </a:lnSpc>
                <a:buSzPct val="100000"/>
              </a:pPr>
              <a:t>6</a:t>
            </a:fld>
            <a:endParaRPr lang="pt-BR" altLang="pt-BR" sz="1000" i="1">
              <a:solidFill>
                <a:srgbClr val="000000"/>
              </a:solidFill>
              <a:latin typeface="Arial" charset="0"/>
              <a:ea typeface="SimSun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4814672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3270250" y="511175"/>
            <a:ext cx="3394075" cy="254476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1987" name="Rectangle 3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337553" y="3206475"/>
            <a:ext cx="7246227" cy="3101439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 altLang="pt-BR" smtClean="0"/>
          </a:p>
        </p:txBody>
      </p:sp>
      <p:sp>
        <p:nvSpPr>
          <p:cNvPr id="41988" name="Text Box 4"/>
          <p:cNvSpPr txBox="1">
            <a:spLocks noChangeArrowheads="1"/>
          </p:cNvSpPr>
          <p:nvPr/>
        </p:nvSpPr>
        <p:spPr bwMode="auto">
          <a:xfrm>
            <a:off x="5626000" y="6458974"/>
            <a:ext cx="4304529" cy="3410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18018" tIns="0" rIns="18018" bIns="0" anchor="b"/>
          <a:lstStyle>
            <a:lvl1pPr defTabSz="449263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500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 defTabSz="449263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500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 defTabSz="449263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500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 defTabSz="449263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500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 defTabSz="449263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500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500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500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500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5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algn="r" eaLnBrk="1" hangingPunct="1">
              <a:lnSpc>
                <a:spcPct val="85000"/>
              </a:lnSpc>
              <a:buSzPct val="100000"/>
            </a:pPr>
            <a:fld id="{A81C241C-3031-429B-9F82-CF95ABAD7EA3}" type="slidenum">
              <a:rPr lang="pt-BR" altLang="pt-BR" sz="1000" i="1">
                <a:solidFill>
                  <a:srgbClr val="000000"/>
                </a:solidFill>
                <a:latin typeface="Arial" charset="0"/>
                <a:ea typeface="SimSun" pitchFamily="2" charset="-122"/>
              </a:rPr>
              <a:pPr algn="r" eaLnBrk="1" hangingPunct="1">
                <a:lnSpc>
                  <a:spcPct val="85000"/>
                </a:lnSpc>
                <a:buSzPct val="100000"/>
              </a:pPr>
              <a:t>7</a:t>
            </a:fld>
            <a:endParaRPr lang="pt-BR" altLang="pt-BR" sz="1000" i="1">
              <a:solidFill>
                <a:srgbClr val="000000"/>
              </a:solidFill>
              <a:latin typeface="Arial" charset="0"/>
              <a:ea typeface="SimSun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4814672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3270250" y="511175"/>
            <a:ext cx="3394075" cy="254476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1987" name="Rectangle 3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337553" y="3206475"/>
            <a:ext cx="7246227" cy="3101439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 altLang="pt-BR" smtClean="0"/>
          </a:p>
        </p:txBody>
      </p:sp>
      <p:sp>
        <p:nvSpPr>
          <p:cNvPr id="41988" name="Text Box 4"/>
          <p:cNvSpPr txBox="1">
            <a:spLocks noChangeArrowheads="1"/>
          </p:cNvSpPr>
          <p:nvPr/>
        </p:nvSpPr>
        <p:spPr bwMode="auto">
          <a:xfrm>
            <a:off x="5626000" y="6458974"/>
            <a:ext cx="4304529" cy="3410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18018" tIns="0" rIns="18018" bIns="0" anchor="b"/>
          <a:lstStyle>
            <a:lvl1pPr defTabSz="449263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500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 defTabSz="449263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500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 defTabSz="449263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500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 defTabSz="449263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500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 defTabSz="449263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500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500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500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500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5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algn="r" eaLnBrk="1" hangingPunct="1">
              <a:lnSpc>
                <a:spcPct val="85000"/>
              </a:lnSpc>
              <a:buSzPct val="100000"/>
            </a:pPr>
            <a:fld id="{A81C241C-3031-429B-9F82-CF95ABAD7EA3}" type="slidenum">
              <a:rPr lang="pt-BR" altLang="pt-BR" sz="1000" i="1">
                <a:solidFill>
                  <a:srgbClr val="000000"/>
                </a:solidFill>
                <a:latin typeface="Arial" charset="0"/>
                <a:ea typeface="SimSun" pitchFamily="2" charset="-122"/>
              </a:rPr>
              <a:pPr algn="r" eaLnBrk="1" hangingPunct="1">
                <a:lnSpc>
                  <a:spcPct val="85000"/>
                </a:lnSpc>
                <a:buSzPct val="100000"/>
              </a:pPr>
              <a:t>8</a:t>
            </a:fld>
            <a:endParaRPr lang="pt-BR" altLang="pt-BR" sz="1000" i="1">
              <a:solidFill>
                <a:srgbClr val="000000"/>
              </a:solidFill>
              <a:latin typeface="Arial" charset="0"/>
              <a:ea typeface="SimSun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13944024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3270250" y="511175"/>
            <a:ext cx="3394075" cy="254476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1987" name="Rectangle 3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337553" y="3206475"/>
            <a:ext cx="7246227" cy="3101439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 altLang="pt-BR" smtClean="0"/>
          </a:p>
        </p:txBody>
      </p:sp>
      <p:sp>
        <p:nvSpPr>
          <p:cNvPr id="41988" name="Text Box 4"/>
          <p:cNvSpPr txBox="1">
            <a:spLocks noChangeArrowheads="1"/>
          </p:cNvSpPr>
          <p:nvPr/>
        </p:nvSpPr>
        <p:spPr bwMode="auto">
          <a:xfrm>
            <a:off x="5626000" y="6458974"/>
            <a:ext cx="4304529" cy="3410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18018" tIns="0" rIns="18018" bIns="0" anchor="b"/>
          <a:lstStyle>
            <a:lvl1pPr defTabSz="449263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500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 defTabSz="449263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500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 defTabSz="449263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500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 defTabSz="449263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500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 defTabSz="449263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500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500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500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500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5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algn="r" eaLnBrk="1" hangingPunct="1">
              <a:lnSpc>
                <a:spcPct val="85000"/>
              </a:lnSpc>
              <a:buSzPct val="100000"/>
            </a:pPr>
            <a:fld id="{A81C241C-3031-429B-9F82-CF95ABAD7EA3}" type="slidenum">
              <a:rPr lang="pt-BR" altLang="pt-BR" sz="1000" i="1">
                <a:solidFill>
                  <a:srgbClr val="000000"/>
                </a:solidFill>
                <a:latin typeface="Arial" charset="0"/>
                <a:ea typeface="SimSun" pitchFamily="2" charset="-122"/>
              </a:rPr>
              <a:pPr algn="r" eaLnBrk="1" hangingPunct="1">
                <a:lnSpc>
                  <a:spcPct val="85000"/>
                </a:lnSpc>
                <a:buSzPct val="100000"/>
              </a:pPr>
              <a:t>9</a:t>
            </a:fld>
            <a:endParaRPr lang="pt-BR" altLang="pt-BR" sz="1000" i="1">
              <a:solidFill>
                <a:srgbClr val="000000"/>
              </a:solidFill>
              <a:latin typeface="Arial" charset="0"/>
              <a:ea typeface="SimSun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6693750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64317-7330-45DD-BB0D-7DF9D96416E9}" type="datetimeFigureOut">
              <a:rPr lang="pt-BR" smtClean="0"/>
              <a:pPr/>
              <a:t>07/05/2018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7AF7C-8FFF-4923-AC94-E1F485B08CEE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9541822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64317-7330-45DD-BB0D-7DF9D96416E9}" type="datetimeFigureOut">
              <a:rPr lang="pt-BR" smtClean="0"/>
              <a:pPr/>
              <a:t>07/05/2018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7AF7C-8FFF-4923-AC94-E1F485B08CEE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1325467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64317-7330-45DD-BB0D-7DF9D96416E9}" type="datetimeFigureOut">
              <a:rPr lang="pt-BR" smtClean="0"/>
              <a:pPr/>
              <a:t>07/05/2018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7AF7C-8FFF-4923-AC94-E1F485B08CEE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239454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64317-7330-45DD-BB0D-7DF9D96416E9}" type="datetimeFigureOut">
              <a:rPr lang="pt-BR" smtClean="0"/>
              <a:pPr/>
              <a:t>07/05/2018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7AF7C-8FFF-4923-AC94-E1F485B08CEE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1171748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64317-7330-45DD-BB0D-7DF9D96416E9}" type="datetimeFigureOut">
              <a:rPr lang="pt-BR" smtClean="0"/>
              <a:pPr/>
              <a:t>07/05/2018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7AF7C-8FFF-4923-AC94-E1F485B08CEE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857137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64317-7330-45DD-BB0D-7DF9D96416E9}" type="datetimeFigureOut">
              <a:rPr lang="pt-BR" smtClean="0"/>
              <a:pPr/>
              <a:t>07/05/2018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7AF7C-8FFF-4923-AC94-E1F485B08CEE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353027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64317-7330-45DD-BB0D-7DF9D96416E9}" type="datetimeFigureOut">
              <a:rPr lang="pt-BR" smtClean="0"/>
              <a:pPr/>
              <a:t>07/05/2018</a:t>
            </a:fld>
            <a:endParaRPr lang="pt-BR" dirty="0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7AF7C-8FFF-4923-AC94-E1F485B08CEE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7984856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64317-7330-45DD-BB0D-7DF9D96416E9}" type="datetimeFigureOut">
              <a:rPr lang="pt-BR" smtClean="0"/>
              <a:pPr/>
              <a:t>07/05/2018</a:t>
            </a:fld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7AF7C-8FFF-4923-AC94-E1F485B08CEE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776530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64317-7330-45DD-BB0D-7DF9D96416E9}" type="datetimeFigureOut">
              <a:rPr lang="pt-BR" smtClean="0"/>
              <a:pPr/>
              <a:t>07/05/2018</a:t>
            </a:fld>
            <a:endParaRPr lang="pt-BR" dirty="0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7AF7C-8FFF-4923-AC94-E1F485B08CEE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4120998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2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64317-7330-45DD-BB0D-7DF9D96416E9}" type="datetimeFigureOut">
              <a:rPr lang="pt-BR" smtClean="0"/>
              <a:pPr/>
              <a:t>07/05/2018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7AF7C-8FFF-4923-AC94-E1F485B08CEE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4666180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64317-7330-45DD-BB0D-7DF9D96416E9}" type="datetimeFigureOut">
              <a:rPr lang="pt-BR" smtClean="0"/>
              <a:pPr/>
              <a:t>07/05/2018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7AF7C-8FFF-4923-AC94-E1F485B08CEE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8309861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/>
            </a:gs>
            <a:gs pos="50000">
              <a:schemeClr val="bg1"/>
            </a:gs>
            <a:gs pos="100000">
              <a:schemeClr val="bg1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464317-7330-45DD-BB0D-7DF9D96416E9}" type="datetimeFigureOut">
              <a:rPr lang="pt-BR" smtClean="0"/>
              <a:pPr/>
              <a:t>07/05/2018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87AF7C-8FFF-4923-AC94-E1F485B08CEE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4303073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" y="1295400"/>
            <a:ext cx="9067800" cy="2667000"/>
          </a:xfrm>
        </p:spPr>
        <p:txBody>
          <a:bodyPr>
            <a:noAutofit/>
          </a:bodyPr>
          <a:lstStyle/>
          <a:p>
            <a:pPr algn="ctr"/>
            <a:r>
              <a:rPr lang="pt-BR" sz="5400" b="1" dirty="0" smtClean="0"/>
              <a:t>IMPEDIMENTOS TÉCNICOS 2018</a:t>
            </a:r>
            <a:endParaRPr lang="pt-BR" sz="54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4724400"/>
            <a:ext cx="9144000" cy="2057400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pt-BR" sz="5600" b="1" i="1" dirty="0" smtClean="0">
                <a:solidFill>
                  <a:schemeClr val="tx2">
                    <a:lumMod val="10000"/>
                  </a:schemeClr>
                </a:solidFill>
              </a:rPr>
              <a:t>Ricardo Volpe</a:t>
            </a:r>
          </a:p>
          <a:p>
            <a:pPr algn="l"/>
            <a:endParaRPr lang="pt-BR" sz="2300" dirty="0" smtClean="0">
              <a:solidFill>
                <a:schemeClr val="tx2">
                  <a:lumMod val="10000"/>
                </a:schemeClr>
              </a:solidFill>
            </a:endParaRPr>
          </a:p>
          <a:p>
            <a:pPr algn="l"/>
            <a:r>
              <a:rPr lang="pt-BR" b="1" dirty="0" smtClean="0">
                <a:solidFill>
                  <a:schemeClr val="tx2">
                    <a:lumMod val="10000"/>
                  </a:schemeClr>
                </a:solidFill>
              </a:rPr>
              <a:t>Diretor da CONOF/CD</a:t>
            </a:r>
            <a:endParaRPr lang="pt-BR" sz="2400" b="1" dirty="0" smtClean="0">
              <a:solidFill>
                <a:schemeClr val="tx2">
                  <a:lumMod val="10000"/>
                </a:schemeClr>
              </a:solidFill>
            </a:endParaRPr>
          </a:p>
          <a:p>
            <a:r>
              <a:rPr lang="pt-BR" sz="2400" dirty="0" smtClean="0">
                <a:solidFill>
                  <a:schemeClr val="tx2">
                    <a:lumMod val="10000"/>
                  </a:schemeClr>
                </a:solidFill>
              </a:rPr>
              <a:t>07 de maio de 2018</a:t>
            </a:r>
          </a:p>
          <a:p>
            <a:pPr algn="l"/>
            <a:endParaRPr lang="pt-BR" dirty="0" smtClean="0">
              <a:solidFill>
                <a:schemeClr val="tx2">
                  <a:lumMod val="10000"/>
                </a:schemeClr>
              </a:solidFill>
            </a:endParaRPr>
          </a:p>
          <a:p>
            <a:pPr algn="l"/>
            <a:endParaRPr lang="pt-BR" dirty="0">
              <a:solidFill>
                <a:schemeClr val="tx2">
                  <a:lumMod val="10000"/>
                </a:schemeClr>
              </a:solidFill>
            </a:endParaRP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19050" y="0"/>
            <a:ext cx="9067800" cy="1219200"/>
          </a:xfrm>
          <a:prstGeom prst="rect">
            <a:avLst/>
          </a:prstGeom>
        </p:spPr>
        <p:txBody>
          <a:bodyPr vert="horz" lIns="0" rIns="18288">
            <a:normAutofit/>
          </a:bodyPr>
          <a:lstStyle>
            <a:lvl1pPr marL="0" marR="45720" indent="0" algn="r" rtl="0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None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None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None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None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ct val="20000"/>
              </a:spcBef>
              <a:buClr>
                <a:schemeClr val="tx2"/>
              </a:buClr>
              <a:buNone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None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pt-BR" sz="3400" dirty="0" smtClean="0"/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2971800" y="0"/>
            <a:ext cx="6172200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>
              <a:spcBef>
                <a:spcPct val="50000"/>
              </a:spcBef>
            </a:pPr>
            <a:r>
              <a:rPr lang="pt-BR" sz="1600" dirty="0">
                <a:latin typeface="Arial" charset="0"/>
              </a:rPr>
              <a:t>Consultoria de Orçamento e Fiscalização Financeira - </a:t>
            </a:r>
            <a:r>
              <a:rPr lang="pt-BR" sz="1600" dirty="0" smtClean="0">
                <a:latin typeface="Arial" charset="0"/>
              </a:rPr>
              <a:t>CONOF</a:t>
            </a:r>
            <a:endParaRPr lang="pt-BR" sz="1600" dirty="0">
              <a:latin typeface="Arial" charset="0"/>
            </a:endParaRPr>
          </a:p>
        </p:txBody>
      </p:sp>
      <p:pic>
        <p:nvPicPr>
          <p:cNvPr id="9" name="Imagem 8" descr="Descrição: Descrição: logo CONOF_CD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"/>
            <a:ext cx="3409950" cy="45273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3"/>
          <p:cNvSpPr>
            <a:spLocks noChangeArrowheads="1"/>
          </p:cNvSpPr>
          <p:nvPr/>
        </p:nvSpPr>
        <p:spPr bwMode="auto">
          <a:xfrm>
            <a:off x="0" y="1371600"/>
            <a:ext cx="9115425" cy="52882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>
            <a:spAutoFit/>
          </a:bodyPr>
          <a:lstStyle>
            <a:lvl1pPr defTabSz="449263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500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 defTabSz="449263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500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 defTabSz="449263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500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 defTabSz="449263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500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 defTabSz="449263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500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500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500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500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5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marL="288000" indent="-180000" algn="just">
              <a:spcAft>
                <a:spcPts val="300"/>
              </a:spcAft>
              <a:buSzPct val="100000"/>
              <a:buFont typeface="Arial" panose="020B0604020202020204" pitchFamily="34" charset="0"/>
              <a:buChar char="•"/>
            </a:pPr>
            <a:endParaRPr lang="pt-BR" altLang="pt-BR" sz="2800" b="1" dirty="0" smtClean="0">
              <a:solidFill>
                <a:schemeClr val="tx1"/>
              </a:solidFill>
              <a:latin typeface="Arial" charset="0"/>
              <a:ea typeface="SimSun" pitchFamily="2" charset="-122"/>
            </a:endParaRPr>
          </a:p>
          <a:p>
            <a:pPr marL="288000" indent="-180000" algn="just">
              <a:spcAft>
                <a:spcPts val="300"/>
              </a:spcAft>
              <a:buSzPct val="100000"/>
              <a:buFont typeface="Arial" panose="020B0604020202020204" pitchFamily="34" charset="0"/>
              <a:buChar char="•"/>
            </a:pPr>
            <a:r>
              <a:rPr lang="pt-BR" altLang="pt-BR" sz="2400" b="1" dirty="0" smtClean="0">
                <a:solidFill>
                  <a:schemeClr val="tx1"/>
                </a:solidFill>
                <a:latin typeface="Arial" charset="0"/>
                <a:ea typeface="SimSun" pitchFamily="2" charset="-122"/>
              </a:rPr>
              <a:t>ACESSO AO SILOR</a:t>
            </a:r>
          </a:p>
          <a:p>
            <a:pPr marL="565200" indent="-457200" algn="just">
              <a:spcAft>
                <a:spcPts val="300"/>
              </a:spcAft>
              <a:buSzPct val="100000"/>
              <a:buFont typeface="Wingdings" panose="05000000000000000000" pitchFamily="2" charset="2"/>
              <a:buChar char="ü"/>
            </a:pPr>
            <a:r>
              <a:rPr lang="pt-BR" altLang="pt-BR" sz="2400" b="1" dirty="0">
                <a:solidFill>
                  <a:schemeClr val="tx1"/>
                </a:solidFill>
                <a:latin typeface="Arial" charset="0"/>
                <a:ea typeface="SimSun" pitchFamily="2" charset="-122"/>
              </a:rPr>
              <a:t> </a:t>
            </a:r>
            <a:r>
              <a:rPr lang="pt-BR" altLang="pt-BR" sz="2400" b="1" dirty="0" smtClean="0">
                <a:solidFill>
                  <a:schemeClr val="tx1"/>
                </a:solidFill>
                <a:latin typeface="Arial" charset="0"/>
                <a:ea typeface="SimSun" pitchFamily="2" charset="-122"/>
              </a:rPr>
              <a:t>Somente o parlamentar autor da emenda</a:t>
            </a:r>
          </a:p>
          <a:p>
            <a:pPr marL="565200" indent="-457200" algn="just">
              <a:spcAft>
                <a:spcPts val="300"/>
              </a:spcAft>
              <a:buSzPct val="100000"/>
              <a:buFont typeface="Wingdings" panose="05000000000000000000" pitchFamily="2" charset="2"/>
              <a:buChar char="ü"/>
            </a:pPr>
            <a:endParaRPr lang="pt-BR" altLang="pt-BR" sz="2400" dirty="0" smtClean="0">
              <a:solidFill>
                <a:schemeClr val="tx1"/>
              </a:solidFill>
              <a:latin typeface="Arial" charset="0"/>
              <a:ea typeface="SimSun" pitchFamily="2" charset="-122"/>
            </a:endParaRPr>
          </a:p>
          <a:p>
            <a:pPr marL="108000" algn="just">
              <a:spcAft>
                <a:spcPts val="300"/>
              </a:spcAft>
              <a:buSzPct val="100000"/>
            </a:pPr>
            <a:r>
              <a:rPr lang="pt-BR" altLang="pt-BR" sz="2400" b="1" dirty="0" smtClean="0">
                <a:solidFill>
                  <a:schemeClr val="tx1"/>
                </a:solidFill>
                <a:latin typeface="Arial" charset="0"/>
                <a:ea typeface="SimSun" pitchFamily="2" charset="-122"/>
              </a:rPr>
              <a:t>Alterações de GND, MA e Beneficiários no SILOR</a:t>
            </a:r>
            <a:endParaRPr lang="pt-BR" altLang="pt-BR" sz="2400" b="1" dirty="0">
              <a:solidFill>
                <a:schemeClr val="tx1"/>
              </a:solidFill>
              <a:latin typeface="Arial" charset="0"/>
              <a:ea typeface="SimSun" pitchFamily="2" charset="-122"/>
            </a:endParaRPr>
          </a:p>
          <a:p>
            <a:pPr marL="565200" indent="-457200" algn="just">
              <a:spcAft>
                <a:spcPts val="300"/>
              </a:spcAft>
              <a:buSzPct val="100000"/>
              <a:buFont typeface="Wingdings" panose="05000000000000000000" pitchFamily="2" charset="2"/>
              <a:buChar char="ü"/>
            </a:pPr>
            <a:r>
              <a:rPr lang="pt-BR" altLang="pt-BR" sz="2400" dirty="0" smtClean="0">
                <a:solidFill>
                  <a:schemeClr val="tx1"/>
                </a:solidFill>
                <a:latin typeface="Arial" charset="0"/>
                <a:ea typeface="SimSun" pitchFamily="2" charset="-122"/>
              </a:rPr>
              <a:t>os ajustes de classificadores complementares </a:t>
            </a:r>
            <a:r>
              <a:rPr lang="pt-BR" altLang="pt-BR" sz="2400" b="1" dirty="0" smtClean="0">
                <a:solidFill>
                  <a:schemeClr val="tx1"/>
                </a:solidFill>
                <a:latin typeface="Arial" charset="0"/>
                <a:ea typeface="SimSun" pitchFamily="2" charset="-122"/>
              </a:rPr>
              <a:t>(GND e Modalidade de Aplicação) e de beneficiários NÃO</a:t>
            </a:r>
            <a:r>
              <a:rPr lang="pt-BR" altLang="pt-BR" sz="2400" dirty="0" smtClean="0">
                <a:solidFill>
                  <a:schemeClr val="tx1"/>
                </a:solidFill>
                <a:latin typeface="Arial" charset="0"/>
                <a:ea typeface="SimSun" pitchFamily="2" charset="-122"/>
              </a:rPr>
              <a:t> são feitos no </a:t>
            </a:r>
            <a:r>
              <a:rPr lang="pt-BR" altLang="pt-BR" sz="2400" b="1" dirty="0" smtClean="0">
                <a:solidFill>
                  <a:schemeClr val="tx1"/>
                </a:solidFill>
                <a:latin typeface="Arial" charset="0"/>
                <a:ea typeface="SimSun" pitchFamily="2" charset="-122"/>
              </a:rPr>
              <a:t>SILOR</a:t>
            </a:r>
          </a:p>
          <a:p>
            <a:pPr marL="565200" indent="-457200" algn="just">
              <a:spcAft>
                <a:spcPts val="300"/>
              </a:spcAft>
              <a:buSzPct val="100000"/>
              <a:buFont typeface="Wingdings" panose="05000000000000000000" pitchFamily="2" charset="2"/>
              <a:buChar char="ü"/>
            </a:pPr>
            <a:r>
              <a:rPr lang="pt-BR" altLang="pt-BR" sz="2400" dirty="0" smtClean="0">
                <a:solidFill>
                  <a:schemeClr val="tx1"/>
                </a:solidFill>
                <a:latin typeface="Arial" charset="0"/>
                <a:ea typeface="SimSun" pitchFamily="2" charset="-122"/>
              </a:rPr>
              <a:t>Pode ser feito ajustes de GND e MA decorrentes dos remanejamentos entre emendas (parcial) e para nova programação (total)</a:t>
            </a:r>
          </a:p>
          <a:p>
            <a:pPr marL="565200" indent="-457200" algn="just">
              <a:spcAft>
                <a:spcPts val="300"/>
              </a:spcAft>
              <a:buSzPct val="100000"/>
              <a:buFont typeface="Wingdings" panose="05000000000000000000" pitchFamily="2" charset="2"/>
              <a:buChar char="ü"/>
            </a:pPr>
            <a:r>
              <a:rPr lang="pt-BR" altLang="pt-BR" sz="2400" dirty="0" smtClean="0">
                <a:solidFill>
                  <a:schemeClr val="tx1"/>
                </a:solidFill>
                <a:latin typeface="Arial" charset="0"/>
                <a:ea typeface="SimSun" pitchFamily="2" charset="-122"/>
              </a:rPr>
              <a:t>Posteriormente serão </a:t>
            </a:r>
            <a:r>
              <a:rPr lang="pt-BR" altLang="pt-BR" sz="2400" b="1" dirty="0" smtClean="0">
                <a:solidFill>
                  <a:schemeClr val="tx1"/>
                </a:solidFill>
                <a:latin typeface="Arial" charset="0"/>
                <a:ea typeface="SimSun" pitchFamily="2" charset="-122"/>
              </a:rPr>
              <a:t>REALIZADOS</a:t>
            </a:r>
            <a:r>
              <a:rPr lang="pt-BR" altLang="pt-BR" sz="2400" dirty="0" smtClean="0">
                <a:solidFill>
                  <a:schemeClr val="tx1"/>
                </a:solidFill>
                <a:latin typeface="Arial" charset="0"/>
                <a:ea typeface="SimSun" pitchFamily="2" charset="-122"/>
              </a:rPr>
              <a:t> no </a:t>
            </a:r>
            <a:r>
              <a:rPr lang="pt-BR" altLang="pt-BR" sz="2400" b="1" dirty="0" smtClean="0">
                <a:solidFill>
                  <a:schemeClr val="tx1"/>
                </a:solidFill>
                <a:latin typeface="Arial" charset="0"/>
                <a:ea typeface="SimSun" pitchFamily="2" charset="-122"/>
              </a:rPr>
              <a:t>SIOP</a:t>
            </a:r>
            <a:r>
              <a:rPr lang="pt-BR" altLang="pt-BR" sz="2400" dirty="0" smtClean="0">
                <a:solidFill>
                  <a:schemeClr val="tx1"/>
                </a:solidFill>
                <a:latin typeface="Arial" charset="0"/>
                <a:ea typeface="SimSun" pitchFamily="2" charset="-122"/>
              </a:rPr>
              <a:t>, conforme será divulgado pelo Executivo</a:t>
            </a:r>
            <a:r>
              <a:rPr lang="pt-BR" altLang="pt-BR" sz="2800" b="1" dirty="0" smtClean="0">
                <a:solidFill>
                  <a:schemeClr val="tx1"/>
                </a:solidFill>
                <a:latin typeface="Arial" charset="0"/>
                <a:ea typeface="SimSun" pitchFamily="2" charset="-122"/>
              </a:rPr>
              <a:t> </a:t>
            </a:r>
            <a:endParaRPr lang="pt-BR" altLang="pt-BR" sz="2700" dirty="0" smtClean="0">
              <a:solidFill>
                <a:schemeClr val="tx1"/>
              </a:solidFill>
              <a:latin typeface="Arial" charset="0"/>
              <a:ea typeface="SimSun" pitchFamily="2" charset="-122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0" y="678012"/>
            <a:ext cx="9115425" cy="678011"/>
          </a:xfrm>
          <a:prstGeom prst="rect">
            <a:avLst/>
          </a:prstGeom>
        </p:spPr>
        <p:txBody>
          <a:bodyPr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4400" b="1" dirty="0" smtClean="0"/>
              <a:t>Instrução Normativa 01/2014 - </a:t>
            </a:r>
            <a:r>
              <a:rPr lang="pt-BR" sz="4400" b="1" dirty="0" err="1" smtClean="0"/>
              <a:t>Silor</a:t>
            </a:r>
            <a:endParaRPr lang="pt-BR" sz="4400" dirty="0"/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6553200" y="6305549"/>
            <a:ext cx="2133600" cy="47625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/>
          <a:lstStyle/>
          <a:p>
            <a:pPr algn="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D2817430-685F-4F9C-9347-A9A9F9DFADEE}" type="slidenum">
              <a:rPr lang="pt-BR" sz="1400">
                <a:solidFill>
                  <a:srgbClr val="000000"/>
                </a:solidFill>
                <a:latin typeface="Arial" charset="0"/>
              </a:rPr>
              <a:pPr algn="r">
                <a:buClrTx/>
                <a:buFontTx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t>10</a:t>
            </a:fld>
            <a:endParaRPr lang="pt-BR" sz="140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2971800" y="0"/>
            <a:ext cx="6172200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>
              <a:spcBef>
                <a:spcPct val="50000"/>
              </a:spcBef>
            </a:pPr>
            <a:r>
              <a:rPr lang="pt-BR" sz="1600" dirty="0">
                <a:latin typeface="Arial" charset="0"/>
              </a:rPr>
              <a:t>Consultoria de Orçamento e Fiscalização Financeira - </a:t>
            </a:r>
            <a:r>
              <a:rPr lang="pt-BR" sz="1600" dirty="0" smtClean="0">
                <a:latin typeface="Arial" charset="0"/>
              </a:rPr>
              <a:t>CONOF</a:t>
            </a:r>
            <a:endParaRPr lang="pt-BR" sz="1600" dirty="0">
              <a:latin typeface="Arial" charset="0"/>
            </a:endParaRPr>
          </a:p>
        </p:txBody>
      </p:sp>
      <p:pic>
        <p:nvPicPr>
          <p:cNvPr id="7" name="Imagem 6" descr="Descrição: Descrição: logo CONOF_CD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"/>
            <a:ext cx="3409950" cy="45273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17520840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152400" y="533400"/>
            <a:ext cx="8839200" cy="533400"/>
          </a:xfrm>
          <a:prstGeom prst="rect">
            <a:avLst/>
          </a:prstGeom>
        </p:spPr>
        <p:txBody>
          <a:bodyPr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3600" b="1" dirty="0" smtClean="0"/>
              <a:t>Impedimentos: prazos no Congresso Nacional</a:t>
            </a:r>
            <a:endParaRPr lang="pt-BR" sz="4800" dirty="0"/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6553200" y="6385570"/>
            <a:ext cx="2133600" cy="39623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/>
          <a:lstStyle/>
          <a:p>
            <a:pPr algn="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D2817430-685F-4F9C-9347-A9A9F9DFADEE}" type="slidenum">
              <a:rPr lang="pt-BR" sz="1400">
                <a:solidFill>
                  <a:srgbClr val="000000"/>
                </a:solidFill>
                <a:latin typeface="Arial" charset="0"/>
              </a:rPr>
              <a:pPr algn="r">
                <a:buClrTx/>
                <a:buFontTx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t>11</a:t>
            </a:fld>
            <a:endParaRPr lang="pt-BR" sz="140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1" y="1295400"/>
            <a:ext cx="9115425" cy="52651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>
            <a:spAutoFit/>
          </a:bodyPr>
          <a:lstStyle>
            <a:lvl1pPr defTabSz="449263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500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 defTabSz="449263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500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 defTabSz="449263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500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 defTabSz="449263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500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 defTabSz="449263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500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500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500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500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5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marL="108000" algn="just">
              <a:spcAft>
                <a:spcPts val="300"/>
              </a:spcAft>
              <a:buSzPct val="100000"/>
            </a:pPr>
            <a:r>
              <a:rPr lang="pt-BR" altLang="pt-BR" sz="2800" b="1" dirty="0" smtClean="0">
                <a:solidFill>
                  <a:schemeClr val="tx1"/>
                </a:solidFill>
                <a:latin typeface="Arial" charset="0"/>
                <a:ea typeface="SimSun" pitchFamily="2" charset="-122"/>
              </a:rPr>
              <a:t>Prazo Total: 30 dias (02/05/2018 a 04/06/2018)</a:t>
            </a:r>
          </a:p>
          <a:p>
            <a:pPr marL="108000" algn="just">
              <a:spcAft>
                <a:spcPts val="300"/>
              </a:spcAft>
              <a:buSzPct val="100000"/>
            </a:pPr>
            <a:endParaRPr lang="pt-BR" altLang="pt-BR" sz="2800" b="1" dirty="0" smtClean="0">
              <a:solidFill>
                <a:schemeClr val="tx1"/>
              </a:solidFill>
              <a:latin typeface="Arial" charset="0"/>
              <a:ea typeface="SimSun" pitchFamily="2" charset="-122"/>
            </a:endParaRPr>
          </a:p>
          <a:p>
            <a:pPr marL="288000" indent="-180000" algn="just">
              <a:spcAft>
                <a:spcPts val="300"/>
              </a:spcAft>
              <a:buSzPct val="100000"/>
              <a:buFont typeface="Arial" panose="020B0604020202020204" pitchFamily="34" charset="0"/>
              <a:buChar char="•"/>
            </a:pPr>
            <a:r>
              <a:rPr lang="pt-BR" altLang="pt-BR" sz="2800" b="1" dirty="0" smtClean="0">
                <a:solidFill>
                  <a:schemeClr val="tx1"/>
                </a:solidFill>
                <a:latin typeface="Arial" charset="0"/>
                <a:ea typeface="SimSun" pitchFamily="2" charset="-122"/>
              </a:rPr>
              <a:t>02/05</a:t>
            </a:r>
            <a:r>
              <a:rPr lang="pt-BR" altLang="pt-BR" sz="2800" dirty="0" smtClean="0">
                <a:solidFill>
                  <a:schemeClr val="tx1"/>
                </a:solidFill>
                <a:latin typeface="Arial" charset="0"/>
                <a:ea typeface="SimSun" pitchFamily="2" charset="-122"/>
              </a:rPr>
              <a:t>: recebimento dos impedimentos pelo CN</a:t>
            </a:r>
          </a:p>
          <a:p>
            <a:pPr marL="288000" indent="-180000" algn="just">
              <a:spcAft>
                <a:spcPts val="300"/>
              </a:spcAft>
              <a:buSzPct val="100000"/>
              <a:buFont typeface="Arial" panose="020B0604020202020204" pitchFamily="34" charset="0"/>
              <a:buChar char="•"/>
            </a:pPr>
            <a:r>
              <a:rPr lang="pt-BR" altLang="pt-BR" sz="2800" b="1" dirty="0" smtClean="0">
                <a:solidFill>
                  <a:schemeClr val="tx1"/>
                </a:solidFill>
                <a:latin typeface="Arial" charset="0"/>
                <a:ea typeface="SimSun" pitchFamily="2" charset="-122"/>
              </a:rPr>
              <a:t>07/05</a:t>
            </a:r>
            <a:r>
              <a:rPr lang="pt-BR" altLang="pt-BR" sz="2800" dirty="0" smtClean="0">
                <a:solidFill>
                  <a:schemeClr val="tx1"/>
                </a:solidFill>
                <a:latin typeface="Arial" charset="0"/>
                <a:ea typeface="SimSun" pitchFamily="2" charset="-122"/>
              </a:rPr>
              <a:t>: disponibiliza – publica no site da CMO </a:t>
            </a:r>
          </a:p>
          <a:p>
            <a:pPr marL="288000" indent="-180000" algn="just">
              <a:spcAft>
                <a:spcPts val="300"/>
              </a:spcAft>
              <a:buSzPct val="100000"/>
              <a:buFont typeface="Arial" panose="020B0604020202020204" pitchFamily="34" charset="0"/>
              <a:buChar char="•"/>
            </a:pPr>
            <a:r>
              <a:rPr lang="pt-BR" altLang="pt-BR" sz="2800" b="1" dirty="0" smtClean="0">
                <a:solidFill>
                  <a:schemeClr val="tx1"/>
                </a:solidFill>
                <a:latin typeface="Arial" charset="0"/>
                <a:ea typeface="SimSun" pitchFamily="2" charset="-122"/>
              </a:rPr>
              <a:t>Início 07 a 16/05/2018</a:t>
            </a:r>
            <a:r>
              <a:rPr lang="pt-BR" altLang="pt-BR" sz="2800" dirty="0" smtClean="0">
                <a:solidFill>
                  <a:schemeClr val="tx1"/>
                </a:solidFill>
                <a:latin typeface="Arial" charset="0"/>
                <a:ea typeface="SimSun" pitchFamily="2" charset="-122"/>
              </a:rPr>
              <a:t>: 10 dias para os parlamentares realizarem as indicações no SILOR: </a:t>
            </a:r>
          </a:p>
          <a:p>
            <a:pPr marL="288000" indent="-180000" algn="just">
              <a:spcAft>
                <a:spcPts val="300"/>
              </a:spcAft>
              <a:buSzPct val="100000"/>
              <a:buFont typeface="Arial" panose="020B0604020202020204" pitchFamily="34" charset="0"/>
              <a:buChar char="•"/>
            </a:pPr>
            <a:r>
              <a:rPr lang="pt-BR" altLang="pt-BR" sz="3600" b="1" u="sng" dirty="0" smtClean="0">
                <a:solidFill>
                  <a:srgbClr val="0070C0"/>
                </a:solidFill>
                <a:latin typeface="Arial" charset="0"/>
                <a:ea typeface="SimSun" pitchFamily="2" charset="-122"/>
              </a:rPr>
              <a:t>//</a:t>
            </a:r>
            <a:r>
              <a:rPr lang="pt-BR" altLang="pt-BR" sz="3600" b="1" u="sng" dirty="0" err="1" smtClean="0">
                <a:solidFill>
                  <a:srgbClr val="0070C0"/>
                </a:solidFill>
                <a:latin typeface="Arial" charset="0"/>
                <a:ea typeface="SimSun" pitchFamily="2" charset="-122"/>
              </a:rPr>
              <a:t>cn</a:t>
            </a:r>
            <a:r>
              <a:rPr lang="pt-BR" altLang="pt-BR" sz="3600" b="1" u="sng" dirty="0" smtClean="0">
                <a:solidFill>
                  <a:srgbClr val="0070C0"/>
                </a:solidFill>
                <a:latin typeface="Arial" charset="0"/>
                <a:ea typeface="SimSun" pitchFamily="2" charset="-122"/>
              </a:rPr>
              <a:t>/</a:t>
            </a:r>
            <a:r>
              <a:rPr lang="pt-BR" altLang="pt-BR" sz="3600" b="1" u="sng" dirty="0" err="1" smtClean="0">
                <a:solidFill>
                  <a:srgbClr val="0070C0"/>
                </a:solidFill>
                <a:latin typeface="Arial" charset="0"/>
                <a:ea typeface="SimSun" pitchFamily="2" charset="-122"/>
              </a:rPr>
              <a:t>silor</a:t>
            </a:r>
            <a:endParaRPr lang="pt-BR" altLang="pt-BR" sz="3600" b="1" u="sng" dirty="0" smtClean="0">
              <a:solidFill>
                <a:srgbClr val="0070C0"/>
              </a:solidFill>
              <a:latin typeface="Arial" charset="0"/>
              <a:ea typeface="SimSun" pitchFamily="2" charset="-122"/>
            </a:endParaRPr>
          </a:p>
          <a:p>
            <a:pPr marL="288000" indent="-180000" algn="just">
              <a:spcAft>
                <a:spcPts val="300"/>
              </a:spcAft>
              <a:buSzPct val="100000"/>
              <a:buFont typeface="Arial" panose="020B0604020202020204" pitchFamily="34" charset="0"/>
              <a:buChar char="•"/>
            </a:pPr>
            <a:r>
              <a:rPr lang="pt-BR" altLang="pt-BR" sz="2800" dirty="0" smtClean="0">
                <a:solidFill>
                  <a:schemeClr val="tx1"/>
                </a:solidFill>
                <a:latin typeface="Arial" charset="0"/>
                <a:ea typeface="SimSun" pitchFamily="2" charset="-122"/>
              </a:rPr>
              <a:t> prazo para CMO organizar e consolidar</a:t>
            </a:r>
            <a:endParaRPr lang="pt-BR" altLang="pt-BR" sz="2800" dirty="0">
              <a:solidFill>
                <a:schemeClr val="tx1"/>
              </a:solidFill>
              <a:latin typeface="Arial" charset="0"/>
              <a:ea typeface="SimSun" pitchFamily="2" charset="-122"/>
            </a:endParaRPr>
          </a:p>
          <a:p>
            <a:pPr marL="288000" indent="-180000" algn="just">
              <a:spcAft>
                <a:spcPts val="300"/>
              </a:spcAft>
              <a:buSzPct val="100000"/>
              <a:buFont typeface="Arial" panose="020B0604020202020204" pitchFamily="34" charset="0"/>
              <a:buChar char="•"/>
            </a:pPr>
            <a:r>
              <a:rPr lang="pt-BR" altLang="pt-BR" sz="2800" dirty="0" smtClean="0">
                <a:solidFill>
                  <a:schemeClr val="tx1"/>
                </a:solidFill>
                <a:latin typeface="Arial" charset="0"/>
                <a:ea typeface="SimSun" pitchFamily="2" charset="-122"/>
              </a:rPr>
              <a:t> até 5 dias para CMO encaminhar para Mesa do CN</a:t>
            </a:r>
            <a:endParaRPr lang="pt-BR" altLang="pt-BR" sz="2800" dirty="0">
              <a:solidFill>
                <a:schemeClr val="tx1"/>
              </a:solidFill>
              <a:latin typeface="Arial" charset="0"/>
              <a:ea typeface="SimSun" pitchFamily="2" charset="-122"/>
            </a:endParaRPr>
          </a:p>
          <a:p>
            <a:pPr marL="288000" indent="-180000" algn="just">
              <a:spcAft>
                <a:spcPts val="300"/>
              </a:spcAft>
              <a:buSzPct val="100000"/>
              <a:buFont typeface="Arial" panose="020B0604020202020204" pitchFamily="34" charset="0"/>
              <a:buChar char="•"/>
            </a:pPr>
            <a:r>
              <a:rPr lang="pt-BR" altLang="pt-BR" sz="2800" dirty="0">
                <a:solidFill>
                  <a:schemeClr val="tx1"/>
                </a:solidFill>
                <a:latin typeface="Arial" charset="0"/>
                <a:ea typeface="SimSun" pitchFamily="2" charset="-122"/>
              </a:rPr>
              <a:t> </a:t>
            </a:r>
            <a:r>
              <a:rPr lang="pt-BR" altLang="pt-BR" sz="2800" b="1" dirty="0" smtClean="0">
                <a:solidFill>
                  <a:schemeClr val="tx1"/>
                </a:solidFill>
                <a:latin typeface="Arial" charset="0"/>
                <a:ea typeface="SimSun" pitchFamily="2" charset="-122"/>
              </a:rPr>
              <a:t>até 04/06/2017 </a:t>
            </a:r>
            <a:r>
              <a:rPr lang="pt-BR" altLang="pt-BR" sz="2800" dirty="0" smtClean="0">
                <a:solidFill>
                  <a:schemeClr val="tx1"/>
                </a:solidFill>
                <a:latin typeface="Arial" charset="0"/>
                <a:ea typeface="SimSun" pitchFamily="2" charset="-122"/>
              </a:rPr>
              <a:t>encaminhamento das indicações legislativas ao Poder Executivo</a:t>
            </a:r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2971800" y="0"/>
            <a:ext cx="6172200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>
              <a:spcBef>
                <a:spcPct val="50000"/>
              </a:spcBef>
            </a:pPr>
            <a:r>
              <a:rPr lang="pt-BR" sz="1600" dirty="0">
                <a:latin typeface="Arial" charset="0"/>
              </a:rPr>
              <a:t>Consultoria de Orçamento e Fiscalização Financeira - </a:t>
            </a:r>
            <a:r>
              <a:rPr lang="pt-BR" sz="1600" dirty="0" smtClean="0">
                <a:latin typeface="Arial" charset="0"/>
              </a:rPr>
              <a:t>CONOF</a:t>
            </a:r>
            <a:endParaRPr lang="pt-BR" sz="1600" dirty="0">
              <a:latin typeface="Arial" charset="0"/>
            </a:endParaRPr>
          </a:p>
        </p:txBody>
      </p:sp>
      <p:pic>
        <p:nvPicPr>
          <p:cNvPr id="9" name="Imagem 8" descr="Descrição: Descrição: logo CONOF_CD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"/>
            <a:ext cx="3409950" cy="45273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6878425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-14177" y="609600"/>
            <a:ext cx="914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200" dirty="0" smtClean="0">
                <a:solidFill>
                  <a:srgbClr val="002060"/>
                </a:solidFill>
                <a:latin typeface="Calibri"/>
              </a:rPr>
              <a:t>Emendas com impedimento, por tipo de autor–2017</a:t>
            </a:r>
            <a:endParaRPr lang="pt-BR" sz="3200" dirty="0">
              <a:solidFill>
                <a:srgbClr val="002060"/>
              </a:solidFill>
              <a:latin typeface="Calibri"/>
            </a:endParaRPr>
          </a:p>
        </p:txBody>
      </p:sp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7537628"/>
              </p:ext>
            </p:extLst>
          </p:nvPr>
        </p:nvGraphicFramePr>
        <p:xfrm>
          <a:off x="33670" y="1219199"/>
          <a:ext cx="9110333" cy="53744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36576"/>
                <a:gridCol w="1021720"/>
                <a:gridCol w="1106863"/>
                <a:gridCol w="1106863"/>
                <a:gridCol w="1447436"/>
                <a:gridCol w="1106863"/>
                <a:gridCol w="1192006"/>
                <a:gridCol w="1192006"/>
              </a:tblGrid>
              <a:tr h="627459">
                <a:tc rowSpan="2">
                  <a:txBody>
                    <a:bodyPr/>
                    <a:lstStyle/>
                    <a:p>
                      <a:pPr algn="ctr"/>
                      <a:r>
                        <a:rPr lang="pt-BR" sz="1800" dirty="0" smtClean="0">
                          <a:latin typeface="+mj-lt"/>
                        </a:rPr>
                        <a:t>Tipo de autor</a:t>
                      </a:r>
                      <a:endParaRPr lang="pt-BR" sz="1800" dirty="0">
                        <a:latin typeface="+mj-lt"/>
                      </a:endParaRP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pt-BR" sz="1800" dirty="0" err="1" smtClean="0">
                          <a:latin typeface="+mj-lt"/>
                        </a:rPr>
                        <a:t>Quantid</a:t>
                      </a:r>
                      <a:r>
                        <a:rPr lang="pt-BR" sz="1800" dirty="0" smtClean="0">
                          <a:latin typeface="+mj-lt"/>
                        </a:rPr>
                        <a:t>. de autores</a:t>
                      </a:r>
                      <a:endParaRPr lang="pt-BR" sz="1800" dirty="0">
                        <a:latin typeface="+mj-lt"/>
                      </a:endParaRPr>
                    </a:p>
                  </a:txBody>
                  <a:tcPr anchor="ctr"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pt-BR" sz="1800" dirty="0" smtClean="0">
                          <a:latin typeface="+mj-lt"/>
                        </a:rPr>
                        <a:t>Quantidade de emendas</a:t>
                      </a:r>
                      <a:endParaRPr lang="pt-BR" sz="1800" dirty="0">
                        <a:latin typeface="+mj-lt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pt-BR" sz="1800" b="1" dirty="0" smtClean="0">
                          <a:latin typeface="+mj-lt"/>
                        </a:rPr>
                        <a:t>Valor do impedimento (R$ milhões)</a:t>
                      </a:r>
                      <a:endParaRPr lang="pt-BR" sz="1800" b="1" dirty="0">
                        <a:latin typeface="+mj-lt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  <a:tr h="894294">
                <a:tc v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/>
                        <a:t>Impedimento parcial</a:t>
                      </a:r>
                      <a:endParaRPr lang="pt-BR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/>
                        <a:t>Impedimento total</a:t>
                      </a:r>
                      <a:endParaRPr lang="pt-BR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/>
                        <a:t>Soma Geral</a:t>
                      </a:r>
                      <a:endParaRPr lang="pt-BR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/>
                        <a:t>Impedimento Parcial</a:t>
                      </a:r>
                      <a:endParaRPr lang="pt-BR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/>
                        <a:t>Impedimento Total</a:t>
                      </a:r>
                      <a:endParaRPr lang="pt-BR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dirty="0" smtClean="0"/>
                        <a:t>Soma Geral</a:t>
                      </a:r>
                      <a:endParaRPr lang="pt-BR" sz="1600" b="1" dirty="0"/>
                    </a:p>
                  </a:txBody>
                  <a:tcPr anchor="ctr"/>
                </a:tc>
              </a:tr>
              <a:tr h="1280016">
                <a:tc>
                  <a:txBody>
                    <a:bodyPr/>
                    <a:lstStyle/>
                    <a:p>
                      <a:r>
                        <a:rPr lang="pt-BR" sz="1400" dirty="0" smtClean="0">
                          <a:latin typeface="+mj-lt"/>
                        </a:rPr>
                        <a:t>Deputado</a:t>
                      </a:r>
                      <a:endParaRPr lang="pt-BR" sz="1400" dirty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2000" dirty="0" smtClean="0">
                          <a:latin typeface="+mj-lt"/>
                        </a:rPr>
                        <a:t>507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2000" dirty="0" smtClean="0">
                          <a:latin typeface="+mj-lt"/>
                        </a:rPr>
                        <a:t>1.746</a:t>
                      </a:r>
                      <a:endParaRPr lang="pt-BR" sz="2000" dirty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2000" dirty="0" smtClean="0">
                          <a:latin typeface="+mj-lt"/>
                        </a:rPr>
                        <a:t>1.330</a:t>
                      </a:r>
                      <a:endParaRPr lang="pt-BR" sz="2000" dirty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20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3.076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2000" dirty="0" smtClean="0">
                          <a:latin typeface="+mj-lt"/>
                        </a:rPr>
                        <a:t>1.269,71</a:t>
                      </a:r>
                      <a:endParaRPr lang="pt-BR" sz="2000" dirty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2000" dirty="0" smtClean="0">
                          <a:latin typeface="+mj-lt"/>
                        </a:rPr>
                        <a:t>946,14</a:t>
                      </a:r>
                      <a:endParaRPr lang="pt-BR" sz="2000" dirty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2000" b="1" dirty="0" smtClean="0">
                          <a:latin typeface="+mj-lt"/>
                        </a:rPr>
                        <a:t>2.215,85</a:t>
                      </a:r>
                      <a:endParaRPr lang="pt-BR" sz="2000" b="1" dirty="0">
                        <a:latin typeface="+mj-lt"/>
                      </a:endParaRPr>
                    </a:p>
                  </a:txBody>
                  <a:tcPr anchor="ctr"/>
                </a:tc>
              </a:tr>
              <a:tr h="1280016">
                <a:tc>
                  <a:txBody>
                    <a:bodyPr/>
                    <a:lstStyle/>
                    <a:p>
                      <a:r>
                        <a:rPr lang="pt-BR" sz="1400" dirty="0" smtClean="0">
                          <a:latin typeface="+mj-lt"/>
                        </a:rPr>
                        <a:t>Senador</a:t>
                      </a:r>
                      <a:endParaRPr lang="pt-BR" sz="1400" dirty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2000" dirty="0" smtClean="0">
                          <a:latin typeface="+mj-lt"/>
                        </a:rPr>
                        <a:t>81</a:t>
                      </a:r>
                      <a:endParaRPr lang="pt-BR" sz="2000" dirty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2000" dirty="0" smtClean="0">
                          <a:latin typeface="+mj-lt"/>
                        </a:rPr>
                        <a:t>283</a:t>
                      </a:r>
                      <a:endParaRPr lang="pt-BR" sz="2000" dirty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2000" dirty="0" smtClean="0">
                          <a:latin typeface="+mj-lt"/>
                        </a:rPr>
                        <a:t>162</a:t>
                      </a:r>
                      <a:endParaRPr lang="pt-BR" sz="2000" dirty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20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445</a:t>
                      </a:r>
                      <a:endParaRPr kumimoji="0" lang="pt-BR" sz="2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2000" dirty="0" smtClean="0">
                          <a:latin typeface="+mj-lt"/>
                        </a:rPr>
                        <a:t>225,39</a:t>
                      </a:r>
                      <a:endParaRPr lang="pt-BR" sz="2000" dirty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2000" dirty="0" smtClean="0">
                          <a:latin typeface="+mj-lt"/>
                        </a:rPr>
                        <a:t>142,63</a:t>
                      </a:r>
                      <a:endParaRPr lang="pt-BR" sz="2000" dirty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2000" b="1" dirty="0" smtClean="0">
                          <a:latin typeface="+mj-lt"/>
                        </a:rPr>
                        <a:t>368,02</a:t>
                      </a:r>
                      <a:endParaRPr lang="pt-BR" sz="2000" b="1" dirty="0">
                        <a:latin typeface="+mj-lt"/>
                      </a:endParaRPr>
                    </a:p>
                  </a:txBody>
                  <a:tcPr anchor="ctr"/>
                </a:tc>
              </a:tr>
              <a:tr h="1280016">
                <a:tc>
                  <a:txBody>
                    <a:bodyPr/>
                    <a:lstStyle/>
                    <a:p>
                      <a:r>
                        <a:rPr lang="pt-BR" sz="1800" b="1" dirty="0" smtClean="0">
                          <a:latin typeface="+mj-lt"/>
                        </a:rPr>
                        <a:t>Total</a:t>
                      </a:r>
                      <a:endParaRPr lang="pt-BR" sz="1800" b="1" dirty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2000" b="1" dirty="0" smtClean="0">
                          <a:latin typeface="+mj-lt"/>
                        </a:rPr>
                        <a:t>588</a:t>
                      </a:r>
                      <a:endParaRPr lang="pt-BR" sz="2000" b="1" dirty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2000" b="1" dirty="0" smtClean="0">
                          <a:latin typeface="+mj-lt"/>
                        </a:rPr>
                        <a:t>2.029</a:t>
                      </a:r>
                      <a:endParaRPr lang="pt-BR" sz="2000" b="1" dirty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2000" b="1" dirty="0" smtClean="0">
                          <a:latin typeface="+mj-lt"/>
                        </a:rPr>
                        <a:t>1.492</a:t>
                      </a:r>
                      <a:endParaRPr lang="pt-BR" sz="2000" b="1" dirty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2000" b="1" dirty="0" smtClean="0">
                          <a:latin typeface="+mj-lt"/>
                        </a:rPr>
                        <a:t>3.521</a:t>
                      </a:r>
                      <a:endParaRPr lang="pt-BR" sz="2000" b="1" dirty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2000" b="1" dirty="0" smtClean="0">
                          <a:latin typeface="+mj-lt"/>
                        </a:rPr>
                        <a:t>1.495,10</a:t>
                      </a:r>
                      <a:endParaRPr lang="pt-BR" sz="2000" b="1" dirty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2000" b="1" dirty="0" smtClean="0">
                          <a:latin typeface="+mj-lt"/>
                        </a:rPr>
                        <a:t>1.088,77</a:t>
                      </a:r>
                      <a:endParaRPr lang="pt-BR" sz="2000" b="1" dirty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2000" b="1" dirty="0" smtClean="0">
                          <a:latin typeface="+mj-lt"/>
                        </a:rPr>
                        <a:t>2.583,87</a:t>
                      </a:r>
                      <a:endParaRPr lang="pt-BR" sz="2000" b="1" dirty="0">
                        <a:latin typeface="+mj-lt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4" name="CaixaDeTexto 3"/>
          <p:cNvSpPr txBox="1"/>
          <p:nvPr/>
        </p:nvSpPr>
        <p:spPr>
          <a:xfrm>
            <a:off x="0" y="6581001"/>
            <a:ext cx="3886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 smtClean="0">
                <a:solidFill>
                  <a:prstClr val="black"/>
                </a:solidFill>
              </a:rPr>
              <a:t>Fonte: SILOR</a:t>
            </a:r>
            <a:endParaRPr lang="pt-BR" sz="1200" dirty="0">
              <a:solidFill>
                <a:prstClr val="black"/>
              </a:solidFill>
            </a:endParaRPr>
          </a:p>
        </p:txBody>
      </p:sp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2971800" y="0"/>
            <a:ext cx="6172200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>
              <a:spcBef>
                <a:spcPct val="50000"/>
              </a:spcBef>
            </a:pPr>
            <a:r>
              <a:rPr lang="pt-BR" sz="1600" dirty="0">
                <a:latin typeface="Arial" charset="0"/>
              </a:rPr>
              <a:t>Consultoria de Orçamento e Fiscalização Financeira - </a:t>
            </a:r>
            <a:r>
              <a:rPr lang="pt-BR" sz="1600" dirty="0" smtClean="0">
                <a:latin typeface="Arial" charset="0"/>
              </a:rPr>
              <a:t>CONOF</a:t>
            </a:r>
            <a:endParaRPr lang="pt-BR" sz="1600" dirty="0">
              <a:latin typeface="Arial" charset="0"/>
            </a:endParaRPr>
          </a:p>
        </p:txBody>
      </p:sp>
      <p:pic>
        <p:nvPicPr>
          <p:cNvPr id="6" name="Imagem 5" descr="Descrição: Descrição: logo CONOF_CD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"/>
            <a:ext cx="3409950" cy="45273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494191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0" y="630836"/>
            <a:ext cx="914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200" dirty="0" smtClean="0">
                <a:solidFill>
                  <a:srgbClr val="002060"/>
                </a:solidFill>
                <a:latin typeface="Calibri"/>
              </a:rPr>
              <a:t>Emendas com impedimento, por tipo de autor–2018</a:t>
            </a:r>
            <a:endParaRPr lang="pt-BR" sz="3200" dirty="0">
              <a:solidFill>
                <a:srgbClr val="002060"/>
              </a:solidFill>
              <a:latin typeface="Calibri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0" y="6544938"/>
            <a:ext cx="3886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 smtClean="0">
                <a:solidFill>
                  <a:prstClr val="black"/>
                </a:solidFill>
              </a:rPr>
              <a:t>Fonte: SILOR</a:t>
            </a:r>
            <a:endParaRPr lang="pt-BR" sz="1200" dirty="0">
              <a:solidFill>
                <a:prstClr val="black"/>
              </a:solidFill>
            </a:endParaRPr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54184759"/>
              </p:ext>
            </p:extLst>
          </p:nvPr>
        </p:nvGraphicFramePr>
        <p:xfrm>
          <a:off x="1772" y="1295400"/>
          <a:ext cx="9142227" cy="52495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39855"/>
                <a:gridCol w="1025297"/>
                <a:gridCol w="1110738"/>
                <a:gridCol w="1110738"/>
                <a:gridCol w="1452503"/>
                <a:gridCol w="1110738"/>
                <a:gridCol w="1196179"/>
                <a:gridCol w="1196179"/>
              </a:tblGrid>
              <a:tr h="614321">
                <a:tc rowSpan="2">
                  <a:txBody>
                    <a:bodyPr/>
                    <a:lstStyle/>
                    <a:p>
                      <a:pPr algn="ctr"/>
                      <a:r>
                        <a:rPr lang="pt-BR" sz="1800" dirty="0" smtClean="0">
                          <a:latin typeface="+mj-lt"/>
                        </a:rPr>
                        <a:t>Tipo de autor</a:t>
                      </a:r>
                      <a:endParaRPr lang="pt-BR" sz="1800" dirty="0">
                        <a:latin typeface="+mj-lt"/>
                      </a:endParaRP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pt-BR" sz="1800" dirty="0" err="1" smtClean="0">
                          <a:latin typeface="+mj-lt"/>
                        </a:rPr>
                        <a:t>Quantid</a:t>
                      </a:r>
                      <a:r>
                        <a:rPr lang="pt-BR" sz="1800" dirty="0" smtClean="0">
                          <a:latin typeface="+mj-lt"/>
                        </a:rPr>
                        <a:t>. de autores</a:t>
                      </a:r>
                      <a:endParaRPr lang="pt-BR" sz="1800" dirty="0">
                        <a:latin typeface="+mj-lt"/>
                      </a:endParaRPr>
                    </a:p>
                  </a:txBody>
                  <a:tcPr anchor="ctr"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+mj-lt"/>
                        </a:rPr>
                        <a:t>Quantidade de emendas</a:t>
                      </a:r>
                      <a:endParaRPr lang="pt-BR" sz="1200" dirty="0">
                        <a:latin typeface="+mj-lt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pt-BR" sz="1200" b="1" dirty="0" smtClean="0">
                          <a:latin typeface="+mj-lt"/>
                        </a:rPr>
                        <a:t>Valor do impedimento (R$ milhões)</a:t>
                      </a:r>
                      <a:endParaRPr lang="pt-BR" sz="1200" b="1" dirty="0">
                        <a:latin typeface="+mj-lt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  <a:tr h="875569">
                <a:tc v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/>
                        <a:t>Impedimento parcial</a:t>
                      </a:r>
                      <a:endParaRPr lang="pt-BR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/>
                        <a:t>Impedimento total</a:t>
                      </a:r>
                      <a:endParaRPr lang="pt-BR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/>
                        <a:t>Soma Geral</a:t>
                      </a:r>
                      <a:endParaRPr lang="pt-BR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/>
                        <a:t>Impedimento Parcial</a:t>
                      </a:r>
                      <a:endParaRPr lang="pt-BR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/>
                        <a:t>Impedimento Total</a:t>
                      </a:r>
                      <a:endParaRPr lang="pt-BR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dirty="0" smtClean="0"/>
                        <a:t>Soma Geral</a:t>
                      </a:r>
                      <a:endParaRPr lang="pt-BR" sz="1600" b="1" dirty="0"/>
                    </a:p>
                  </a:txBody>
                  <a:tcPr anchor="ctr"/>
                </a:tc>
              </a:tr>
              <a:tr h="1253216">
                <a:tc>
                  <a:txBody>
                    <a:bodyPr/>
                    <a:lstStyle/>
                    <a:p>
                      <a:r>
                        <a:rPr lang="pt-BR" sz="1400" dirty="0" smtClean="0">
                          <a:latin typeface="+mj-lt"/>
                        </a:rPr>
                        <a:t>Deputado</a:t>
                      </a:r>
                      <a:endParaRPr lang="pt-BR" sz="1400" dirty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2000" dirty="0" smtClean="0">
                          <a:latin typeface="+mj-lt"/>
                        </a:rPr>
                        <a:t>503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2000" dirty="0" smtClean="0">
                          <a:latin typeface="+mj-lt"/>
                        </a:rPr>
                        <a:t>1.433</a:t>
                      </a:r>
                      <a:endParaRPr lang="pt-BR" sz="2000" dirty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2000" dirty="0" smtClean="0">
                          <a:latin typeface="+mj-lt"/>
                        </a:rPr>
                        <a:t>1.163</a:t>
                      </a:r>
                      <a:endParaRPr lang="pt-BR" sz="2000" dirty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20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2.596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2000" dirty="0" smtClean="0">
                          <a:latin typeface="+mj-lt"/>
                        </a:rPr>
                        <a:t>702,93</a:t>
                      </a:r>
                      <a:endParaRPr lang="pt-BR" sz="2000" dirty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2000" dirty="0" smtClean="0">
                          <a:latin typeface="+mj-lt"/>
                        </a:rPr>
                        <a:t>591,06</a:t>
                      </a:r>
                      <a:endParaRPr lang="pt-BR" sz="2000" dirty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2000" b="1" dirty="0" smtClean="0">
                          <a:latin typeface="+mj-lt"/>
                        </a:rPr>
                        <a:t>1.293,99</a:t>
                      </a:r>
                      <a:endParaRPr lang="pt-BR" sz="2000" b="1" dirty="0">
                        <a:latin typeface="+mj-lt"/>
                      </a:endParaRPr>
                    </a:p>
                  </a:txBody>
                  <a:tcPr anchor="ctr"/>
                </a:tc>
              </a:tr>
              <a:tr h="1253216">
                <a:tc>
                  <a:txBody>
                    <a:bodyPr/>
                    <a:lstStyle/>
                    <a:p>
                      <a:r>
                        <a:rPr lang="pt-BR" sz="1400" dirty="0" smtClean="0">
                          <a:latin typeface="+mj-lt"/>
                        </a:rPr>
                        <a:t>Senador</a:t>
                      </a:r>
                      <a:endParaRPr lang="pt-BR" sz="1400" dirty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2000" dirty="0" smtClean="0">
                          <a:latin typeface="+mj-lt"/>
                        </a:rPr>
                        <a:t>77</a:t>
                      </a:r>
                      <a:endParaRPr lang="pt-BR" sz="2000" dirty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2000" dirty="0" smtClean="0">
                          <a:latin typeface="+mj-lt"/>
                        </a:rPr>
                        <a:t>230</a:t>
                      </a:r>
                      <a:endParaRPr lang="pt-BR" sz="2000" dirty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2000" dirty="0" smtClean="0">
                          <a:latin typeface="+mj-lt"/>
                        </a:rPr>
                        <a:t>164</a:t>
                      </a:r>
                      <a:endParaRPr lang="pt-BR" sz="2000" dirty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20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394</a:t>
                      </a:r>
                      <a:endParaRPr kumimoji="0" lang="pt-BR" sz="2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2000" dirty="0" smtClean="0">
                          <a:latin typeface="+mj-lt"/>
                        </a:rPr>
                        <a:t>92,13</a:t>
                      </a:r>
                      <a:endParaRPr lang="pt-BR" sz="2000" dirty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2000" dirty="0" smtClean="0">
                          <a:latin typeface="+mj-lt"/>
                        </a:rPr>
                        <a:t>89,88</a:t>
                      </a:r>
                      <a:endParaRPr lang="pt-BR" sz="2000" dirty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2000" b="1" dirty="0" smtClean="0">
                          <a:latin typeface="+mj-lt"/>
                        </a:rPr>
                        <a:t>182,01</a:t>
                      </a:r>
                      <a:endParaRPr lang="pt-BR" sz="2000" b="1" dirty="0">
                        <a:latin typeface="+mj-lt"/>
                      </a:endParaRPr>
                    </a:p>
                  </a:txBody>
                  <a:tcPr anchor="ctr"/>
                </a:tc>
              </a:tr>
              <a:tr h="1253216">
                <a:tc>
                  <a:txBody>
                    <a:bodyPr/>
                    <a:lstStyle/>
                    <a:p>
                      <a:r>
                        <a:rPr lang="pt-BR" sz="1800" b="1" dirty="0" smtClean="0">
                          <a:latin typeface="+mj-lt"/>
                        </a:rPr>
                        <a:t>Total</a:t>
                      </a:r>
                      <a:endParaRPr lang="pt-BR" sz="1800" b="1" dirty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2000" b="1" dirty="0" smtClean="0">
                          <a:latin typeface="+mj-lt"/>
                        </a:rPr>
                        <a:t>588</a:t>
                      </a:r>
                      <a:endParaRPr lang="pt-BR" sz="2000" b="1" dirty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2000" b="1" dirty="0" smtClean="0">
                          <a:latin typeface="+mj-lt"/>
                        </a:rPr>
                        <a:t>1.663</a:t>
                      </a:r>
                      <a:endParaRPr lang="pt-BR" sz="2000" b="1" dirty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2000" b="1" dirty="0" smtClean="0">
                          <a:latin typeface="+mj-lt"/>
                        </a:rPr>
                        <a:t>1.327</a:t>
                      </a:r>
                      <a:endParaRPr lang="pt-BR" sz="2000" b="1" dirty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2000" b="1" dirty="0" smtClean="0">
                          <a:latin typeface="+mj-lt"/>
                        </a:rPr>
                        <a:t>2.990</a:t>
                      </a:r>
                      <a:endParaRPr lang="pt-BR" sz="2000" b="1" dirty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2000" b="1" dirty="0" smtClean="0">
                          <a:latin typeface="+mj-lt"/>
                        </a:rPr>
                        <a:t>795,06</a:t>
                      </a:r>
                      <a:endParaRPr lang="pt-BR" sz="2000" b="1" dirty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2000" b="1" dirty="0" smtClean="0">
                          <a:latin typeface="+mj-lt"/>
                        </a:rPr>
                        <a:t>680,94</a:t>
                      </a:r>
                      <a:endParaRPr lang="pt-BR" sz="2000" b="1" dirty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2000" b="1" dirty="0" smtClean="0">
                          <a:latin typeface="+mj-lt"/>
                        </a:rPr>
                        <a:t>1.476,00</a:t>
                      </a:r>
                      <a:endParaRPr lang="pt-BR" sz="2000" b="1" dirty="0">
                        <a:latin typeface="+mj-lt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2971800" y="0"/>
            <a:ext cx="6172200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>
              <a:spcBef>
                <a:spcPct val="50000"/>
              </a:spcBef>
            </a:pPr>
            <a:r>
              <a:rPr lang="pt-BR" sz="1600" dirty="0">
                <a:latin typeface="Arial" charset="0"/>
              </a:rPr>
              <a:t>Consultoria de Orçamento e Fiscalização Financeira - </a:t>
            </a:r>
            <a:r>
              <a:rPr lang="pt-BR" sz="1600" dirty="0" smtClean="0">
                <a:latin typeface="Arial" charset="0"/>
              </a:rPr>
              <a:t>CONOF</a:t>
            </a:r>
            <a:endParaRPr lang="pt-BR" sz="1600" dirty="0">
              <a:latin typeface="Arial" charset="0"/>
            </a:endParaRPr>
          </a:p>
        </p:txBody>
      </p:sp>
      <p:pic>
        <p:nvPicPr>
          <p:cNvPr id="7" name="Imagem 6" descr="Descrição: Descrição: logo CONOF_CD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"/>
            <a:ext cx="3409950" cy="45273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85973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0" y="6571478"/>
            <a:ext cx="7696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 smtClean="0">
                <a:solidFill>
                  <a:prstClr val="black"/>
                </a:solidFill>
              </a:rPr>
              <a:t>Fonte: SILOR</a:t>
            </a:r>
            <a:endParaRPr lang="pt-BR" sz="1200" dirty="0">
              <a:solidFill>
                <a:prstClr val="black"/>
              </a:solidFill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104553" y="523220"/>
            <a:ext cx="8839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200" dirty="0" smtClean="0">
                <a:solidFill>
                  <a:srgbClr val="04617B"/>
                </a:solidFill>
              </a:rPr>
              <a:t>Justificativas das emendas com impedimento</a:t>
            </a:r>
            <a:endParaRPr lang="pt-BR" sz="3200" dirty="0">
              <a:solidFill>
                <a:srgbClr val="04617B"/>
              </a:solidFill>
            </a:endParaRPr>
          </a:p>
        </p:txBody>
      </p:sp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4414845"/>
              </p:ext>
            </p:extLst>
          </p:nvPr>
        </p:nvGraphicFramePr>
        <p:xfrm>
          <a:off x="62023" y="1132871"/>
          <a:ext cx="8991600" cy="554443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66568"/>
                <a:gridCol w="734233"/>
                <a:gridCol w="927961"/>
                <a:gridCol w="755541"/>
                <a:gridCol w="907297"/>
              </a:tblGrid>
              <a:tr h="197993">
                <a:tc row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 dirty="0">
                          <a:effectLst/>
                          <a:latin typeface="+mj-lt"/>
                        </a:rPr>
                        <a:t>Justificativas</a:t>
                      </a:r>
                      <a:endParaRPr lang="pt-BR" sz="1100" dirty="0">
                        <a:effectLst/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41242" marR="41242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effectLst/>
                          <a:latin typeface="+mj-lt"/>
                          <a:cs typeface="Times New Roman" panose="02020603050405020304" pitchFamily="18" charset="0"/>
                        </a:rPr>
                        <a:t>2017</a:t>
                      </a:r>
                      <a:endParaRPr lang="pt-BR" sz="1200" dirty="0">
                        <a:effectLst/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41242" marR="41242" marT="0" marB="0" anchor="ctr"/>
                </a:tc>
                <a:tc hMerge="1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600" dirty="0">
                        <a:effectLst/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41242" marR="41242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effectLst/>
                          <a:latin typeface="+mj-lt"/>
                          <a:cs typeface="Times New Roman" panose="02020603050405020304" pitchFamily="18" charset="0"/>
                        </a:rPr>
                        <a:t>2018</a:t>
                      </a:r>
                      <a:endParaRPr lang="pt-BR" sz="1200" dirty="0">
                        <a:effectLst/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41242" marR="41242" marT="0" marB="0" anchor="ctr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600" dirty="0">
                        <a:effectLst/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41242" marR="41242" marT="0" marB="0" anchor="ctr"/>
                </a:tc>
              </a:tr>
              <a:tr h="295036">
                <a:tc vMerge="1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600" dirty="0">
                        <a:effectLst/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41242" marR="41242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Frequência</a:t>
                      </a:r>
                      <a:endParaRPr lang="pt-BR" sz="1100" dirty="0">
                        <a:solidFill>
                          <a:schemeClr val="bg1"/>
                        </a:solidFill>
                        <a:effectLst/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41242" marR="41242" marT="0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Porcentagem</a:t>
                      </a:r>
                      <a:endParaRPr lang="pt-BR" sz="1100" dirty="0">
                        <a:solidFill>
                          <a:schemeClr val="bg1"/>
                        </a:solidFill>
                        <a:effectLst/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41242" marR="41242" marT="0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Frequência</a:t>
                      </a:r>
                      <a:endParaRPr lang="pt-BR" sz="1100" dirty="0">
                        <a:solidFill>
                          <a:schemeClr val="bg1"/>
                        </a:solidFill>
                        <a:effectLst/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41242" marR="41242" marT="0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Porcentagem</a:t>
                      </a:r>
                      <a:endParaRPr lang="pt-BR" sz="1100" dirty="0">
                        <a:solidFill>
                          <a:schemeClr val="bg1"/>
                        </a:solidFill>
                        <a:effectLst/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41242" marR="41242" marT="0" marB="0" anchor="ctr">
                    <a:solidFill>
                      <a:schemeClr val="accent1"/>
                    </a:solidFill>
                  </a:tcPr>
                </a:tc>
              </a:tr>
              <a:tr h="260985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None/>
                      </a:pPr>
                      <a:r>
                        <a:rPr lang="pt-BR" sz="1100" dirty="0" smtClean="0">
                          <a:effectLst/>
                          <a:latin typeface="+mj-lt"/>
                          <a:ea typeface="+mn-ea"/>
                          <a:cs typeface="+mn-cs"/>
                        </a:rPr>
                        <a:t>Outras razões de ordem técnica devidamente justificadas</a:t>
                      </a:r>
                      <a:endParaRPr lang="pt-BR" sz="1100" dirty="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242" marR="41242" marT="0" marB="0" anchor="ctr"/>
                </a:tc>
                <a:tc>
                  <a:txBody>
                    <a:bodyPr/>
                    <a:lstStyle/>
                    <a:p>
                      <a:pPr marL="0" algn="r" rtl="0" eaLnBrk="1" fontAlgn="ctr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pt-BR" sz="1100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1.159</a:t>
                      </a:r>
                      <a:endParaRPr kumimoji="0" lang="pt-BR" sz="1100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r" rtl="0" eaLnBrk="1" fontAlgn="b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pt-BR" sz="1100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10,81%</a:t>
                      </a:r>
                      <a:endParaRPr kumimoji="0" lang="pt-BR" sz="1100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r" rtl="0" eaLnBrk="1" fontAlgn="ctr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pt-BR" sz="1100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4.039</a:t>
                      </a:r>
                      <a:endParaRPr kumimoji="0" lang="pt-BR" sz="1100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53,25%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260985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None/>
                      </a:pPr>
                      <a:r>
                        <a:rPr lang="pt-BR" sz="1100" dirty="0" smtClean="0"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Saldo não indicado pelo beneficiário da emenda</a:t>
                      </a:r>
                      <a:endParaRPr lang="pt-BR" sz="1100" dirty="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242" marR="41242" marT="0" marB="0" anchor="ctr"/>
                </a:tc>
                <a:tc>
                  <a:txBody>
                    <a:bodyPr/>
                    <a:lstStyle/>
                    <a:p>
                      <a:pPr marL="0" algn="r" rtl="0" eaLnBrk="1" fontAlgn="b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pt-BR" sz="1100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4.799</a:t>
                      </a:r>
                      <a:endParaRPr kumimoji="0" lang="pt-BR" sz="1100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r" rtl="0" eaLnBrk="1" fontAlgn="b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pt-BR" sz="1100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44,77%</a:t>
                      </a:r>
                      <a:endParaRPr kumimoji="0" lang="pt-BR" sz="1100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r" rtl="0" eaLnBrk="1" fontAlgn="ctr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pt-BR" sz="1100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0</a:t>
                      </a:r>
                      <a:endParaRPr kumimoji="0" lang="pt-BR" sz="1100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r" rtl="0" eaLnBrk="1" fontAlgn="b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pt-BR" sz="1100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0,0%</a:t>
                      </a:r>
                      <a:endParaRPr kumimoji="0" lang="pt-BR" sz="1100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</a:tr>
              <a:tr h="476949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None/>
                      </a:pPr>
                      <a:r>
                        <a:rPr lang="pt-BR" sz="1100" dirty="0" smtClean="0">
                          <a:effectLst/>
                          <a:latin typeface="+mj-lt"/>
                        </a:rPr>
                        <a:t>Não realização de complementação ou ajustes solicitados em proposta ou plano de trabalho, bem como realização de complementação ou ajustes fora dos prazos previstos</a:t>
                      </a:r>
                      <a:endParaRPr lang="pt-BR" sz="1100" dirty="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242" marR="41242" marT="0" marB="0" anchor="ctr"/>
                </a:tc>
                <a:tc>
                  <a:txBody>
                    <a:bodyPr/>
                    <a:lstStyle/>
                    <a:p>
                      <a:pPr marL="0" algn="r" rtl="0" eaLnBrk="1" fontAlgn="ctr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pt-BR" sz="1100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0</a:t>
                      </a:r>
                      <a:endParaRPr kumimoji="0" lang="pt-BR" sz="1100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r" rtl="0" eaLnBrk="1" fontAlgn="b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pt-BR" sz="1100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0,0%</a:t>
                      </a:r>
                      <a:endParaRPr kumimoji="0" lang="pt-BR" sz="1100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r" rtl="0" eaLnBrk="1" fontAlgn="b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pt-BR" sz="1100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2.364</a:t>
                      </a:r>
                      <a:endParaRPr kumimoji="0" lang="pt-BR" sz="1100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31,17%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476949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None/>
                      </a:pPr>
                      <a:r>
                        <a:rPr lang="pt-BR" sz="1100" dirty="0" smtClean="0"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Não atendimento dos ajustes solicitados pelos ministérios aos estados, municípios e entidades privadas no prazo</a:t>
                      </a:r>
                      <a:endParaRPr lang="pt-BR" sz="1100" dirty="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242" marR="41242" marT="0" marB="0" anchor="ctr"/>
                </a:tc>
                <a:tc>
                  <a:txBody>
                    <a:bodyPr/>
                    <a:lstStyle/>
                    <a:p>
                      <a:pPr marL="0" algn="r" rtl="0" eaLnBrk="1" fontAlgn="b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pt-BR" sz="1100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2.626</a:t>
                      </a:r>
                      <a:endParaRPr kumimoji="0" lang="pt-BR" sz="1100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r" rtl="0" eaLnBrk="1" fontAlgn="b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pt-BR" sz="1100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24,50%</a:t>
                      </a:r>
                      <a:endParaRPr kumimoji="0" lang="pt-BR" sz="1100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r" rtl="0" eaLnBrk="1" fontAlgn="ctr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pt-BR" sz="1100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0</a:t>
                      </a:r>
                      <a:endParaRPr kumimoji="0" lang="pt-BR" sz="1100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r" rtl="0" eaLnBrk="1" fontAlgn="b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pt-BR" sz="1100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0,0%</a:t>
                      </a:r>
                      <a:endParaRPr kumimoji="0" lang="pt-BR" sz="1100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</a:tr>
              <a:tr h="347701">
                <a:tc>
                  <a:txBody>
                    <a:bodyPr/>
                    <a:lstStyle/>
                    <a:p>
                      <a:pPr marL="0" lvl="0" indent="0" algn="l" rtl="0" eaLnBrk="1" fontAlgn="b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None/>
                      </a:pPr>
                      <a:r>
                        <a:rPr kumimoji="0" lang="pt-BR" sz="11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Não apresentação de proposta ou plano de trabalho ou apresentação fora dos prazos previstos</a:t>
                      </a:r>
                      <a:endParaRPr kumimoji="0" lang="pt-BR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41242" marR="41242" marT="0" marB="0" anchor="ctr"/>
                </a:tc>
                <a:tc>
                  <a:txBody>
                    <a:bodyPr/>
                    <a:lstStyle/>
                    <a:p>
                      <a:pPr marL="0" algn="r" rtl="0" eaLnBrk="1" fontAlgn="b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pt-BR" sz="11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223</a:t>
                      </a:r>
                      <a:endParaRPr kumimoji="0" lang="pt-BR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r" rtl="0" eaLnBrk="1" fontAlgn="b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pt-BR" sz="11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2,08%</a:t>
                      </a:r>
                      <a:endParaRPr kumimoji="0" lang="pt-BR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r" rtl="0" eaLnBrk="1" fontAlgn="b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pt-BR" sz="11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802</a:t>
                      </a:r>
                      <a:endParaRPr kumimoji="0" lang="pt-BR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r" rtl="0" eaLnBrk="1" fontAlgn="b" latinLnBrk="0" hangingPunct="1"/>
                      <a:r>
                        <a:rPr kumimoji="0" lang="pt-BR" sz="11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10,57%</a:t>
                      </a:r>
                      <a:endParaRPr kumimoji="0" lang="pt-BR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</a:tr>
              <a:tr h="381000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None/>
                      </a:pPr>
                      <a:r>
                        <a:rPr lang="pt-BR" sz="1100" dirty="0" smtClean="0">
                          <a:effectLst/>
                          <a:latin typeface="+mj-lt"/>
                        </a:rPr>
                        <a:t>Não indicação do beneficiário e respectivo valor da emenda no prazo estabelecido</a:t>
                      </a:r>
                      <a:endParaRPr lang="pt-BR" sz="1100" dirty="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242" marR="41242" marT="0" marB="0" anchor="ctr"/>
                </a:tc>
                <a:tc>
                  <a:txBody>
                    <a:bodyPr/>
                    <a:lstStyle/>
                    <a:p>
                      <a:pPr marL="0" algn="r" rtl="0" eaLnBrk="1" fontAlgn="ctr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pt-BR" sz="1100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802</a:t>
                      </a:r>
                      <a:endParaRPr kumimoji="0" lang="pt-BR" sz="1100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r" rtl="0" eaLnBrk="1" fontAlgn="b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pt-BR" sz="1100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7,48%</a:t>
                      </a:r>
                      <a:endParaRPr kumimoji="0" lang="pt-BR" sz="1100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r" rtl="0" eaLnBrk="1" fontAlgn="ctr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pt-BR" sz="1100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114</a:t>
                      </a:r>
                      <a:endParaRPr kumimoji="0" lang="pt-BR" sz="1100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1,50%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304800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None/>
                      </a:pPr>
                      <a:r>
                        <a:rPr lang="pt-BR" sz="1100" dirty="0" smtClean="0"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Não aprovação do Plano de Trabalho</a:t>
                      </a:r>
                      <a:endParaRPr lang="pt-BR" sz="1100" dirty="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242" marR="41242" marT="0" marB="0" anchor="ctr"/>
                </a:tc>
                <a:tc>
                  <a:txBody>
                    <a:bodyPr/>
                    <a:lstStyle/>
                    <a:p>
                      <a:pPr marL="0" algn="r" rtl="0" eaLnBrk="1" fontAlgn="ctr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pt-BR" sz="1100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555</a:t>
                      </a:r>
                      <a:endParaRPr kumimoji="0" lang="pt-BR" sz="1100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r" rtl="0" eaLnBrk="1" fontAlgn="b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pt-BR" sz="1100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5,18%</a:t>
                      </a:r>
                      <a:endParaRPr kumimoji="0" lang="pt-BR" sz="1100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r" rtl="0" eaLnBrk="1" fontAlgn="ctr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pt-BR" sz="1100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0</a:t>
                      </a:r>
                      <a:endParaRPr kumimoji="0" lang="pt-BR" sz="1100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r" rtl="0" eaLnBrk="1" fontAlgn="b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pt-BR" sz="1100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0,0%</a:t>
                      </a:r>
                      <a:endParaRPr kumimoji="0" lang="pt-BR" sz="1100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</a:tr>
              <a:tr h="260985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None/>
                      </a:pPr>
                      <a:r>
                        <a:rPr lang="pt-BR" sz="1100" dirty="0" smtClean="0">
                          <a:effectLst/>
                          <a:latin typeface="+mj-lt"/>
                        </a:rPr>
                        <a:t>Incompatibilidade do objeto proposto com a finalidade da ação orçamentária</a:t>
                      </a:r>
                      <a:endParaRPr lang="pt-BR" sz="1100" dirty="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242" marR="41242" marT="0" marB="0" anchor="ctr"/>
                </a:tc>
                <a:tc>
                  <a:txBody>
                    <a:bodyPr/>
                    <a:lstStyle/>
                    <a:p>
                      <a:pPr marL="0" algn="r" rtl="0" eaLnBrk="1" fontAlgn="ctr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pt-BR" sz="1100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102</a:t>
                      </a:r>
                      <a:endParaRPr kumimoji="0" lang="pt-BR" sz="1100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r" rtl="0" eaLnBrk="1" fontAlgn="b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pt-BR" sz="1100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0,95%</a:t>
                      </a:r>
                      <a:endParaRPr kumimoji="0" lang="pt-BR" sz="1100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r" rtl="0" eaLnBrk="1" fontAlgn="ctr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pt-BR" sz="1100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85</a:t>
                      </a:r>
                      <a:endParaRPr kumimoji="0" lang="pt-BR" sz="1100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1,12%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348615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None/>
                      </a:pPr>
                      <a:r>
                        <a:rPr lang="pt-BR" sz="1100" dirty="0" smtClean="0">
                          <a:effectLst/>
                          <a:latin typeface="+mj-lt"/>
                        </a:rPr>
                        <a:t>Desistência da proposta pelo proponente</a:t>
                      </a:r>
                      <a:endParaRPr lang="pt-BR" sz="1100" dirty="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242" marR="41242" marT="0" marB="0" anchor="ctr"/>
                </a:tc>
                <a:tc>
                  <a:txBody>
                    <a:bodyPr/>
                    <a:lstStyle/>
                    <a:p>
                      <a:pPr marL="0" algn="r" rtl="0" eaLnBrk="1" fontAlgn="ctr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pt-BR" sz="1100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39</a:t>
                      </a:r>
                      <a:endParaRPr kumimoji="0" lang="pt-BR" sz="1100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r" rtl="0" eaLnBrk="1" fontAlgn="b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pt-BR" sz="1100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0,36%</a:t>
                      </a:r>
                      <a:endParaRPr kumimoji="0" lang="pt-BR" sz="1100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r" rtl="0" eaLnBrk="1" fontAlgn="ctr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pt-BR" sz="1100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65</a:t>
                      </a:r>
                      <a:endParaRPr kumimoji="0" lang="pt-BR" sz="1100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0,86%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260985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None/>
                      </a:pPr>
                      <a:r>
                        <a:rPr lang="pt-BR" sz="1100" dirty="0" smtClean="0">
                          <a:effectLst/>
                          <a:latin typeface="+mj-lt"/>
                        </a:rPr>
                        <a:t>Reprovação da proposta ou plano de trabalho</a:t>
                      </a:r>
                      <a:endParaRPr lang="pt-BR" sz="1100" dirty="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242" marR="41242" marT="0" marB="0" anchor="ctr"/>
                </a:tc>
                <a:tc>
                  <a:txBody>
                    <a:bodyPr/>
                    <a:lstStyle/>
                    <a:p>
                      <a:pPr marL="0" algn="r" rtl="0" eaLnBrk="1" fontAlgn="ctr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pt-BR" sz="1100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0</a:t>
                      </a:r>
                      <a:endParaRPr kumimoji="0" lang="pt-BR" sz="1100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r" rtl="0" eaLnBrk="1" fontAlgn="b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pt-BR" sz="1100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0,0%</a:t>
                      </a:r>
                      <a:endParaRPr kumimoji="0" lang="pt-BR" sz="1100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r" rtl="0" eaLnBrk="1" fontAlgn="ctr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pt-BR" sz="1100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58</a:t>
                      </a:r>
                      <a:endParaRPr kumimoji="0" lang="pt-BR" sz="1100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0,76%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260985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None/>
                      </a:pPr>
                      <a:r>
                        <a:rPr lang="pt-BR" sz="1100" dirty="0" smtClean="0">
                          <a:effectLst/>
                          <a:latin typeface="+mj-lt"/>
                        </a:rPr>
                        <a:t>Incompatibilidade do objeto proposto com o programa do órgão ou entidade executora</a:t>
                      </a:r>
                      <a:endParaRPr lang="pt-BR" sz="1100" dirty="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242" marR="41242" marT="0" marB="0" anchor="ctr"/>
                </a:tc>
                <a:tc>
                  <a:txBody>
                    <a:bodyPr/>
                    <a:lstStyle/>
                    <a:p>
                      <a:pPr marL="0" algn="r" rtl="0" eaLnBrk="1" fontAlgn="ctr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pt-BR" sz="1100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360</a:t>
                      </a:r>
                      <a:endParaRPr kumimoji="0" lang="pt-BR" sz="1100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r" rtl="0" eaLnBrk="1" fontAlgn="b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pt-BR" sz="1100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3,37%</a:t>
                      </a:r>
                      <a:endParaRPr kumimoji="0" lang="pt-BR" sz="1100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r" rtl="0" eaLnBrk="1" fontAlgn="ctr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pt-BR" sz="1100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31</a:t>
                      </a:r>
                      <a:endParaRPr kumimoji="0" lang="pt-BR" sz="1100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0,41%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476949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None/>
                      </a:pPr>
                      <a:r>
                        <a:rPr lang="pt-BR" sz="1100" dirty="0" smtClean="0">
                          <a:effectLst/>
                          <a:latin typeface="+mj-lt"/>
                        </a:rPr>
                        <a:t>Falta de razoabilidade do valor proposto, incompatibilidade do valor proposto com o cronograma de execução do projeto ou proposta de valor que impeça a conclusão de uma etapa útil do projeto</a:t>
                      </a:r>
                      <a:endParaRPr lang="pt-BR" sz="1100" dirty="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242" marR="41242" marT="0" marB="0" anchor="ctr"/>
                </a:tc>
                <a:tc>
                  <a:txBody>
                    <a:bodyPr/>
                    <a:lstStyle/>
                    <a:p>
                      <a:pPr marL="0" algn="r" rtl="0" eaLnBrk="1" fontAlgn="ctr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pt-BR" sz="1100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54</a:t>
                      </a:r>
                      <a:endParaRPr kumimoji="0" lang="pt-BR" sz="1100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r" rtl="0" eaLnBrk="1" fontAlgn="b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pt-BR" sz="1100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0,50%</a:t>
                      </a:r>
                      <a:endParaRPr kumimoji="0" lang="pt-BR" sz="1100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r" rtl="0" eaLnBrk="1" fontAlgn="ctr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pt-BR" sz="1100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19</a:t>
                      </a:r>
                      <a:endParaRPr kumimoji="0" lang="pt-BR" sz="1100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0,25%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295911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None/>
                      </a:pPr>
                      <a:r>
                        <a:rPr lang="pt-BR" sz="1100" dirty="0" smtClean="0">
                          <a:effectLst/>
                          <a:latin typeface="+mj-lt"/>
                        </a:rPr>
                        <a:t>Valor priorizado insuficiente para a execução orçamentária da proposta ou plano de trabalho</a:t>
                      </a:r>
                      <a:endParaRPr lang="pt-BR" sz="1100" dirty="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242" marR="41242" marT="0" marB="0" anchor="ctr"/>
                </a:tc>
                <a:tc>
                  <a:txBody>
                    <a:bodyPr/>
                    <a:lstStyle/>
                    <a:p>
                      <a:pPr marL="0" algn="r" rtl="0" eaLnBrk="1" fontAlgn="ctr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pt-BR" sz="1100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0</a:t>
                      </a:r>
                      <a:endParaRPr kumimoji="0" lang="pt-BR" sz="1100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r" rtl="0" eaLnBrk="1" fontAlgn="b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pt-BR" sz="1100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0,0%</a:t>
                      </a:r>
                      <a:endParaRPr kumimoji="0" lang="pt-BR" sz="1100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r" rtl="0" eaLnBrk="1" fontAlgn="ctr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pt-BR" sz="1100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6</a:t>
                      </a:r>
                      <a:endParaRPr kumimoji="0" lang="pt-BR" sz="1100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0,08%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295911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None/>
                      </a:pPr>
                      <a:r>
                        <a:rPr lang="pt-BR" sz="1100" dirty="0" smtClean="0"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Não indicação de beneficiário pelo autor da emenda</a:t>
                      </a:r>
                      <a:endParaRPr lang="pt-BR" sz="1100" dirty="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242" marR="41242" marT="0" marB="0" anchor="ctr"/>
                </a:tc>
                <a:tc>
                  <a:txBody>
                    <a:bodyPr/>
                    <a:lstStyle/>
                    <a:p>
                      <a:pPr marL="0" algn="r" rtl="0" eaLnBrk="1" fontAlgn="ctr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pt-BR" sz="1100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0</a:t>
                      </a:r>
                      <a:endParaRPr kumimoji="0" lang="pt-BR" sz="1100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r" rtl="0" eaLnBrk="1" fontAlgn="b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pt-BR" sz="1100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0,0%</a:t>
                      </a:r>
                      <a:endParaRPr kumimoji="0" lang="pt-BR" sz="1100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r" rtl="0" eaLnBrk="1" fontAlgn="ctr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pt-BR" sz="1100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2</a:t>
                      </a:r>
                      <a:endParaRPr kumimoji="0" lang="pt-BR" sz="1100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0,03%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235868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100" dirty="0">
                          <a:effectLst/>
                          <a:latin typeface="+mj-lt"/>
                        </a:rPr>
                        <a:t>Total</a:t>
                      </a:r>
                      <a:endParaRPr lang="pt-BR" sz="1100" dirty="0">
                        <a:effectLst/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41242" marR="41242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100" dirty="0" smtClean="0">
                          <a:effectLst/>
                          <a:latin typeface="+mj-lt"/>
                          <a:cs typeface="Times New Roman" panose="02020603050405020304" pitchFamily="18" charset="0"/>
                        </a:rPr>
                        <a:t>10.719</a:t>
                      </a:r>
                      <a:endParaRPr lang="pt-BR" sz="1100" dirty="0">
                        <a:effectLst/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41242" marR="41242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100" dirty="0" smtClean="0">
                          <a:effectLst/>
                          <a:latin typeface="+mj-lt"/>
                          <a:cs typeface="Times New Roman" panose="02020603050405020304" pitchFamily="18" charset="0"/>
                        </a:rPr>
                        <a:t>100,0%</a:t>
                      </a:r>
                      <a:endParaRPr lang="pt-BR" sz="1100" dirty="0">
                        <a:effectLst/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41242" marR="41242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100" dirty="0" smtClean="0">
                          <a:effectLst/>
                          <a:latin typeface="+mj-lt"/>
                          <a:cs typeface="Times New Roman" panose="02020603050405020304" pitchFamily="18" charset="0"/>
                        </a:rPr>
                        <a:t>7.585</a:t>
                      </a:r>
                      <a:endParaRPr lang="pt-BR" sz="1100" dirty="0">
                        <a:effectLst/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41242" marR="41242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100" dirty="0" smtClean="0">
                          <a:effectLst/>
                          <a:latin typeface="+mj-lt"/>
                          <a:cs typeface="Times New Roman" panose="02020603050405020304" pitchFamily="18" charset="0"/>
                        </a:rPr>
                        <a:t>100,0%</a:t>
                      </a:r>
                      <a:endParaRPr lang="pt-BR" sz="1100" dirty="0">
                        <a:effectLst/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41242" marR="41242" marT="0" marB="0" anchor="ctr"/>
                </a:tc>
              </a:tr>
            </a:tbl>
          </a:graphicData>
        </a:graphic>
      </p:graphicFrame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2971800" y="0"/>
            <a:ext cx="6172200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>
              <a:spcBef>
                <a:spcPct val="50000"/>
              </a:spcBef>
            </a:pPr>
            <a:r>
              <a:rPr lang="pt-BR" sz="1600" dirty="0">
                <a:latin typeface="Arial" charset="0"/>
              </a:rPr>
              <a:t>Consultoria de Orçamento e Fiscalização Financeira - </a:t>
            </a:r>
            <a:r>
              <a:rPr lang="pt-BR" sz="1600" dirty="0" smtClean="0">
                <a:latin typeface="Arial" charset="0"/>
              </a:rPr>
              <a:t>CONOF</a:t>
            </a:r>
            <a:endParaRPr lang="pt-BR" sz="1600" dirty="0">
              <a:latin typeface="Arial" charset="0"/>
            </a:endParaRPr>
          </a:p>
        </p:txBody>
      </p:sp>
      <p:pic>
        <p:nvPicPr>
          <p:cNvPr id="7" name="Imagem 6" descr="Descrição: Descrição: logo CONOF_CD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"/>
            <a:ext cx="3409950" cy="45273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994843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381000" y="914400"/>
            <a:ext cx="8458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ct val="0"/>
              </a:spcBef>
            </a:pPr>
            <a:r>
              <a:rPr lang="pt-BR" sz="28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Emendas com impedimento e créditos adicionais - </a:t>
            </a:r>
            <a:r>
              <a:rPr lang="pt-BR" sz="28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2017</a:t>
            </a:r>
            <a:endParaRPr lang="pt-BR" sz="2800" b="1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4135810"/>
              </p:ext>
            </p:extLst>
          </p:nvPr>
        </p:nvGraphicFramePr>
        <p:xfrm>
          <a:off x="412898" y="2209799"/>
          <a:ext cx="8197701" cy="2590801"/>
        </p:xfrm>
        <a:graphic>
          <a:graphicData uri="http://schemas.openxmlformats.org/drawingml/2006/table">
            <a:tbl>
              <a:tblPr/>
              <a:tblGrid>
                <a:gridCol w="529057"/>
                <a:gridCol w="906954"/>
                <a:gridCol w="726019"/>
                <a:gridCol w="1163467"/>
                <a:gridCol w="548143"/>
                <a:gridCol w="887867"/>
                <a:gridCol w="553487"/>
                <a:gridCol w="806943"/>
                <a:gridCol w="634411"/>
                <a:gridCol w="877179"/>
                <a:gridCol w="564174"/>
              </a:tblGrid>
              <a:tr h="1131786">
                <a:tc rowSpan="3"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t-BR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Microsoft Sans Serif"/>
                        </a:rPr>
                        <a:t>Emendas com </a:t>
                      </a:r>
                      <a:r>
                        <a:rPr lang="pt-BR" sz="1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icrosoft Sans Serif"/>
                        </a:rPr>
                        <a:t>Impedimento</a:t>
                      </a:r>
                      <a:endParaRPr lang="pt-BR" sz="1500" b="1" i="0" u="none" strike="noStrike" dirty="0">
                        <a:solidFill>
                          <a:srgbClr val="000000"/>
                        </a:solidFill>
                        <a:effectLst/>
                        <a:latin typeface="Microsoft Sans Serif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t-BR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Microsoft Sans Serif"/>
                        </a:rPr>
                        <a:t>Crédito Especial </a:t>
                      </a:r>
                      <a:endParaRPr lang="pt-BR" sz="1500" b="1" i="0" u="none" strike="noStrike" dirty="0" smtClean="0">
                        <a:solidFill>
                          <a:srgbClr val="000000"/>
                        </a:solidFill>
                        <a:effectLst/>
                        <a:latin typeface="Microsoft Sans Serif"/>
                      </a:endParaRPr>
                    </a:p>
                    <a:p>
                      <a:pPr algn="ctr" fontAlgn="ctr"/>
                      <a:r>
                        <a:rPr lang="pt-BR" sz="1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icrosoft Sans Serif"/>
                        </a:rPr>
                        <a:t>(</a:t>
                      </a:r>
                      <a:r>
                        <a:rPr lang="pt-BR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Microsoft Sans Serif"/>
                        </a:rPr>
                        <a:t>PLN </a:t>
                      </a:r>
                      <a:r>
                        <a:rPr lang="pt-BR" sz="1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icrosoft Sans Serif"/>
                        </a:rPr>
                        <a:t>12/17)</a:t>
                      </a:r>
                      <a:endParaRPr lang="pt-BR" sz="1500" b="1" i="0" u="none" strike="noStrike" dirty="0">
                        <a:solidFill>
                          <a:srgbClr val="000000"/>
                        </a:solidFill>
                        <a:effectLst/>
                        <a:latin typeface="Microsoft Sans Serif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t-BR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Microsoft Sans Serif"/>
                        </a:rPr>
                        <a:t>Crédito Suplementar (PLN </a:t>
                      </a:r>
                      <a:r>
                        <a:rPr lang="pt-BR" sz="1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icrosoft Sans Serif"/>
                        </a:rPr>
                        <a:t>11/17</a:t>
                      </a:r>
                      <a:endParaRPr lang="pt-BR" sz="1500" b="1" i="0" u="none" strike="noStrike" dirty="0">
                        <a:solidFill>
                          <a:srgbClr val="000000"/>
                        </a:solidFill>
                        <a:effectLst/>
                        <a:latin typeface="Microsoft Sans Serif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t-BR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Microsoft Sans Serif"/>
                        </a:rPr>
                        <a:t>Decreto de Remanejamento e </a:t>
                      </a:r>
                      <a:r>
                        <a:rPr lang="pt-BR" sz="1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icrosoft Sans Serif"/>
                        </a:rPr>
                        <a:t>Ajustes -</a:t>
                      </a:r>
                      <a:r>
                        <a:rPr lang="pt-BR" sz="15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Microsoft Sans Serif"/>
                        </a:rPr>
                        <a:t> </a:t>
                      </a:r>
                      <a:r>
                        <a:rPr lang="pt-BR" sz="1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icrosoft Sans Serif"/>
                        </a:rPr>
                        <a:t>GND / MA</a:t>
                      </a:r>
                      <a:endParaRPr lang="pt-BR" sz="1500" b="1" i="0" u="none" strike="noStrike" dirty="0">
                        <a:solidFill>
                          <a:srgbClr val="000000"/>
                        </a:solidFill>
                        <a:effectLst/>
                        <a:latin typeface="Microsoft Sans Serif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t-BR" sz="1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icrosoft Sans Serif"/>
                        </a:rPr>
                        <a:t>Troca</a:t>
                      </a:r>
                      <a:r>
                        <a:rPr lang="pt-BR" sz="15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Microsoft Sans Serif"/>
                        </a:rPr>
                        <a:t> de Beneficiário</a:t>
                      </a:r>
                      <a:endParaRPr lang="pt-BR" sz="1500" b="1" i="0" u="none" strike="noStrike" dirty="0">
                        <a:solidFill>
                          <a:srgbClr val="000000"/>
                        </a:solidFill>
                        <a:effectLst/>
                        <a:latin typeface="Microsoft Sans Serif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348243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t-BR" sz="1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icrosoft Sans Serif"/>
                        </a:rPr>
                        <a:t>(A)</a:t>
                      </a:r>
                      <a:endParaRPr lang="pt-BR" sz="1500" b="1" i="0" u="none" strike="noStrike" dirty="0">
                        <a:solidFill>
                          <a:srgbClr val="000000"/>
                        </a:solidFill>
                        <a:effectLst/>
                        <a:latin typeface="Microsoft Sans Serif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icrosoft Sans Serif"/>
                        </a:rPr>
                        <a:t>(B)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t-BR" sz="1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icrosoft Sans Serif"/>
                        </a:rPr>
                        <a:t>(C)</a:t>
                      </a:r>
                      <a:endParaRPr lang="pt-BR" sz="1500" b="1" i="0" u="none" strike="noStrike" dirty="0">
                        <a:solidFill>
                          <a:srgbClr val="000000"/>
                        </a:solidFill>
                        <a:effectLst/>
                        <a:latin typeface="Microsoft Sans Serif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t-BR" sz="1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icrosoft Sans Serif"/>
                        </a:rPr>
                        <a:t>(D)</a:t>
                      </a:r>
                      <a:endParaRPr lang="pt-BR" sz="1500" b="1" i="0" u="none" strike="noStrike" dirty="0">
                        <a:solidFill>
                          <a:srgbClr val="000000"/>
                        </a:solidFill>
                        <a:effectLst/>
                        <a:latin typeface="Microsoft Sans Serif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t-BR" sz="15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Microsoft Sans Serif"/>
                        </a:rPr>
                        <a:t>(E)</a:t>
                      </a:r>
                      <a:endParaRPr lang="pt-BR" sz="1500" b="1" i="0" u="none" strike="noStrike" dirty="0">
                        <a:solidFill>
                          <a:srgbClr val="000000"/>
                        </a:solidFill>
                        <a:effectLst/>
                        <a:latin typeface="Microsoft Sans Serif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522363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R$ </a:t>
                      </a:r>
                      <a:endParaRPr lang="pt-BR" sz="1200" b="1" i="0" u="none" strike="noStrike" dirty="0" smtClean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  <a:p>
                      <a:pPr algn="ctr" fontAlgn="ctr"/>
                      <a:r>
                        <a:rPr lang="pt-BR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milhões</a:t>
                      </a:r>
                      <a:endParaRPr lang="pt-BR" sz="12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R$ </a:t>
                      </a:r>
                      <a:endParaRPr lang="pt-BR" sz="1200" b="1" i="0" u="none" strike="noStrike" dirty="0" smtClean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  <a:p>
                      <a:pPr algn="ctr" fontAlgn="ctr"/>
                      <a:r>
                        <a:rPr lang="pt-BR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milhões</a:t>
                      </a:r>
                      <a:endParaRPr lang="pt-BR" sz="12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R$ </a:t>
                      </a:r>
                      <a:endParaRPr lang="pt-BR" sz="1200" b="1" i="0" u="none" strike="noStrike" dirty="0" smtClean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  <a:p>
                      <a:pPr algn="ctr" fontAlgn="ctr"/>
                      <a:r>
                        <a:rPr lang="pt-BR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milhões</a:t>
                      </a:r>
                      <a:endParaRPr lang="pt-BR" sz="12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R$ milhões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R$ </a:t>
                      </a:r>
                      <a:endParaRPr lang="pt-BR" sz="1200" b="1" i="0" u="none" strike="noStrike" dirty="0" smtClean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  <a:p>
                      <a:pPr algn="ctr" fontAlgn="ctr"/>
                      <a:r>
                        <a:rPr lang="pt-BR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milhões</a:t>
                      </a:r>
                      <a:endParaRPr lang="pt-BR" sz="12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  <a:tr h="588409"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Total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2.583,7</a:t>
                      </a:r>
                      <a:endParaRPr lang="pt-BR" sz="12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100,00%</a:t>
                      </a:r>
                      <a:endParaRPr lang="pt-BR" sz="12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37,7</a:t>
                      </a:r>
                      <a:endParaRPr lang="pt-BR" sz="12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1,46</a:t>
                      </a:r>
                      <a:r>
                        <a:rPr lang="pt-BR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%</a:t>
                      </a:r>
                      <a:endParaRPr lang="pt-BR" sz="12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38,6</a:t>
                      </a:r>
                      <a:endParaRPr lang="pt-BR" sz="12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1,49</a:t>
                      </a:r>
                      <a:r>
                        <a:rPr lang="pt-BR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%</a:t>
                      </a:r>
                      <a:endParaRPr lang="pt-BR" sz="12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285,1</a:t>
                      </a:r>
                      <a:endParaRPr lang="pt-BR" sz="1200" b="1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11,03</a:t>
                      </a:r>
                      <a:r>
                        <a:rPr lang="pt-BR" sz="12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%</a:t>
                      </a:r>
                      <a:endParaRPr lang="pt-BR" sz="1200" b="1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38,1</a:t>
                      </a:r>
                      <a:endParaRPr lang="pt-BR" sz="1200" b="1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1,4%</a:t>
                      </a:r>
                      <a:endParaRPr lang="pt-BR" sz="1200" b="1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2971800" y="0"/>
            <a:ext cx="6172200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>
              <a:spcBef>
                <a:spcPct val="50000"/>
              </a:spcBef>
            </a:pPr>
            <a:r>
              <a:rPr lang="pt-BR" sz="1600" dirty="0">
                <a:latin typeface="Arial" charset="0"/>
              </a:rPr>
              <a:t>Consultoria de Orçamento e Fiscalização Financeira - </a:t>
            </a:r>
            <a:r>
              <a:rPr lang="pt-BR" sz="1600" dirty="0" smtClean="0">
                <a:latin typeface="Arial" charset="0"/>
              </a:rPr>
              <a:t>CONOF</a:t>
            </a:r>
            <a:endParaRPr lang="pt-BR" sz="1600" dirty="0">
              <a:latin typeface="Arial" charset="0"/>
            </a:endParaRPr>
          </a:p>
        </p:txBody>
      </p:sp>
      <p:pic>
        <p:nvPicPr>
          <p:cNvPr id="6" name="Imagem 5" descr="Descrição: Descrição: logo CONOF_CD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"/>
            <a:ext cx="3409950" cy="45273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47935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" y="1295400"/>
            <a:ext cx="9067800" cy="1219200"/>
          </a:xfrm>
        </p:spPr>
        <p:txBody>
          <a:bodyPr>
            <a:noAutofit/>
          </a:bodyPr>
          <a:lstStyle/>
          <a:p>
            <a:pPr algn="ctr"/>
            <a:r>
              <a:rPr lang="pt-BR" sz="5400" dirty="0" smtClean="0"/>
              <a:t>OBRIGADO!</a:t>
            </a:r>
            <a:endParaRPr lang="pt-BR" sz="5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5105400"/>
            <a:ext cx="9144000" cy="1828800"/>
          </a:xfrm>
        </p:spPr>
        <p:txBody>
          <a:bodyPr>
            <a:normAutofit/>
          </a:bodyPr>
          <a:lstStyle/>
          <a:p>
            <a:pPr algn="l"/>
            <a:r>
              <a:rPr lang="pt-BR" sz="2800" b="1" i="1" dirty="0" smtClean="0">
                <a:solidFill>
                  <a:schemeClr val="tx2">
                    <a:lumMod val="10000"/>
                  </a:schemeClr>
                </a:solidFill>
              </a:rPr>
              <a:t>Ricardo Volpe</a:t>
            </a:r>
          </a:p>
          <a:p>
            <a:pPr algn="l"/>
            <a:r>
              <a:rPr lang="pt-BR" sz="2800" b="1" dirty="0" smtClean="0">
                <a:solidFill>
                  <a:schemeClr val="tx2">
                    <a:lumMod val="10000"/>
                  </a:schemeClr>
                </a:solidFill>
              </a:rPr>
              <a:t>Diretor da CONOF/CD</a:t>
            </a:r>
          </a:p>
          <a:p>
            <a:pPr algn="l"/>
            <a:endParaRPr lang="pt-BR" sz="2800" dirty="0" smtClean="0">
              <a:solidFill>
                <a:schemeClr val="tx2">
                  <a:lumMod val="10000"/>
                </a:schemeClr>
              </a:solidFill>
            </a:endParaRPr>
          </a:p>
          <a:p>
            <a:pPr algn="l"/>
            <a:endParaRPr lang="pt-BR" sz="2800" dirty="0">
              <a:solidFill>
                <a:schemeClr val="tx2">
                  <a:lumMod val="10000"/>
                </a:schemeClr>
              </a:solidFill>
            </a:endParaRP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19050" y="0"/>
            <a:ext cx="9067800" cy="1219200"/>
          </a:xfrm>
          <a:prstGeom prst="rect">
            <a:avLst/>
          </a:prstGeom>
        </p:spPr>
        <p:txBody>
          <a:bodyPr vert="horz" lIns="0" rIns="18288">
            <a:normAutofit/>
          </a:bodyPr>
          <a:lstStyle>
            <a:lvl1pPr marL="0" marR="45720" indent="0" algn="r" rtl="0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None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None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None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None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ct val="20000"/>
              </a:spcBef>
              <a:buClr>
                <a:schemeClr val="tx2"/>
              </a:buClr>
              <a:buNone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None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pt-BR" sz="3400" dirty="0" smtClean="0"/>
          </a:p>
        </p:txBody>
      </p:sp>
      <p:sp>
        <p:nvSpPr>
          <p:cNvPr id="5" name="Retângulo 4"/>
          <p:cNvSpPr/>
          <p:nvPr/>
        </p:nvSpPr>
        <p:spPr>
          <a:xfrm>
            <a:off x="228600" y="2514600"/>
            <a:ext cx="8305800" cy="21775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08000" algn="just">
              <a:spcAft>
                <a:spcPts val="300"/>
              </a:spcAft>
              <a:buSzPct val="100000"/>
            </a:pPr>
            <a:r>
              <a:rPr lang="pt-BR" altLang="pt-BR" sz="3200" i="1" dirty="0" smtClean="0">
                <a:latin typeface="Arial" charset="0"/>
                <a:ea typeface="SimSun" pitchFamily="2" charset="-122"/>
              </a:rPr>
              <a:t># </a:t>
            </a:r>
            <a:r>
              <a:rPr lang="pt-BR" altLang="pt-BR" sz="3200" i="1" u="sng" dirty="0" smtClean="0">
                <a:latin typeface="Arial" charset="0"/>
                <a:ea typeface="SimSun" pitchFamily="2" charset="-122"/>
              </a:rPr>
              <a:t>Ver </a:t>
            </a:r>
            <a:r>
              <a:rPr lang="pt-BR" altLang="pt-BR" sz="3200" i="1" u="sng" dirty="0">
                <a:latin typeface="Arial" charset="0"/>
                <a:ea typeface="SimSun" pitchFamily="2" charset="-122"/>
              </a:rPr>
              <a:t>site </a:t>
            </a:r>
            <a:r>
              <a:rPr lang="pt-BR" altLang="pt-BR" sz="3200" i="1" u="sng" dirty="0" smtClean="0">
                <a:latin typeface="Arial" charset="0"/>
                <a:ea typeface="SimSun" pitchFamily="2" charset="-122"/>
              </a:rPr>
              <a:t>CMO</a:t>
            </a:r>
            <a:r>
              <a:rPr lang="pt-BR" altLang="pt-BR" sz="3200" i="1" dirty="0" smtClean="0">
                <a:latin typeface="Arial" charset="0"/>
                <a:ea typeface="SimSun" pitchFamily="2" charset="-122"/>
              </a:rPr>
              <a:t>: </a:t>
            </a:r>
          </a:p>
          <a:p>
            <a:pPr marL="108000" algn="just">
              <a:spcAft>
                <a:spcPts val="300"/>
              </a:spcAft>
              <a:buSzPct val="100000"/>
            </a:pPr>
            <a:r>
              <a:rPr lang="pt-BR" altLang="pt-BR" sz="3200" b="1" i="1" dirty="0" smtClean="0">
                <a:latin typeface="Arial" charset="0"/>
                <a:ea typeface="SimSun" pitchFamily="2" charset="-122"/>
              </a:rPr>
              <a:t>Manual </a:t>
            </a:r>
            <a:r>
              <a:rPr lang="pt-BR" altLang="pt-BR" sz="3200" b="1" i="1" dirty="0">
                <a:latin typeface="Arial" charset="0"/>
                <a:ea typeface="SimSun" pitchFamily="2" charset="-122"/>
              </a:rPr>
              <a:t>de </a:t>
            </a:r>
            <a:r>
              <a:rPr lang="pt-BR" altLang="pt-BR" sz="3200" b="1" i="1" dirty="0" smtClean="0">
                <a:latin typeface="Arial" charset="0"/>
                <a:ea typeface="SimSun" pitchFamily="2" charset="-122"/>
              </a:rPr>
              <a:t>Impedimentos</a:t>
            </a:r>
          </a:p>
          <a:p>
            <a:pPr marL="108000" algn="just">
              <a:spcAft>
                <a:spcPts val="300"/>
              </a:spcAft>
              <a:buSzPct val="100000"/>
            </a:pPr>
            <a:r>
              <a:rPr lang="pt-BR" altLang="pt-BR" sz="3200" b="1" i="1" dirty="0" smtClean="0">
                <a:latin typeface="Arial" charset="0"/>
                <a:ea typeface="SimSun" pitchFamily="2" charset="-122"/>
              </a:rPr>
              <a:t>Perguntas e Respostas</a:t>
            </a:r>
          </a:p>
          <a:p>
            <a:pPr marL="108000" algn="just">
              <a:spcAft>
                <a:spcPts val="300"/>
              </a:spcAft>
              <a:buSzPct val="100000"/>
            </a:pPr>
            <a:r>
              <a:rPr lang="pt-BR" altLang="pt-BR" sz="3200" b="1" i="1" dirty="0" smtClean="0">
                <a:latin typeface="Arial" charset="0"/>
                <a:ea typeface="SimSun" pitchFamily="2" charset="-122"/>
              </a:rPr>
              <a:t>Comunicados</a:t>
            </a:r>
            <a:endParaRPr lang="pt-BR" altLang="pt-BR" sz="3200" b="1" i="1" dirty="0">
              <a:latin typeface="Arial" charset="0"/>
              <a:ea typeface="SimSun" pitchFamily="2" charset="-122"/>
            </a:endParaRPr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2971800" y="0"/>
            <a:ext cx="6172200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>
              <a:spcBef>
                <a:spcPct val="50000"/>
              </a:spcBef>
            </a:pPr>
            <a:r>
              <a:rPr lang="pt-BR" sz="1600" dirty="0">
                <a:latin typeface="Arial" charset="0"/>
              </a:rPr>
              <a:t>Consultoria de Orçamento e Fiscalização Financeira - </a:t>
            </a:r>
            <a:r>
              <a:rPr lang="pt-BR" sz="1600" dirty="0" smtClean="0">
                <a:latin typeface="Arial" charset="0"/>
              </a:rPr>
              <a:t>CONOF</a:t>
            </a:r>
            <a:endParaRPr lang="pt-BR" sz="1600" dirty="0">
              <a:latin typeface="Arial" charset="0"/>
            </a:endParaRPr>
          </a:p>
        </p:txBody>
      </p:sp>
      <p:pic>
        <p:nvPicPr>
          <p:cNvPr id="10" name="Imagem 9" descr="Descrição: Descrição: logo CONOF_CD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"/>
            <a:ext cx="3409950" cy="45273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053221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2"/>
          <p:cNvSpPr>
            <a:spLocks noChangeArrowheads="1"/>
          </p:cNvSpPr>
          <p:nvPr/>
        </p:nvSpPr>
        <p:spPr bwMode="auto">
          <a:xfrm>
            <a:off x="-26581" y="4581336"/>
            <a:ext cx="9144000" cy="2140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square" lIns="90000" tIns="46800" rIns="90000" bIns="0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  <a:buClr>
                <a:schemeClr val="accent3"/>
              </a:buClr>
              <a:buSzPct val="95000"/>
              <a:tabLst>
                <a:tab pos="0" algn="l"/>
                <a:tab pos="627063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t-BR" sz="3200" dirty="0" smtClean="0"/>
              <a:t>-	</a:t>
            </a:r>
            <a:r>
              <a:rPr lang="pt-BR" sz="3200" b="1" dirty="0" smtClean="0"/>
              <a:t>No Executivo </a:t>
            </a:r>
            <a:r>
              <a:rPr lang="pt-BR" sz="3200" dirty="0" smtClean="0"/>
              <a:t>– </a:t>
            </a:r>
            <a:r>
              <a:rPr lang="pt-BR" sz="2000" dirty="0" smtClean="0"/>
              <a:t>Portaria Interministerial nº 10 de 2018.</a:t>
            </a:r>
          </a:p>
          <a:p>
            <a:pPr marL="623888" indent="-623888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SzPct val="95000"/>
              <a:buFontTx/>
              <a:buChar char="-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t-BR" sz="3200" b="1" dirty="0" smtClean="0"/>
              <a:t>No Legislativo </a:t>
            </a:r>
            <a:r>
              <a:rPr lang="pt-BR" sz="3200" dirty="0" smtClean="0"/>
              <a:t>– </a:t>
            </a:r>
            <a:r>
              <a:rPr lang="pt-BR" sz="2000" dirty="0" smtClean="0"/>
              <a:t>Instrução Normativa nº 01 de 2014 da CMO e Resolução n.1/2006</a:t>
            </a:r>
          </a:p>
          <a:p>
            <a:pPr algn="ctr">
              <a:spcBef>
                <a:spcPts val="600"/>
              </a:spcBef>
              <a:spcAft>
                <a:spcPts val="600"/>
              </a:spcAft>
              <a:buClr>
                <a:schemeClr val="accent3"/>
              </a:buClr>
              <a:buSzPct val="95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t-BR" sz="3200" dirty="0" smtClean="0"/>
              <a:t>(Ver Perguntas e Respostas site CMO)</a:t>
            </a:r>
          </a:p>
        </p:txBody>
      </p:sp>
      <p:sp>
        <p:nvSpPr>
          <p:cNvPr id="6148" name="Text Box 3"/>
          <p:cNvSpPr txBox="1">
            <a:spLocks noChangeArrowheads="1"/>
          </p:cNvSpPr>
          <p:nvPr/>
        </p:nvSpPr>
        <p:spPr bwMode="auto">
          <a:xfrm>
            <a:off x="6553200" y="6245225"/>
            <a:ext cx="2133600" cy="47625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/>
          <a:lstStyle/>
          <a:p>
            <a:pPr algn="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D2817430-685F-4F9C-9347-A9A9F9DFADEE}" type="slidenum">
              <a:rPr lang="pt-BR" sz="1400">
                <a:solidFill>
                  <a:srgbClr val="000000"/>
                </a:solidFill>
                <a:latin typeface="Arial" charset="0"/>
              </a:rPr>
              <a:pPr algn="r">
                <a:buClrTx/>
                <a:buFontTx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t>2</a:t>
            </a:fld>
            <a:endParaRPr lang="pt-BR" sz="140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5" name="Text Box 1"/>
          <p:cNvSpPr txBox="1">
            <a:spLocks noChangeArrowheads="1"/>
          </p:cNvSpPr>
          <p:nvPr/>
        </p:nvSpPr>
        <p:spPr bwMode="auto">
          <a:xfrm>
            <a:off x="-56707" y="3895537"/>
            <a:ext cx="9144000" cy="685800"/>
          </a:xfrm>
          <a:prstGeom prst="rect">
            <a:avLst/>
          </a:prstGeom>
        </p:spPr>
        <p:txBody>
          <a:bodyPr vert="horz" lIns="0" rIns="0" bIns="0" anchor="b">
            <a:normAutofit lnSpcReduction="10000"/>
          </a:bodyPr>
          <a:lstStyle/>
          <a:p>
            <a:pPr algn="ctr">
              <a:spcBef>
                <a:spcPct val="0"/>
              </a:spcBef>
              <a:buClrTx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t-BR" sz="4400" b="1" dirty="0" smtClean="0">
                <a:solidFill>
                  <a:schemeClr val="tx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Regulamentação</a:t>
            </a:r>
            <a:endParaRPr lang="pt-BR" sz="4400" b="1" dirty="0">
              <a:solidFill>
                <a:schemeClr val="tx2">
                  <a:lumMod val="75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7" name="Text Box 1"/>
          <p:cNvSpPr txBox="1">
            <a:spLocks noChangeArrowheads="1"/>
          </p:cNvSpPr>
          <p:nvPr/>
        </p:nvSpPr>
        <p:spPr bwMode="auto">
          <a:xfrm>
            <a:off x="38543" y="685800"/>
            <a:ext cx="8953500" cy="685800"/>
          </a:xfrm>
          <a:prstGeom prst="rect">
            <a:avLst/>
          </a:prstGeom>
        </p:spPr>
        <p:txBody>
          <a:bodyPr vert="horz" lIns="0" rIns="0" bIns="0" anchor="b">
            <a:normAutofit lnSpcReduction="10000"/>
          </a:bodyPr>
          <a:lstStyle/>
          <a:p>
            <a:pPr algn="ctr">
              <a:spcBef>
                <a:spcPct val="0"/>
              </a:spcBef>
              <a:buClrTx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t-BR" sz="4400" b="1" dirty="0" smtClean="0">
                <a:solidFill>
                  <a:schemeClr val="tx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Legislação</a:t>
            </a:r>
            <a:endParaRPr lang="pt-BR" sz="4400" b="1" dirty="0">
              <a:solidFill>
                <a:schemeClr val="tx2">
                  <a:lumMod val="75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19050" y="1524001"/>
            <a:ext cx="9105900" cy="183236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square" lIns="90000" tIns="46800" rIns="90000" bIns="0">
            <a:spAutoFit/>
          </a:bodyPr>
          <a:lstStyle/>
          <a:p>
            <a:pPr marL="571500" indent="-571500" algn="just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SzPct val="95000"/>
              <a:buFontTx/>
              <a:buChar char="-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t-BR" sz="3200" dirty="0" smtClean="0"/>
              <a:t>Constituição </a:t>
            </a:r>
            <a:r>
              <a:rPr lang="pt-BR" sz="2000" dirty="0" smtClean="0"/>
              <a:t>(EC 86/2015) - art. 166, § 9º a 18 e art. 111 da EC 95/2016 </a:t>
            </a:r>
          </a:p>
          <a:p>
            <a:pPr marL="571500" indent="-571500" algn="just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SzPct val="95000"/>
              <a:buFontTx/>
              <a:buChar char="-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t-BR" sz="3200" dirty="0" smtClean="0"/>
              <a:t>LDO 2018 – </a:t>
            </a:r>
            <a:r>
              <a:rPr lang="pt-BR" sz="2000" dirty="0" smtClean="0"/>
              <a:t>Lei </a:t>
            </a:r>
            <a:r>
              <a:rPr lang="pt-BR" sz="2000" dirty="0"/>
              <a:t>nº </a:t>
            </a:r>
            <a:r>
              <a:rPr lang="pt-BR" sz="2000" dirty="0" smtClean="0"/>
              <a:t> 13.473/2017, art.  38, 43, 45, 55, 58 a 67, 74 e 136</a:t>
            </a:r>
          </a:p>
          <a:p>
            <a:pPr marL="571500" indent="-571500" algn="just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SzPct val="95000"/>
              <a:buFontTx/>
              <a:buChar char="-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t-BR" sz="3200" dirty="0" smtClean="0"/>
              <a:t>LOA 2018 – </a:t>
            </a:r>
            <a:r>
              <a:rPr lang="pt-BR" sz="2000" dirty="0" smtClean="0"/>
              <a:t>Lei nº 13.587/2018, art. 4º, </a:t>
            </a:r>
            <a:r>
              <a:rPr lang="pt-BR" sz="2000" dirty="0"/>
              <a:t>§ § 6</a:t>
            </a:r>
            <a:r>
              <a:rPr lang="pt-BR" sz="2000" dirty="0" smtClean="0"/>
              <a:t>º a 8º.</a:t>
            </a:r>
            <a:endParaRPr lang="pt-BR" sz="3600" dirty="0" smtClean="0"/>
          </a:p>
        </p:txBody>
      </p:sp>
      <p:sp>
        <p:nvSpPr>
          <p:cNvPr id="9" name="Text Box 5"/>
          <p:cNvSpPr txBox="1">
            <a:spLocks noChangeArrowheads="1"/>
          </p:cNvSpPr>
          <p:nvPr/>
        </p:nvSpPr>
        <p:spPr bwMode="auto">
          <a:xfrm>
            <a:off x="2971800" y="0"/>
            <a:ext cx="6172200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>
              <a:spcBef>
                <a:spcPct val="50000"/>
              </a:spcBef>
            </a:pPr>
            <a:r>
              <a:rPr lang="pt-BR" sz="1600" dirty="0">
                <a:latin typeface="Arial" charset="0"/>
              </a:rPr>
              <a:t>Consultoria de Orçamento e Fiscalização Financeira - </a:t>
            </a:r>
            <a:r>
              <a:rPr lang="pt-BR" sz="1600" dirty="0" smtClean="0">
                <a:latin typeface="Arial" charset="0"/>
              </a:rPr>
              <a:t>CONOF</a:t>
            </a:r>
            <a:endParaRPr lang="pt-BR" sz="1600" dirty="0">
              <a:latin typeface="Arial" charset="0"/>
            </a:endParaRPr>
          </a:p>
        </p:txBody>
      </p:sp>
      <p:pic>
        <p:nvPicPr>
          <p:cNvPr id="10" name="Imagem 9" descr="Descrição: Descrição: logo CONOF_CD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"/>
            <a:ext cx="3409950" cy="45273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53010237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419100" y="568128"/>
            <a:ext cx="8229600" cy="678011"/>
          </a:xfrm>
          <a:prstGeom prst="rect">
            <a:avLst/>
          </a:prstGeom>
        </p:spPr>
        <p:txBody>
          <a:bodyPr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4400" b="1" dirty="0" smtClean="0"/>
              <a:t>Constituição Federal</a:t>
            </a:r>
            <a:endParaRPr lang="pt-BR" sz="4400" dirty="0"/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6553200" y="6305549"/>
            <a:ext cx="2133600" cy="47625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/>
          <a:lstStyle/>
          <a:p>
            <a:pPr algn="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D2817430-685F-4F9C-9347-A9A9F9DFADEE}" type="slidenum">
              <a:rPr lang="pt-BR" sz="1400">
                <a:solidFill>
                  <a:srgbClr val="000000"/>
                </a:solidFill>
                <a:latin typeface="Arial" charset="0"/>
              </a:rPr>
              <a:pPr algn="r">
                <a:buClrTx/>
                <a:buFontTx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t>3</a:t>
            </a:fld>
            <a:endParaRPr lang="pt-BR" sz="140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38100" y="1371602"/>
            <a:ext cx="9067800" cy="52728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>
            <a:spAutoFit/>
          </a:bodyPr>
          <a:lstStyle>
            <a:lvl1pPr defTabSz="449263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500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 defTabSz="449263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500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 defTabSz="449263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500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 defTabSz="449263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500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 defTabSz="449263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500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500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500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500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5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marL="288000" indent="-180000" algn="just">
              <a:spcAft>
                <a:spcPts val="300"/>
              </a:spcAft>
              <a:buSzPct val="100000"/>
              <a:buFont typeface="Arial" panose="020B0604020202020204" pitchFamily="34" charset="0"/>
              <a:buChar char="•"/>
            </a:pPr>
            <a:r>
              <a:rPr lang="pt-BR" altLang="pt-BR" sz="2700" b="1" dirty="0" smtClean="0">
                <a:solidFill>
                  <a:srgbClr val="FF0000"/>
                </a:solidFill>
                <a:latin typeface="Arial" charset="0"/>
                <a:ea typeface="SimSun" pitchFamily="2" charset="-122"/>
              </a:rPr>
              <a:t>Fixa o montante de aprovação e execução equivalente ao montante de execução obrigatório de 2017 + IPCA (art. 111 do ADCT)</a:t>
            </a:r>
          </a:p>
          <a:p>
            <a:pPr marL="288000" indent="-180000" algn="just">
              <a:spcAft>
                <a:spcPts val="300"/>
              </a:spcAft>
              <a:buSzPct val="100000"/>
              <a:buFont typeface="Arial" panose="020B0604020202020204" pitchFamily="34" charset="0"/>
              <a:buChar char="•"/>
            </a:pPr>
            <a:r>
              <a:rPr lang="pt-BR" altLang="pt-BR" sz="2700" b="1" dirty="0" smtClean="0">
                <a:solidFill>
                  <a:schemeClr val="tx1"/>
                </a:solidFill>
                <a:latin typeface="Arial" charset="0"/>
                <a:ea typeface="SimSun" pitchFamily="2" charset="-122"/>
              </a:rPr>
              <a:t>Permite usar restos a pagar para cumprimento da execução financeiro até a metade da obrigação.</a:t>
            </a:r>
          </a:p>
          <a:p>
            <a:pPr marL="288000" indent="-180000" algn="just">
              <a:spcAft>
                <a:spcPts val="300"/>
              </a:spcAft>
              <a:buSzPct val="100000"/>
              <a:buFont typeface="Arial" panose="020B0604020202020204" pitchFamily="34" charset="0"/>
              <a:buChar char="•"/>
            </a:pPr>
            <a:r>
              <a:rPr lang="pt-BR" altLang="pt-BR" sz="2700" b="1" dirty="0" smtClean="0">
                <a:solidFill>
                  <a:schemeClr val="tx1"/>
                </a:solidFill>
                <a:latin typeface="Arial" charset="0"/>
                <a:ea typeface="SimSun" pitchFamily="2" charset="-122"/>
              </a:rPr>
              <a:t>Permite o contingenciamento proporcional e no mesmo percentual das despesas discricionárias.</a:t>
            </a:r>
          </a:p>
          <a:p>
            <a:pPr marL="288000" lvl="1" indent="-180000" algn="just">
              <a:spcAft>
                <a:spcPts val="300"/>
              </a:spcAft>
              <a:buSzPct val="100000"/>
              <a:buFont typeface="Arial" panose="020B0604020202020204" pitchFamily="34" charset="0"/>
              <a:buChar char="•"/>
            </a:pPr>
            <a:r>
              <a:rPr lang="pt-BR" altLang="pt-BR" sz="2700" b="1" dirty="0" smtClean="0">
                <a:solidFill>
                  <a:srgbClr val="FF0000"/>
                </a:solidFill>
                <a:latin typeface="Arial" charset="0"/>
                <a:ea typeface="SimSun" pitchFamily="2" charset="-122"/>
              </a:rPr>
              <a:t>Exclui da obrigatoriedade os casos de impedimento técnico </a:t>
            </a:r>
            <a:r>
              <a:rPr lang="pt-BR" sz="2700" b="1" dirty="0">
                <a:solidFill>
                  <a:srgbClr val="FF0000"/>
                </a:solidFill>
                <a:latin typeface="Arial" charset="0"/>
                <a:ea typeface="SimSun" pitchFamily="2" charset="-122"/>
              </a:rPr>
              <a:t>não superados até 20/11/18 </a:t>
            </a:r>
            <a:r>
              <a:rPr lang="pt-BR" sz="1900" b="1" dirty="0" smtClean="0">
                <a:solidFill>
                  <a:srgbClr val="FF0000"/>
                </a:solidFill>
                <a:latin typeface="Arial" charset="0"/>
                <a:ea typeface="SimSun" pitchFamily="2" charset="-122"/>
              </a:rPr>
              <a:t>(art</a:t>
            </a:r>
            <a:r>
              <a:rPr lang="pt-BR" sz="1900" b="1" dirty="0">
                <a:solidFill>
                  <a:srgbClr val="FF0000"/>
                </a:solidFill>
                <a:latin typeface="Arial" charset="0"/>
                <a:ea typeface="SimSun" pitchFamily="2" charset="-122"/>
              </a:rPr>
              <a:t>. </a:t>
            </a:r>
            <a:r>
              <a:rPr lang="pt-BR" sz="1900" b="1" dirty="0" smtClean="0">
                <a:solidFill>
                  <a:srgbClr val="FF0000"/>
                </a:solidFill>
                <a:latin typeface="Arial" charset="0"/>
                <a:ea typeface="SimSun" pitchFamily="2" charset="-122"/>
              </a:rPr>
              <a:t>166,§14, </a:t>
            </a:r>
            <a:r>
              <a:rPr lang="pt-BR" sz="1900" b="1" dirty="0">
                <a:solidFill>
                  <a:srgbClr val="FF0000"/>
                </a:solidFill>
                <a:latin typeface="Arial" charset="0"/>
                <a:ea typeface="SimSun" pitchFamily="2" charset="-122"/>
              </a:rPr>
              <a:t>inciso IV</a:t>
            </a:r>
            <a:r>
              <a:rPr lang="pt-BR" sz="1900" b="1" dirty="0" smtClean="0">
                <a:solidFill>
                  <a:srgbClr val="FF0000"/>
                </a:solidFill>
                <a:latin typeface="Arial" charset="0"/>
                <a:ea typeface="SimSun" pitchFamily="2" charset="-122"/>
              </a:rPr>
              <a:t>) </a:t>
            </a:r>
            <a:endParaRPr lang="pt-BR" sz="1900" b="1" dirty="0">
              <a:solidFill>
                <a:srgbClr val="FF0000"/>
              </a:solidFill>
              <a:latin typeface="Arial" charset="0"/>
              <a:ea typeface="SimSun" pitchFamily="2" charset="-122"/>
            </a:endParaRPr>
          </a:p>
          <a:p>
            <a:pPr marL="288000" indent="-180000" algn="just">
              <a:spcAft>
                <a:spcPts val="300"/>
              </a:spcAft>
              <a:buSzPct val="100000"/>
              <a:buFont typeface="Arial" panose="020B0604020202020204" pitchFamily="34" charset="0"/>
              <a:buChar char="•"/>
            </a:pPr>
            <a:r>
              <a:rPr lang="pt-BR" altLang="pt-BR" sz="2700" b="1" dirty="0" smtClean="0">
                <a:solidFill>
                  <a:schemeClr val="tx1"/>
                </a:solidFill>
                <a:latin typeface="Arial" charset="0"/>
                <a:ea typeface="SimSun" pitchFamily="2" charset="-122"/>
              </a:rPr>
              <a:t>Configura essas transferências como obrigatórias.</a:t>
            </a:r>
          </a:p>
          <a:p>
            <a:pPr marL="288000" indent="-180000" algn="just">
              <a:spcAft>
                <a:spcPts val="300"/>
              </a:spcAft>
              <a:buSzPct val="100000"/>
              <a:buFont typeface="Arial" panose="020B0604020202020204" pitchFamily="34" charset="0"/>
              <a:buChar char="•"/>
            </a:pPr>
            <a:r>
              <a:rPr lang="pt-BR" altLang="pt-BR" sz="2700" b="1" dirty="0" smtClean="0">
                <a:solidFill>
                  <a:schemeClr val="tx1"/>
                </a:solidFill>
                <a:latin typeface="Arial" charset="0"/>
                <a:ea typeface="SimSun" pitchFamily="2" charset="-122"/>
              </a:rPr>
              <a:t>Execução equitativa: igualitária e impessoal, independente da autoria</a:t>
            </a:r>
            <a:endParaRPr lang="pt-BR" altLang="pt-BR" sz="2700" dirty="0">
              <a:solidFill>
                <a:schemeClr val="tx1"/>
              </a:solidFill>
              <a:latin typeface="Arial" charset="0"/>
              <a:ea typeface="SimSun" pitchFamily="2" charset="-122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2971800" y="0"/>
            <a:ext cx="6172200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>
              <a:spcBef>
                <a:spcPct val="50000"/>
              </a:spcBef>
            </a:pPr>
            <a:r>
              <a:rPr lang="pt-BR" sz="1600" dirty="0">
                <a:latin typeface="Arial" charset="0"/>
              </a:rPr>
              <a:t>Consultoria de Orçamento e Fiscalização Financeira - </a:t>
            </a:r>
            <a:r>
              <a:rPr lang="pt-BR" sz="1600" dirty="0" smtClean="0">
                <a:latin typeface="Arial" charset="0"/>
              </a:rPr>
              <a:t>CONOF</a:t>
            </a:r>
            <a:endParaRPr lang="pt-BR" sz="1600" dirty="0">
              <a:latin typeface="Arial" charset="0"/>
            </a:endParaRPr>
          </a:p>
        </p:txBody>
      </p:sp>
      <p:pic>
        <p:nvPicPr>
          <p:cNvPr id="9" name="Imagem 8" descr="Descrição: Descrição: logo CONOF_CD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"/>
            <a:ext cx="3409950" cy="45273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47759913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3"/>
          <p:cNvSpPr>
            <a:spLocks noChangeArrowheads="1"/>
          </p:cNvSpPr>
          <p:nvPr/>
        </p:nvSpPr>
        <p:spPr bwMode="auto">
          <a:xfrm>
            <a:off x="-76200" y="1271400"/>
            <a:ext cx="9067800" cy="56114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>
            <a:spAutoFit/>
          </a:bodyPr>
          <a:lstStyle>
            <a:lvl1pPr defTabSz="449263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500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 defTabSz="449263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500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 defTabSz="449263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500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 defTabSz="449263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500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 defTabSz="449263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500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500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500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500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5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marL="457200" indent="-457200" algn="just">
              <a:spcBef>
                <a:spcPts val="300"/>
              </a:spcBef>
              <a:spcAft>
                <a:spcPts val="600"/>
              </a:spcAft>
              <a:buSzPct val="100000"/>
              <a:buFont typeface="Arial" panose="020B0604020202020204" pitchFamily="34" charset="0"/>
              <a:buChar char="•"/>
            </a:pPr>
            <a:r>
              <a:rPr lang="pt-BR" sz="2800" b="1" dirty="0">
                <a:solidFill>
                  <a:srgbClr val="FF0000"/>
                </a:solidFill>
                <a:latin typeface="Arial" charset="0"/>
                <a:ea typeface="SimSun" pitchFamily="2" charset="-122"/>
              </a:rPr>
              <a:t>As programações não serão de execução obrigatória nos casos dos impedimentos de ordem técnica </a:t>
            </a:r>
            <a:r>
              <a:rPr lang="pt-BR" sz="2800" b="1" dirty="0">
                <a:solidFill>
                  <a:schemeClr val="tx1"/>
                </a:solidFill>
                <a:latin typeface="Arial" charset="0"/>
                <a:ea typeface="SimSun" pitchFamily="2" charset="-122"/>
              </a:rPr>
              <a:t>(art. 60)</a:t>
            </a:r>
          </a:p>
          <a:p>
            <a:pPr marL="457200" indent="-457200" algn="just">
              <a:spcBef>
                <a:spcPts val="300"/>
              </a:spcBef>
              <a:spcAft>
                <a:spcPts val="600"/>
              </a:spcAft>
              <a:buSzPct val="100000"/>
              <a:buFont typeface="Arial" panose="020B0604020202020204" pitchFamily="34" charset="0"/>
              <a:buChar char="•"/>
            </a:pPr>
            <a:r>
              <a:rPr lang="pt-BR" sz="2800" b="1" dirty="0" smtClean="0">
                <a:solidFill>
                  <a:schemeClr val="tx1"/>
                </a:solidFill>
                <a:latin typeface="Arial" charset="0"/>
                <a:ea typeface="SimSun" pitchFamily="2" charset="-122"/>
              </a:rPr>
              <a:t>Alterações por ato próprio de GND e Modalidade de </a:t>
            </a:r>
            <a:r>
              <a:rPr lang="pt-BR" sz="2800" b="1" dirty="0">
                <a:solidFill>
                  <a:schemeClr val="tx1"/>
                </a:solidFill>
                <a:latin typeface="Arial" charset="0"/>
                <a:ea typeface="SimSun" pitchFamily="2" charset="-122"/>
              </a:rPr>
              <a:t>Aplicação </a:t>
            </a:r>
            <a:r>
              <a:rPr lang="pt-BR" sz="2800" b="1" dirty="0" smtClean="0">
                <a:solidFill>
                  <a:schemeClr val="tx1"/>
                </a:solidFill>
                <a:latin typeface="Arial" charset="0"/>
                <a:ea typeface="SimSun" pitchFamily="2" charset="-122"/>
              </a:rPr>
              <a:t>(§§1º e 3º do art. 43)</a:t>
            </a:r>
          </a:p>
          <a:p>
            <a:pPr marL="457200" indent="-457200" algn="just">
              <a:spcBef>
                <a:spcPts val="300"/>
              </a:spcBef>
              <a:spcAft>
                <a:spcPts val="600"/>
              </a:spcAft>
              <a:buSzPct val="100000"/>
              <a:buFont typeface="Arial" panose="020B0604020202020204" pitchFamily="34" charset="0"/>
              <a:buChar char="•"/>
            </a:pPr>
            <a:r>
              <a:rPr lang="pt-BR" sz="2800" b="1" dirty="0" smtClean="0">
                <a:solidFill>
                  <a:schemeClr val="tx1"/>
                </a:solidFill>
                <a:latin typeface="Arial" charset="0"/>
                <a:ea typeface="SimSun" pitchFamily="2" charset="-122"/>
              </a:rPr>
              <a:t>Os </a:t>
            </a:r>
            <a:r>
              <a:rPr lang="pt-BR" sz="2800" b="1" dirty="0">
                <a:solidFill>
                  <a:schemeClr val="tx1"/>
                </a:solidFill>
                <a:latin typeface="Arial" charset="0"/>
                <a:ea typeface="SimSun" pitchFamily="2" charset="-122"/>
              </a:rPr>
              <a:t>autores das emendas </a:t>
            </a:r>
            <a:r>
              <a:rPr lang="pt-BR" sz="2800" b="1" dirty="0" smtClean="0">
                <a:solidFill>
                  <a:schemeClr val="tx1"/>
                </a:solidFill>
                <a:latin typeface="Arial" charset="0"/>
                <a:ea typeface="SimSun" pitchFamily="2" charset="-122"/>
              </a:rPr>
              <a:t>deverão </a:t>
            </a:r>
            <a:r>
              <a:rPr lang="pt-BR" sz="2800" b="1" dirty="0">
                <a:solidFill>
                  <a:schemeClr val="tx1"/>
                </a:solidFill>
                <a:latin typeface="Arial" charset="0"/>
                <a:ea typeface="SimSun" pitchFamily="2" charset="-122"/>
              </a:rPr>
              <a:t>indicar, nos </a:t>
            </a:r>
            <a:r>
              <a:rPr lang="pt-BR" sz="2800" b="1" dirty="0" smtClean="0">
                <a:solidFill>
                  <a:schemeClr val="tx1"/>
                </a:solidFill>
                <a:latin typeface="Arial" charset="0"/>
                <a:ea typeface="SimSun" pitchFamily="2" charset="-122"/>
              </a:rPr>
              <a:t>prazos estabelecidos </a:t>
            </a:r>
            <a:r>
              <a:rPr lang="pt-BR" sz="2800" b="1" dirty="0">
                <a:solidFill>
                  <a:schemeClr val="tx1"/>
                </a:solidFill>
                <a:latin typeface="Arial" charset="0"/>
                <a:ea typeface="SimSun" pitchFamily="2" charset="-122"/>
              </a:rPr>
              <a:t>pelo Poder Executivo, os </a:t>
            </a:r>
            <a:r>
              <a:rPr lang="pt-BR" sz="2800" b="1" dirty="0" smtClean="0">
                <a:solidFill>
                  <a:schemeClr val="tx1"/>
                </a:solidFill>
                <a:latin typeface="Arial" charset="0"/>
                <a:ea typeface="SimSun" pitchFamily="2" charset="-122"/>
              </a:rPr>
              <a:t>beneficiários (art. 64) </a:t>
            </a:r>
          </a:p>
          <a:p>
            <a:pPr marL="457200" indent="-457200" algn="just">
              <a:spcBef>
                <a:spcPts val="300"/>
              </a:spcBef>
              <a:spcAft>
                <a:spcPts val="600"/>
              </a:spcAft>
              <a:buSzPct val="100000"/>
              <a:buFont typeface="Arial" panose="020B0604020202020204" pitchFamily="34" charset="0"/>
              <a:buChar char="•"/>
            </a:pPr>
            <a:r>
              <a:rPr lang="pt-BR" altLang="pt-BR" sz="2800" b="1" dirty="0">
                <a:solidFill>
                  <a:schemeClr val="tx1"/>
                </a:solidFill>
                <a:latin typeface="Arial" charset="0"/>
                <a:ea typeface="SimSun" pitchFamily="2" charset="-122"/>
              </a:rPr>
              <a:t>Remanejamento entre programações decorrentes de emendas de mesmo autor deverá observar os limites individualizados autorizados na LOA (§1º  do art. 64</a:t>
            </a:r>
            <a:r>
              <a:rPr lang="pt-BR" altLang="pt-BR" sz="2800" b="1" dirty="0" smtClean="0">
                <a:solidFill>
                  <a:schemeClr val="tx1"/>
                </a:solidFill>
                <a:latin typeface="Arial" charset="0"/>
                <a:ea typeface="SimSun" pitchFamily="2" charset="-122"/>
              </a:rPr>
              <a:t>)</a:t>
            </a:r>
            <a:endParaRPr lang="pt-BR" altLang="pt-BR" sz="2600" dirty="0">
              <a:solidFill>
                <a:schemeClr val="tx1"/>
              </a:solidFill>
              <a:latin typeface="Arial" charset="0"/>
              <a:ea typeface="SimSun" pitchFamily="2" charset="-122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95300" y="533400"/>
            <a:ext cx="8229600" cy="678011"/>
          </a:xfrm>
          <a:prstGeom prst="rect">
            <a:avLst/>
          </a:prstGeom>
        </p:spPr>
        <p:txBody>
          <a:bodyPr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4400" b="1" dirty="0" smtClean="0"/>
              <a:t>LDO 2018</a:t>
            </a:r>
            <a:endParaRPr lang="pt-BR" sz="4400" dirty="0"/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6553200" y="6385570"/>
            <a:ext cx="2133600" cy="39623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/>
          <a:lstStyle/>
          <a:p>
            <a:pPr algn="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D2817430-685F-4F9C-9347-A9A9F9DFADEE}" type="slidenum">
              <a:rPr lang="pt-BR" sz="1400">
                <a:solidFill>
                  <a:srgbClr val="000000"/>
                </a:solidFill>
                <a:latin typeface="Arial" charset="0"/>
              </a:rPr>
              <a:pPr algn="r">
                <a:buClrTx/>
                <a:buFontTx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t>4</a:t>
            </a:fld>
            <a:endParaRPr lang="pt-BR" sz="140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2971800" y="0"/>
            <a:ext cx="6172200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>
              <a:spcBef>
                <a:spcPct val="50000"/>
              </a:spcBef>
            </a:pPr>
            <a:r>
              <a:rPr lang="pt-BR" sz="1600" dirty="0">
                <a:latin typeface="Arial" charset="0"/>
              </a:rPr>
              <a:t>Consultoria de Orçamento e Fiscalização Financeira - </a:t>
            </a:r>
            <a:r>
              <a:rPr lang="pt-BR" sz="1600" dirty="0" smtClean="0">
                <a:latin typeface="Arial" charset="0"/>
              </a:rPr>
              <a:t>CONOF</a:t>
            </a:r>
            <a:endParaRPr lang="pt-BR" sz="1600" dirty="0">
              <a:latin typeface="Arial" charset="0"/>
            </a:endParaRPr>
          </a:p>
        </p:txBody>
      </p:sp>
      <p:pic>
        <p:nvPicPr>
          <p:cNvPr id="8" name="Imagem 7" descr="Descrição: Descrição: logo CONOF_CD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"/>
            <a:ext cx="3409950" cy="45273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67996860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1772" y="609601"/>
            <a:ext cx="9144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4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Emendas à LOA </a:t>
            </a:r>
            <a:r>
              <a:rPr lang="pt-BR" sz="44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2018</a:t>
            </a:r>
            <a:endParaRPr lang="pt-BR" sz="4400" b="1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29417806"/>
              </p:ext>
            </p:extLst>
          </p:nvPr>
        </p:nvGraphicFramePr>
        <p:xfrm>
          <a:off x="1503383" y="1447800"/>
          <a:ext cx="6573817" cy="388619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394609"/>
                <a:gridCol w="3179208"/>
              </a:tblGrid>
              <a:tr h="1714304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Emendas Individuais - Orçamento de </a:t>
                      </a:r>
                      <a:r>
                        <a:rPr lang="pt-BR" sz="20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2018</a:t>
                      </a:r>
                      <a:endParaRPr lang="pt-BR" sz="20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1,2% da RCL </a:t>
                      </a:r>
                      <a:r>
                        <a:rPr lang="pt-BR" sz="20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2017 +</a:t>
                      </a:r>
                      <a:r>
                        <a:rPr lang="pt-BR" sz="2000" b="1" i="0" u="none" strike="noStrike" baseline="0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 IPCA</a:t>
                      </a:r>
                      <a:endParaRPr lang="pt-BR" sz="20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1094236">
                <a:tc>
                  <a:txBody>
                    <a:bodyPr/>
                    <a:lstStyle/>
                    <a:p>
                      <a:pPr algn="ctr" fontAlgn="t"/>
                      <a:r>
                        <a:rPr lang="pt-BR" sz="19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Cota por </a:t>
                      </a:r>
                      <a:r>
                        <a:rPr lang="pt-BR" sz="19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parlamentar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R$ </a:t>
                      </a:r>
                      <a:r>
                        <a:rPr lang="pt-BR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14.770.925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547118">
                <a:tc>
                  <a:txBody>
                    <a:bodyPr/>
                    <a:lstStyle/>
                    <a:p>
                      <a:pPr algn="ctr" fontAlgn="t"/>
                      <a:r>
                        <a:rPr lang="pt-BR" sz="19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Total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R$ </a:t>
                      </a:r>
                      <a:r>
                        <a:rPr lang="pt-BR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8.773.929.275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530541"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pt-BR" sz="2000" dirty="0" smtClean="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L="44450" marR="44450" marT="0" marB="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 sz="2000" dirty="0">
                        <a:effectLst/>
                        <a:latin typeface="Times New Roman"/>
                      </a:endParaRPr>
                    </a:p>
                  </a:txBody>
                  <a:tcPr marL="44450" marR="44450" marT="0" marB="0"/>
                </a:tc>
              </a:tr>
            </a:tbl>
          </a:graphicData>
        </a:graphic>
      </p:graphicFrame>
      <p:sp>
        <p:nvSpPr>
          <p:cNvPr id="3" name="Retângulo 2"/>
          <p:cNvSpPr/>
          <p:nvPr/>
        </p:nvSpPr>
        <p:spPr>
          <a:xfrm>
            <a:off x="6553200" y="3530006"/>
            <a:ext cx="1600199" cy="381000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Retângulo 6"/>
          <p:cNvSpPr/>
          <p:nvPr/>
        </p:nvSpPr>
        <p:spPr>
          <a:xfrm>
            <a:off x="1615262" y="5562599"/>
            <a:ext cx="5849680" cy="461665"/>
          </a:xfrm>
          <a:prstGeom prst="rect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pt-BR" sz="2400" b="1" dirty="0" smtClean="0"/>
              <a:t>Não houve contingenciamento de emendas</a:t>
            </a:r>
            <a:endParaRPr lang="pt-BR" sz="2400" b="1" dirty="0"/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2971800" y="0"/>
            <a:ext cx="6172200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>
              <a:spcBef>
                <a:spcPct val="50000"/>
              </a:spcBef>
            </a:pPr>
            <a:r>
              <a:rPr lang="pt-BR" sz="1600" dirty="0">
                <a:latin typeface="Arial" charset="0"/>
              </a:rPr>
              <a:t>Consultoria de Orçamento e Fiscalização Financeira - </a:t>
            </a:r>
            <a:r>
              <a:rPr lang="pt-BR" sz="1600" dirty="0" smtClean="0">
                <a:latin typeface="Arial" charset="0"/>
              </a:rPr>
              <a:t>CONOF</a:t>
            </a:r>
            <a:endParaRPr lang="pt-BR" sz="1600" dirty="0">
              <a:latin typeface="Arial" charset="0"/>
            </a:endParaRPr>
          </a:p>
        </p:txBody>
      </p:sp>
      <p:pic>
        <p:nvPicPr>
          <p:cNvPr id="9" name="Imagem 8" descr="Descrição: Descrição: logo CONOF_CD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"/>
            <a:ext cx="3409950" cy="45273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446408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3"/>
          <p:cNvSpPr>
            <a:spLocks noChangeArrowheads="1"/>
          </p:cNvSpPr>
          <p:nvPr/>
        </p:nvSpPr>
        <p:spPr bwMode="auto">
          <a:xfrm>
            <a:off x="0" y="1265549"/>
            <a:ext cx="9144000" cy="4849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>
            <a:spAutoFit/>
          </a:bodyPr>
          <a:lstStyle>
            <a:lvl1pPr defTabSz="449263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500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 defTabSz="449263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500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 defTabSz="449263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500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 defTabSz="449263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500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 defTabSz="449263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500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500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500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500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5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marL="457200" indent="-457200" algn="just" eaLnBrk="1" hangingPunct="1">
              <a:spcBef>
                <a:spcPts val="300"/>
              </a:spcBef>
              <a:spcAft>
                <a:spcPts val="600"/>
              </a:spcAft>
              <a:buSzPct val="100000"/>
              <a:buFont typeface="Arial" panose="020B0604020202020204" pitchFamily="34" charset="0"/>
              <a:buChar char="•"/>
            </a:pPr>
            <a:r>
              <a:rPr lang="pt-BR" altLang="pt-BR" sz="2400" b="1" dirty="0" smtClean="0">
                <a:solidFill>
                  <a:schemeClr val="tx1"/>
                </a:solidFill>
                <a:latin typeface="Arial" charset="0"/>
                <a:ea typeface="SimSun" pitchFamily="2" charset="-122"/>
              </a:rPr>
              <a:t>Poderá ser alterada por decreto a programação de emenda individual, desde que:</a:t>
            </a:r>
          </a:p>
          <a:p>
            <a:pPr marL="1200150" lvl="1" indent="-457200" algn="just">
              <a:spcBef>
                <a:spcPts val="300"/>
              </a:spcBef>
              <a:spcAft>
                <a:spcPts val="600"/>
              </a:spcAft>
              <a:buSzPct val="100000"/>
              <a:buFont typeface="Arial" panose="020B0604020202020204" pitchFamily="34" charset="0"/>
              <a:buChar char="•"/>
            </a:pPr>
            <a:r>
              <a:rPr lang="pt-BR" altLang="pt-BR" sz="2400" b="1" dirty="0" smtClean="0">
                <a:solidFill>
                  <a:schemeClr val="tx1"/>
                </a:solidFill>
                <a:latin typeface="Arial" charset="0"/>
                <a:ea typeface="SimSun" pitchFamily="2" charset="-122"/>
              </a:rPr>
              <a:t>Seja solicitado ou concordado pelo parlamentar autor ou indicado pelo Poder Legislativo</a:t>
            </a:r>
          </a:p>
          <a:p>
            <a:pPr marL="1200150" lvl="1" indent="-457200" algn="just">
              <a:spcBef>
                <a:spcPts val="300"/>
              </a:spcBef>
              <a:spcAft>
                <a:spcPts val="600"/>
              </a:spcAft>
              <a:buSzPct val="100000"/>
              <a:buFont typeface="Arial" panose="020B0604020202020204" pitchFamily="34" charset="0"/>
              <a:buChar char="•"/>
            </a:pPr>
            <a:r>
              <a:rPr lang="pt-BR" altLang="pt-BR" sz="2400" b="1" dirty="0" smtClean="0">
                <a:solidFill>
                  <a:schemeClr val="tx1"/>
                </a:solidFill>
                <a:latin typeface="Arial" charset="0"/>
                <a:ea typeface="SimSun" pitchFamily="2" charset="-122"/>
              </a:rPr>
              <a:t>Suplemente programação objeto de emenda do mesmo autor</a:t>
            </a:r>
          </a:p>
          <a:p>
            <a:pPr marL="1200150" lvl="1" indent="-457200" algn="just">
              <a:spcBef>
                <a:spcPts val="300"/>
              </a:spcBef>
              <a:spcAft>
                <a:spcPts val="600"/>
              </a:spcAft>
              <a:buSzPct val="100000"/>
              <a:buFont typeface="Arial" panose="020B0604020202020204" pitchFamily="34" charset="0"/>
              <a:buChar char="•"/>
            </a:pPr>
            <a:r>
              <a:rPr lang="pt-BR" altLang="pt-BR" sz="2400" b="1" dirty="0" smtClean="0">
                <a:solidFill>
                  <a:schemeClr val="tx1"/>
                </a:solidFill>
                <a:latin typeface="Arial" charset="0"/>
                <a:ea typeface="SimSun" pitchFamily="2" charset="-122"/>
              </a:rPr>
              <a:t>Haja impedimento para programação cancelada</a:t>
            </a:r>
          </a:p>
          <a:p>
            <a:pPr marL="1200150" lvl="1" indent="-457200" algn="just">
              <a:spcBef>
                <a:spcPts val="300"/>
              </a:spcBef>
              <a:spcAft>
                <a:spcPts val="600"/>
              </a:spcAft>
              <a:buSzPct val="100000"/>
              <a:buFont typeface="Arial" panose="020B0604020202020204" pitchFamily="34" charset="0"/>
              <a:buChar char="•"/>
            </a:pPr>
            <a:r>
              <a:rPr lang="pt-BR" altLang="pt-BR" sz="2400" b="1" dirty="0">
                <a:solidFill>
                  <a:schemeClr val="tx1"/>
                </a:solidFill>
                <a:latin typeface="Arial" charset="0"/>
                <a:ea typeface="SimSun" pitchFamily="2" charset="-122"/>
              </a:rPr>
              <a:t> preservado o montante de recursos orçamentários destinados a ações e serviços </a:t>
            </a:r>
            <a:r>
              <a:rPr lang="pt-BR" altLang="pt-BR" sz="2400" b="1" dirty="0" smtClean="0">
                <a:solidFill>
                  <a:schemeClr val="tx1"/>
                </a:solidFill>
                <a:latin typeface="Arial" charset="0"/>
                <a:ea typeface="SimSun" pitchFamily="2" charset="-122"/>
              </a:rPr>
              <a:t>públicos de </a:t>
            </a:r>
            <a:r>
              <a:rPr lang="pt-BR" altLang="pt-BR" sz="2400" b="1" dirty="0">
                <a:solidFill>
                  <a:schemeClr val="tx1"/>
                </a:solidFill>
                <a:latin typeface="Arial" charset="0"/>
                <a:ea typeface="SimSun" pitchFamily="2" charset="-122"/>
              </a:rPr>
              <a:t>saúde</a:t>
            </a:r>
            <a:endParaRPr lang="pt-BR" altLang="pt-BR" sz="2400" b="1" dirty="0" smtClean="0">
              <a:solidFill>
                <a:schemeClr val="tx1"/>
              </a:solidFill>
              <a:latin typeface="Arial" charset="0"/>
              <a:ea typeface="SimSun" pitchFamily="2" charset="-122"/>
            </a:endParaRPr>
          </a:p>
          <a:p>
            <a:pPr lvl="1" indent="0" algn="just">
              <a:spcBef>
                <a:spcPts val="300"/>
              </a:spcBef>
              <a:spcAft>
                <a:spcPts val="600"/>
              </a:spcAft>
              <a:buSzPct val="100000"/>
            </a:pPr>
            <a:endParaRPr lang="pt-BR" altLang="pt-BR" sz="2400" b="1" dirty="0">
              <a:solidFill>
                <a:schemeClr val="tx1"/>
              </a:solidFill>
              <a:latin typeface="Arial" charset="0"/>
              <a:ea typeface="SimSun" pitchFamily="2" charset="-122"/>
            </a:endParaRPr>
          </a:p>
          <a:p>
            <a:pPr lvl="1" indent="0" algn="just">
              <a:spcBef>
                <a:spcPts val="300"/>
              </a:spcBef>
              <a:spcAft>
                <a:spcPts val="600"/>
              </a:spcAft>
              <a:buSzPct val="100000"/>
            </a:pPr>
            <a:endParaRPr lang="pt-BR" altLang="pt-BR" sz="2400" b="1" dirty="0">
              <a:solidFill>
                <a:schemeClr val="tx1"/>
              </a:solidFill>
              <a:latin typeface="Arial" charset="0"/>
              <a:ea typeface="SimSun" pitchFamily="2" charset="-122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87326" y="507025"/>
            <a:ext cx="8229600" cy="678011"/>
          </a:xfrm>
          <a:prstGeom prst="rect">
            <a:avLst/>
          </a:prstGeom>
        </p:spPr>
        <p:txBody>
          <a:bodyPr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4400" b="1" dirty="0" smtClean="0"/>
              <a:t>LOA 2018</a:t>
            </a:r>
            <a:endParaRPr lang="pt-BR" sz="4400" dirty="0"/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6553200" y="6385570"/>
            <a:ext cx="2133600" cy="39623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/>
          <a:lstStyle/>
          <a:p>
            <a:pPr algn="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D2817430-685F-4F9C-9347-A9A9F9DFADEE}" type="slidenum">
              <a:rPr lang="pt-BR" sz="1400">
                <a:solidFill>
                  <a:srgbClr val="000000"/>
                </a:solidFill>
                <a:latin typeface="Arial" charset="0"/>
              </a:rPr>
              <a:pPr algn="r">
                <a:buClrTx/>
                <a:buFontTx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t>6</a:t>
            </a:fld>
            <a:endParaRPr lang="pt-BR" sz="140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2971800" y="0"/>
            <a:ext cx="6172200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>
              <a:spcBef>
                <a:spcPct val="50000"/>
              </a:spcBef>
            </a:pPr>
            <a:r>
              <a:rPr lang="pt-BR" sz="1600" dirty="0">
                <a:latin typeface="Arial" charset="0"/>
              </a:rPr>
              <a:t>Consultoria de Orçamento e Fiscalização Financeira - </a:t>
            </a:r>
            <a:r>
              <a:rPr lang="pt-BR" sz="1600" dirty="0" smtClean="0">
                <a:latin typeface="Arial" charset="0"/>
              </a:rPr>
              <a:t>CONOF</a:t>
            </a:r>
            <a:endParaRPr lang="pt-BR" sz="1600" dirty="0">
              <a:latin typeface="Arial" charset="0"/>
            </a:endParaRPr>
          </a:p>
        </p:txBody>
      </p:sp>
      <p:pic>
        <p:nvPicPr>
          <p:cNvPr id="8" name="Imagem 7" descr="Descrição: Descrição: logo CONOF_CD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"/>
            <a:ext cx="3409950" cy="45273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4271795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3"/>
          <p:cNvSpPr>
            <a:spLocks noChangeArrowheads="1"/>
          </p:cNvSpPr>
          <p:nvPr/>
        </p:nvSpPr>
        <p:spPr bwMode="auto">
          <a:xfrm>
            <a:off x="0" y="1265549"/>
            <a:ext cx="9144000" cy="41340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>
            <a:spAutoFit/>
          </a:bodyPr>
          <a:lstStyle>
            <a:lvl1pPr defTabSz="449263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500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 defTabSz="449263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500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 defTabSz="449263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500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 defTabSz="449263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500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 defTabSz="449263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500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500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500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500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5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marL="457200" lvl="1" indent="-457200" algn="just">
              <a:spcBef>
                <a:spcPts val="300"/>
              </a:spcBef>
              <a:spcAft>
                <a:spcPts val="600"/>
              </a:spcAft>
              <a:buSzPct val="100000"/>
              <a:buFont typeface="Arial" panose="020B0604020202020204" pitchFamily="34" charset="0"/>
              <a:buChar char="•"/>
            </a:pPr>
            <a:r>
              <a:rPr lang="pt-BR" sz="2400" b="1" dirty="0" smtClean="0">
                <a:solidFill>
                  <a:schemeClr val="tx1"/>
                </a:solidFill>
                <a:latin typeface="Arial" charset="0"/>
                <a:ea typeface="SimSun" pitchFamily="2" charset="-122"/>
              </a:rPr>
              <a:t>As </a:t>
            </a:r>
            <a:r>
              <a:rPr lang="pt-BR" sz="2400" b="1" dirty="0">
                <a:solidFill>
                  <a:schemeClr val="tx1"/>
                </a:solidFill>
                <a:latin typeface="Arial" charset="0"/>
                <a:ea typeface="SimSun" pitchFamily="2" charset="-122"/>
              </a:rPr>
              <a:t>programações não serão de execução obrigatória nos casos dos impedimentos </a:t>
            </a:r>
            <a:r>
              <a:rPr lang="pt-BR" sz="2400" b="1" dirty="0" smtClean="0">
                <a:solidFill>
                  <a:schemeClr val="tx1"/>
                </a:solidFill>
                <a:latin typeface="Arial" charset="0"/>
                <a:ea typeface="SimSun" pitchFamily="2" charset="-122"/>
              </a:rPr>
              <a:t>não </a:t>
            </a:r>
            <a:r>
              <a:rPr lang="pt-BR" sz="2400" b="1" dirty="0">
                <a:solidFill>
                  <a:schemeClr val="tx1"/>
                </a:solidFill>
                <a:latin typeface="Arial" charset="0"/>
                <a:ea typeface="SimSun" pitchFamily="2" charset="-122"/>
              </a:rPr>
              <a:t>superados até </a:t>
            </a:r>
            <a:r>
              <a:rPr lang="pt-BR" sz="2400" b="1" dirty="0">
                <a:solidFill>
                  <a:srgbClr val="FF0000"/>
                </a:solidFill>
                <a:latin typeface="Arial" charset="0"/>
                <a:ea typeface="SimSun" pitchFamily="2" charset="-122"/>
              </a:rPr>
              <a:t>20/11/18 </a:t>
            </a:r>
            <a:r>
              <a:rPr lang="pt-BR" sz="2400" b="1" dirty="0">
                <a:solidFill>
                  <a:schemeClr val="tx1"/>
                </a:solidFill>
                <a:latin typeface="Arial" charset="0"/>
                <a:ea typeface="SimSun" pitchFamily="2" charset="-122"/>
              </a:rPr>
              <a:t>(inciso IV, § 14 do art. 166 da </a:t>
            </a:r>
            <a:r>
              <a:rPr lang="pt-BR" sz="2400" b="1" dirty="0" smtClean="0">
                <a:solidFill>
                  <a:schemeClr val="tx1"/>
                </a:solidFill>
                <a:latin typeface="Arial" charset="0"/>
                <a:ea typeface="SimSun" pitchFamily="2" charset="-122"/>
              </a:rPr>
              <a:t>CF) </a:t>
            </a:r>
          </a:p>
          <a:p>
            <a:pPr marL="457200" lvl="1" indent="-457200" algn="just">
              <a:spcBef>
                <a:spcPts val="300"/>
              </a:spcBef>
              <a:spcAft>
                <a:spcPts val="600"/>
              </a:spcAft>
              <a:buSzPct val="100000"/>
              <a:buFont typeface="Arial" panose="020B0604020202020204" pitchFamily="34" charset="0"/>
              <a:buChar char="•"/>
            </a:pPr>
            <a:r>
              <a:rPr lang="pt-BR" altLang="pt-BR" sz="2400" b="1" dirty="0" smtClean="0">
                <a:solidFill>
                  <a:schemeClr val="tx1"/>
                </a:solidFill>
                <a:latin typeface="Arial" charset="0"/>
                <a:ea typeface="SimSun" pitchFamily="2" charset="-122"/>
              </a:rPr>
              <a:t>Se </a:t>
            </a:r>
            <a:r>
              <a:rPr lang="pt-BR" altLang="pt-BR" sz="2400" b="1" dirty="0">
                <a:solidFill>
                  <a:schemeClr val="tx1"/>
                </a:solidFill>
                <a:latin typeface="Arial" charset="0"/>
                <a:ea typeface="SimSun" pitchFamily="2" charset="-122"/>
              </a:rPr>
              <a:t>o PLN de remanejamento da programação impedida não for aprovado no prazo legal, poderá ser feito por decreto, desde que </a:t>
            </a:r>
            <a:r>
              <a:rPr lang="pt-BR" altLang="pt-BR" sz="2400" b="1" dirty="0">
                <a:solidFill>
                  <a:srgbClr val="FF0000"/>
                </a:solidFill>
                <a:latin typeface="Arial" charset="0"/>
                <a:ea typeface="SimSun" pitchFamily="2" charset="-122"/>
              </a:rPr>
              <a:t>solicitado até </a:t>
            </a:r>
            <a:r>
              <a:rPr lang="pt-BR" altLang="pt-BR" sz="2400" b="1" dirty="0" smtClean="0">
                <a:solidFill>
                  <a:srgbClr val="FF0000"/>
                </a:solidFill>
                <a:latin typeface="Arial" charset="0"/>
                <a:ea typeface="SimSun" pitchFamily="2" charset="-122"/>
              </a:rPr>
              <a:t>30/11 </a:t>
            </a:r>
            <a:r>
              <a:rPr lang="pt-BR" sz="2400" b="1" dirty="0" smtClean="0">
                <a:solidFill>
                  <a:schemeClr val="tx1"/>
                </a:solidFill>
                <a:latin typeface="Arial" charset="0"/>
                <a:ea typeface="SimSun" pitchFamily="2" charset="-122"/>
              </a:rPr>
              <a:t>(§7º </a:t>
            </a:r>
            <a:r>
              <a:rPr lang="pt-BR" sz="2400" b="1" dirty="0">
                <a:solidFill>
                  <a:schemeClr val="tx1"/>
                </a:solidFill>
                <a:latin typeface="Arial" charset="0"/>
                <a:ea typeface="SimSun" pitchFamily="2" charset="-122"/>
              </a:rPr>
              <a:t>art. 4º da LOA)</a:t>
            </a:r>
          </a:p>
          <a:p>
            <a:pPr marL="0" lvl="1" indent="0" algn="just">
              <a:spcBef>
                <a:spcPts val="300"/>
              </a:spcBef>
              <a:spcAft>
                <a:spcPts val="600"/>
              </a:spcAft>
              <a:buSzPct val="100000"/>
            </a:pPr>
            <a:endParaRPr lang="pt-BR" altLang="pt-BR" sz="2400" b="1" dirty="0">
              <a:solidFill>
                <a:schemeClr val="tx1"/>
              </a:solidFill>
              <a:latin typeface="Arial" charset="0"/>
              <a:ea typeface="SimSun" pitchFamily="2" charset="-122"/>
            </a:endParaRPr>
          </a:p>
          <a:p>
            <a:pPr marL="457200" lvl="1" indent="-457200" algn="just">
              <a:spcBef>
                <a:spcPts val="300"/>
              </a:spcBef>
              <a:spcAft>
                <a:spcPts val="600"/>
              </a:spcAft>
              <a:buSzPct val="100000"/>
              <a:buFont typeface="Arial" panose="020B0604020202020204" pitchFamily="34" charset="0"/>
              <a:buChar char="•"/>
            </a:pPr>
            <a:r>
              <a:rPr lang="pt-BR" altLang="pt-BR" sz="2400" b="1" dirty="0" smtClean="0">
                <a:solidFill>
                  <a:schemeClr val="tx1"/>
                </a:solidFill>
                <a:latin typeface="Arial" charset="0"/>
                <a:ea typeface="SimSun" pitchFamily="2" charset="-122"/>
              </a:rPr>
              <a:t>Os remanejamentos </a:t>
            </a:r>
            <a:r>
              <a:rPr lang="pt-BR" altLang="pt-BR" sz="2400" b="1" dirty="0">
                <a:solidFill>
                  <a:schemeClr val="tx1"/>
                </a:solidFill>
                <a:latin typeface="Arial" charset="0"/>
                <a:ea typeface="SimSun" pitchFamily="2" charset="-122"/>
              </a:rPr>
              <a:t>deverão permitir a identificação </a:t>
            </a:r>
            <a:r>
              <a:rPr lang="pt-BR" altLang="pt-BR" sz="2400" b="1" dirty="0" smtClean="0">
                <a:solidFill>
                  <a:schemeClr val="tx1"/>
                </a:solidFill>
                <a:latin typeface="Arial" charset="0"/>
                <a:ea typeface="SimSun" pitchFamily="2" charset="-122"/>
              </a:rPr>
              <a:t>da emenda e do autor </a:t>
            </a:r>
            <a:r>
              <a:rPr lang="pt-BR" sz="2400" b="1" dirty="0">
                <a:solidFill>
                  <a:schemeClr val="tx1"/>
                </a:solidFill>
                <a:latin typeface="Arial" charset="0"/>
                <a:ea typeface="SimSun" pitchFamily="2" charset="-122"/>
              </a:rPr>
              <a:t>(§7º art. 4º da </a:t>
            </a:r>
            <a:r>
              <a:rPr lang="pt-BR" sz="2400" b="1" dirty="0" smtClean="0">
                <a:solidFill>
                  <a:schemeClr val="tx1"/>
                </a:solidFill>
                <a:latin typeface="Arial" charset="0"/>
                <a:ea typeface="SimSun" pitchFamily="2" charset="-122"/>
              </a:rPr>
              <a:t>LOA)</a:t>
            </a:r>
            <a:endParaRPr lang="pt-BR" altLang="pt-BR" sz="2400" dirty="0">
              <a:solidFill>
                <a:schemeClr val="tx1"/>
              </a:solidFill>
              <a:latin typeface="Arial" charset="0"/>
              <a:ea typeface="SimSun" pitchFamily="2" charset="-122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87326" y="507025"/>
            <a:ext cx="8229600" cy="678011"/>
          </a:xfrm>
          <a:prstGeom prst="rect">
            <a:avLst/>
          </a:prstGeom>
        </p:spPr>
        <p:txBody>
          <a:bodyPr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4400" b="1" dirty="0" smtClean="0"/>
              <a:t>LOA 2018</a:t>
            </a:r>
            <a:endParaRPr lang="pt-BR" sz="4400" dirty="0"/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6553200" y="6385570"/>
            <a:ext cx="2133600" cy="39623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/>
          <a:lstStyle/>
          <a:p>
            <a:pPr algn="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D2817430-685F-4F9C-9347-A9A9F9DFADEE}" type="slidenum">
              <a:rPr lang="pt-BR" sz="1400">
                <a:solidFill>
                  <a:srgbClr val="000000"/>
                </a:solidFill>
                <a:latin typeface="Arial" charset="0"/>
              </a:rPr>
              <a:pPr algn="r">
                <a:buClrTx/>
                <a:buFontTx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t>7</a:t>
            </a:fld>
            <a:endParaRPr lang="pt-BR" sz="140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2971800" y="0"/>
            <a:ext cx="6172200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>
              <a:spcBef>
                <a:spcPct val="50000"/>
              </a:spcBef>
            </a:pPr>
            <a:r>
              <a:rPr lang="pt-BR" sz="1600" dirty="0">
                <a:latin typeface="Arial" charset="0"/>
              </a:rPr>
              <a:t>Consultoria de Orçamento e Fiscalização Financeira - </a:t>
            </a:r>
            <a:r>
              <a:rPr lang="pt-BR" sz="1600" dirty="0" smtClean="0">
                <a:latin typeface="Arial" charset="0"/>
              </a:rPr>
              <a:t>CONOF</a:t>
            </a:r>
            <a:endParaRPr lang="pt-BR" sz="1600" dirty="0">
              <a:latin typeface="Arial" charset="0"/>
            </a:endParaRPr>
          </a:p>
        </p:txBody>
      </p:sp>
      <p:pic>
        <p:nvPicPr>
          <p:cNvPr id="8" name="Imagem 7" descr="Descrição: Descrição: logo CONOF_CD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"/>
            <a:ext cx="3409950" cy="45273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3437869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3"/>
          <p:cNvSpPr>
            <a:spLocks noChangeArrowheads="1"/>
          </p:cNvSpPr>
          <p:nvPr/>
        </p:nvSpPr>
        <p:spPr bwMode="auto">
          <a:xfrm>
            <a:off x="28132" y="1327530"/>
            <a:ext cx="9067800" cy="49958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>
            <a:spAutoFit/>
          </a:bodyPr>
          <a:lstStyle>
            <a:lvl1pPr defTabSz="449263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500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 defTabSz="449263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500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 defTabSz="449263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500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 defTabSz="449263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500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 defTabSz="449263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500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500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500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500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5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marL="288000" indent="-180000" algn="just">
              <a:spcAft>
                <a:spcPts val="300"/>
              </a:spcAft>
              <a:buSzPct val="100000"/>
              <a:buFont typeface="Arial" panose="020B0604020202020204" pitchFamily="34" charset="0"/>
              <a:buChar char="•"/>
            </a:pPr>
            <a:r>
              <a:rPr lang="pt-BR" altLang="pt-BR" sz="2800" b="1" dirty="0" smtClean="0">
                <a:solidFill>
                  <a:srgbClr val="FF0000"/>
                </a:solidFill>
                <a:latin typeface="Arial" charset="0"/>
                <a:ea typeface="SimSun" pitchFamily="2" charset="-122"/>
              </a:rPr>
              <a:t>CMO</a:t>
            </a:r>
            <a:endParaRPr lang="pt-BR" altLang="pt-BR" sz="2400" b="1" dirty="0" smtClean="0">
              <a:solidFill>
                <a:schemeClr val="tx1"/>
              </a:solidFill>
              <a:latin typeface="Arial" charset="0"/>
              <a:ea typeface="SimSun" pitchFamily="2" charset="-122"/>
            </a:endParaRPr>
          </a:p>
          <a:p>
            <a:pPr marL="1030950" lvl="1" indent="-180000" algn="just">
              <a:spcAft>
                <a:spcPts val="300"/>
              </a:spcAft>
              <a:buSzPct val="100000"/>
              <a:buFont typeface="Arial" panose="020B0604020202020204" pitchFamily="34" charset="0"/>
              <a:buChar char="•"/>
            </a:pPr>
            <a:r>
              <a:rPr lang="pt-BR" altLang="pt-BR" sz="2400" b="1" dirty="0" smtClean="0">
                <a:solidFill>
                  <a:schemeClr val="tx1"/>
                </a:solidFill>
                <a:latin typeface="Arial" charset="0"/>
                <a:ea typeface="SimSun" pitchFamily="2" charset="-122"/>
              </a:rPr>
              <a:t>Disponibiliza impedimentos</a:t>
            </a:r>
          </a:p>
          <a:p>
            <a:pPr marL="1030950" lvl="1" indent="-180000" algn="just">
              <a:spcAft>
                <a:spcPts val="300"/>
              </a:spcAft>
              <a:buSzPct val="100000"/>
              <a:buFont typeface="Arial" panose="020B0604020202020204" pitchFamily="34" charset="0"/>
              <a:buChar char="•"/>
            </a:pPr>
            <a:r>
              <a:rPr lang="pt-BR" altLang="pt-BR" sz="2400" b="1" dirty="0" smtClean="0">
                <a:solidFill>
                  <a:schemeClr val="tx1"/>
                </a:solidFill>
                <a:latin typeface="Arial" charset="0"/>
                <a:ea typeface="SimSun" pitchFamily="2" charset="-122"/>
              </a:rPr>
              <a:t>Recebe as indicações dos </a:t>
            </a:r>
            <a:r>
              <a:rPr lang="pt-BR" altLang="pt-BR" sz="2400" b="1" u="sng" dirty="0" smtClean="0">
                <a:solidFill>
                  <a:schemeClr val="tx1"/>
                </a:solidFill>
                <a:latin typeface="Arial" charset="0"/>
                <a:ea typeface="SimSun" pitchFamily="2" charset="-122"/>
              </a:rPr>
              <a:t>PARLAMENTARES</a:t>
            </a:r>
            <a:r>
              <a:rPr lang="pt-BR" altLang="pt-BR" sz="2400" b="1" dirty="0" smtClean="0">
                <a:solidFill>
                  <a:schemeClr val="tx1"/>
                </a:solidFill>
                <a:latin typeface="Arial" charset="0"/>
                <a:ea typeface="SimSun" pitchFamily="2" charset="-122"/>
              </a:rPr>
              <a:t> com as providências a serem tomadas</a:t>
            </a:r>
          </a:p>
          <a:p>
            <a:pPr marL="1030950" lvl="1" indent="-180000" algn="just">
              <a:spcAft>
                <a:spcPts val="300"/>
              </a:spcAft>
              <a:buSzPct val="100000"/>
              <a:buFont typeface="Arial" panose="020B0604020202020204" pitchFamily="34" charset="0"/>
              <a:buChar char="•"/>
            </a:pPr>
            <a:r>
              <a:rPr lang="pt-BR" altLang="pt-BR" sz="2400" b="1" dirty="0" smtClean="0">
                <a:solidFill>
                  <a:schemeClr val="tx1"/>
                </a:solidFill>
                <a:latin typeface="Arial" charset="0"/>
                <a:ea typeface="SimSun" pitchFamily="2" charset="-122"/>
              </a:rPr>
              <a:t>Consolida e organiza as indicações</a:t>
            </a:r>
          </a:p>
          <a:p>
            <a:pPr marL="1030950" lvl="1" indent="-180000" algn="just">
              <a:spcAft>
                <a:spcPts val="300"/>
              </a:spcAft>
              <a:buSzPct val="100000"/>
              <a:buFont typeface="Arial" panose="020B0604020202020204" pitchFamily="34" charset="0"/>
              <a:buChar char="•"/>
            </a:pPr>
            <a:r>
              <a:rPr lang="pt-BR" altLang="pt-BR" sz="2400" b="1" dirty="0" smtClean="0">
                <a:solidFill>
                  <a:schemeClr val="tx1"/>
                </a:solidFill>
                <a:latin typeface="Arial" charset="0"/>
                <a:ea typeface="SimSun" pitchFamily="2" charset="-122"/>
              </a:rPr>
              <a:t> Encaminha as indicações para mesa do CN</a:t>
            </a:r>
            <a:endParaRPr lang="pt-BR" altLang="pt-BR" sz="2000" dirty="0">
              <a:solidFill>
                <a:schemeClr val="tx1"/>
              </a:solidFill>
              <a:latin typeface="Arial" charset="0"/>
              <a:ea typeface="SimSun" pitchFamily="2" charset="-122"/>
            </a:endParaRPr>
          </a:p>
          <a:p>
            <a:pPr marL="288000" lvl="1" indent="-180000" algn="just">
              <a:spcAft>
                <a:spcPts val="300"/>
              </a:spcAft>
              <a:buSzPct val="100000"/>
              <a:buFont typeface="Arial" panose="020B0604020202020204" pitchFamily="34" charset="0"/>
              <a:buChar char="•"/>
            </a:pPr>
            <a:r>
              <a:rPr lang="pt-BR" altLang="pt-BR" sz="2800" b="1" dirty="0">
                <a:solidFill>
                  <a:srgbClr val="FF0000"/>
                </a:solidFill>
                <a:latin typeface="Arial" charset="0"/>
                <a:ea typeface="SimSun" pitchFamily="2" charset="-122"/>
              </a:rPr>
              <a:t>PARLAMENTAR</a:t>
            </a:r>
          </a:p>
          <a:p>
            <a:pPr marL="1030950" lvl="1" indent="-180000" algn="just">
              <a:spcAft>
                <a:spcPts val="300"/>
              </a:spcAft>
              <a:buSzPct val="100000"/>
              <a:buFont typeface="Arial" panose="020B0604020202020204" pitchFamily="34" charset="0"/>
              <a:buChar char="•"/>
            </a:pPr>
            <a:r>
              <a:rPr lang="pt-BR" altLang="pt-BR" sz="2400" b="1" dirty="0">
                <a:solidFill>
                  <a:schemeClr val="tx1"/>
                </a:solidFill>
                <a:latin typeface="Arial" charset="0"/>
                <a:ea typeface="SimSun" pitchFamily="2" charset="-122"/>
              </a:rPr>
              <a:t>Faz as indicações em sistema informatizado</a:t>
            </a:r>
          </a:p>
          <a:p>
            <a:pPr marL="1030950" lvl="1" indent="-180000" algn="just">
              <a:spcAft>
                <a:spcPts val="300"/>
              </a:spcAft>
              <a:buSzPct val="100000"/>
              <a:buFont typeface="Arial" panose="020B0604020202020204" pitchFamily="34" charset="0"/>
              <a:buChar char="•"/>
            </a:pPr>
            <a:r>
              <a:rPr lang="pt-BR" altLang="pt-BR" sz="2400" b="1" dirty="0">
                <a:solidFill>
                  <a:schemeClr val="tx1"/>
                </a:solidFill>
                <a:latin typeface="Arial" charset="0"/>
                <a:ea typeface="SimSun" pitchFamily="2" charset="-122"/>
              </a:rPr>
              <a:t>Entrega na CMO as indicações</a:t>
            </a:r>
          </a:p>
          <a:p>
            <a:pPr marL="1030950" lvl="1" indent="-180000" algn="just">
              <a:spcAft>
                <a:spcPts val="300"/>
              </a:spcAft>
              <a:buSzPct val="100000"/>
              <a:buFont typeface="Arial" panose="020B0604020202020204" pitchFamily="34" charset="0"/>
              <a:buChar char="•"/>
            </a:pPr>
            <a:r>
              <a:rPr lang="pt-BR" altLang="pt-BR" sz="2400" b="1" dirty="0">
                <a:solidFill>
                  <a:schemeClr val="tx1"/>
                </a:solidFill>
                <a:latin typeface="Arial" charset="0"/>
                <a:ea typeface="SimSun" pitchFamily="2" charset="-122"/>
              </a:rPr>
              <a:t>Somente o </a:t>
            </a:r>
            <a:r>
              <a:rPr lang="pt-BR" altLang="pt-BR" sz="2400" b="1" u="sng" dirty="0" smtClean="0">
                <a:solidFill>
                  <a:schemeClr val="tx1"/>
                </a:solidFill>
                <a:latin typeface="Arial" charset="0"/>
                <a:ea typeface="SimSun" pitchFamily="2" charset="-122"/>
              </a:rPr>
              <a:t>AUTOR</a:t>
            </a:r>
            <a:r>
              <a:rPr lang="pt-BR" altLang="pt-BR" sz="2400" b="1" dirty="0" smtClean="0">
                <a:solidFill>
                  <a:schemeClr val="tx1"/>
                </a:solidFill>
                <a:latin typeface="Arial" charset="0"/>
                <a:ea typeface="SimSun" pitchFamily="2" charset="-122"/>
              </a:rPr>
              <a:t> </a:t>
            </a:r>
            <a:r>
              <a:rPr lang="pt-BR" altLang="pt-BR" sz="2400" b="1" dirty="0">
                <a:solidFill>
                  <a:schemeClr val="tx1"/>
                </a:solidFill>
                <a:latin typeface="Arial" charset="0"/>
                <a:ea typeface="SimSun" pitchFamily="2" charset="-122"/>
              </a:rPr>
              <a:t>da </a:t>
            </a:r>
            <a:r>
              <a:rPr lang="pt-BR" altLang="pt-BR" sz="2400" b="1" dirty="0" smtClean="0">
                <a:solidFill>
                  <a:schemeClr val="tx1"/>
                </a:solidFill>
                <a:latin typeface="Arial" charset="0"/>
                <a:ea typeface="SimSun" pitchFamily="2" charset="-122"/>
              </a:rPr>
              <a:t>emenda relacionado ao impedimento técnico </a:t>
            </a:r>
            <a:r>
              <a:rPr lang="pt-BR" altLang="pt-BR" sz="2400" b="1" dirty="0">
                <a:solidFill>
                  <a:schemeClr val="tx1"/>
                </a:solidFill>
                <a:latin typeface="Arial" charset="0"/>
                <a:ea typeface="SimSun" pitchFamily="2" charset="-122"/>
              </a:rPr>
              <a:t>pode fazer </a:t>
            </a:r>
            <a:r>
              <a:rPr lang="pt-BR" altLang="pt-BR" sz="2400" b="1" dirty="0" smtClean="0">
                <a:solidFill>
                  <a:schemeClr val="tx1"/>
                </a:solidFill>
                <a:latin typeface="Arial" charset="0"/>
                <a:ea typeface="SimSun" pitchFamily="2" charset="-122"/>
              </a:rPr>
              <a:t>indicações</a:t>
            </a:r>
            <a:endParaRPr lang="pt-BR" altLang="pt-BR" sz="2400" b="1" dirty="0">
              <a:solidFill>
                <a:schemeClr val="tx1"/>
              </a:solidFill>
              <a:latin typeface="Arial" charset="0"/>
              <a:ea typeface="SimSun" pitchFamily="2" charset="-122"/>
            </a:endParaRPr>
          </a:p>
          <a:p>
            <a:pPr marL="288000" indent="-180000" algn="just">
              <a:spcAft>
                <a:spcPts val="300"/>
              </a:spcAft>
              <a:buSzPct val="100000"/>
              <a:buFont typeface="Arial" panose="020B0604020202020204" pitchFamily="34" charset="0"/>
              <a:buChar char="•"/>
            </a:pPr>
            <a:r>
              <a:rPr lang="pt-BR" altLang="pt-BR" sz="2400" b="1" dirty="0" smtClean="0">
                <a:solidFill>
                  <a:schemeClr val="tx1"/>
                </a:solidFill>
                <a:latin typeface="Arial" charset="0"/>
                <a:ea typeface="SimSun" pitchFamily="2" charset="-122"/>
              </a:rPr>
              <a:t> </a:t>
            </a:r>
            <a:r>
              <a:rPr lang="pt-BR" altLang="pt-BR" sz="1800" dirty="0" smtClean="0">
                <a:solidFill>
                  <a:schemeClr val="tx1"/>
                </a:solidFill>
                <a:latin typeface="Arial" charset="0"/>
                <a:ea typeface="SimSun" pitchFamily="2" charset="-122"/>
              </a:rPr>
              <a:t>art. 126 c/c 141 da Resolução n.1/2006 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304800" y="636415"/>
            <a:ext cx="8677275" cy="678011"/>
          </a:xfrm>
          <a:prstGeom prst="rect">
            <a:avLst/>
          </a:prstGeom>
        </p:spPr>
        <p:txBody>
          <a:bodyPr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4400" b="1" dirty="0" smtClean="0"/>
              <a:t>Instrução Normativa 01/2014</a:t>
            </a:r>
            <a:endParaRPr lang="pt-BR" sz="4400" dirty="0"/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6553200" y="6305549"/>
            <a:ext cx="2133600" cy="47625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/>
          <a:lstStyle/>
          <a:p>
            <a:pPr algn="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D2817430-685F-4F9C-9347-A9A9F9DFADEE}" type="slidenum">
              <a:rPr lang="pt-BR" sz="1400">
                <a:solidFill>
                  <a:srgbClr val="000000"/>
                </a:solidFill>
                <a:latin typeface="Arial" charset="0"/>
              </a:rPr>
              <a:pPr algn="r">
                <a:buClrTx/>
                <a:buFontTx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t>8</a:t>
            </a:fld>
            <a:endParaRPr lang="pt-BR" sz="140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2971800" y="0"/>
            <a:ext cx="6172200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>
              <a:spcBef>
                <a:spcPct val="50000"/>
              </a:spcBef>
            </a:pPr>
            <a:r>
              <a:rPr lang="pt-BR" sz="1600" dirty="0">
                <a:latin typeface="Arial" charset="0"/>
              </a:rPr>
              <a:t>Consultoria de Orçamento e Fiscalização Financeira - </a:t>
            </a:r>
            <a:r>
              <a:rPr lang="pt-BR" sz="1600" dirty="0" smtClean="0">
                <a:latin typeface="Arial" charset="0"/>
              </a:rPr>
              <a:t>CONOF</a:t>
            </a:r>
            <a:endParaRPr lang="pt-BR" sz="1600" dirty="0">
              <a:latin typeface="Arial" charset="0"/>
            </a:endParaRPr>
          </a:p>
        </p:txBody>
      </p:sp>
      <p:pic>
        <p:nvPicPr>
          <p:cNvPr id="8" name="Imagem 7" descr="Descrição: Descrição: logo CONOF_CD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"/>
            <a:ext cx="3409950" cy="45273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6493063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3"/>
          <p:cNvSpPr>
            <a:spLocks noChangeArrowheads="1"/>
          </p:cNvSpPr>
          <p:nvPr/>
        </p:nvSpPr>
        <p:spPr bwMode="auto">
          <a:xfrm>
            <a:off x="0" y="1209470"/>
            <a:ext cx="9115425" cy="55652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>
            <a:spAutoFit/>
          </a:bodyPr>
          <a:lstStyle>
            <a:lvl1pPr defTabSz="449263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500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 defTabSz="449263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500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 defTabSz="449263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500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 defTabSz="449263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500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 defTabSz="449263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500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500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500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500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5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marL="288000" indent="-180000" algn="just">
              <a:spcAft>
                <a:spcPts val="300"/>
              </a:spcAft>
              <a:buSzPct val="100000"/>
              <a:buFont typeface="Arial" panose="020B0604020202020204" pitchFamily="34" charset="0"/>
              <a:buChar char="•"/>
            </a:pPr>
            <a:r>
              <a:rPr lang="pt-BR" altLang="pt-BR" sz="2600" b="1" dirty="0" smtClean="0">
                <a:solidFill>
                  <a:schemeClr val="tx1"/>
                </a:solidFill>
                <a:latin typeface="Arial" charset="0"/>
                <a:ea typeface="SimSun" pitchFamily="2" charset="-122"/>
              </a:rPr>
              <a:t>PARLAMENTAR </a:t>
            </a:r>
          </a:p>
          <a:p>
            <a:pPr marL="108000" algn="just">
              <a:spcAft>
                <a:spcPts val="300"/>
              </a:spcAft>
              <a:buSzPct val="100000"/>
            </a:pPr>
            <a:r>
              <a:rPr lang="pt-BR" altLang="pt-BR" sz="2600" b="1" dirty="0">
                <a:solidFill>
                  <a:schemeClr val="tx1"/>
                </a:solidFill>
                <a:latin typeface="Arial" charset="0"/>
                <a:ea typeface="SimSun" pitchFamily="2" charset="-122"/>
              </a:rPr>
              <a:t> </a:t>
            </a:r>
            <a:r>
              <a:rPr lang="pt-BR" altLang="pt-BR" sz="2600" b="1" dirty="0" smtClean="0">
                <a:solidFill>
                  <a:schemeClr val="tx1"/>
                </a:solidFill>
                <a:latin typeface="Arial" charset="0"/>
                <a:ea typeface="SimSun" pitchFamily="2" charset="-122"/>
              </a:rPr>
              <a:t> </a:t>
            </a:r>
            <a:r>
              <a:rPr lang="pt-BR" altLang="pt-BR" sz="2600" dirty="0" smtClean="0">
                <a:solidFill>
                  <a:schemeClr val="tx1"/>
                </a:solidFill>
                <a:latin typeface="Arial" charset="0"/>
                <a:ea typeface="SimSun" pitchFamily="2" charset="-122"/>
              </a:rPr>
              <a:t>Pode indicar no caso de </a:t>
            </a:r>
            <a:r>
              <a:rPr lang="pt-BR" altLang="pt-BR" sz="2600" b="1" u="sng" dirty="0" smtClean="0">
                <a:solidFill>
                  <a:schemeClr val="tx1"/>
                </a:solidFill>
                <a:latin typeface="Arial" charset="0"/>
                <a:ea typeface="SimSun" pitchFamily="2" charset="-122"/>
              </a:rPr>
              <a:t>impedimento:</a:t>
            </a:r>
          </a:p>
          <a:p>
            <a:pPr marL="529200" indent="504000" algn="just">
              <a:spcAft>
                <a:spcPts val="300"/>
              </a:spcAft>
              <a:buSzPct val="100000"/>
              <a:buFont typeface="Wingdings" panose="05000000000000000000" pitchFamily="2" charset="2"/>
              <a:buChar char="ü"/>
            </a:pPr>
            <a:r>
              <a:rPr lang="pt-BR" altLang="pt-BR" sz="2600" b="1" u="sng" dirty="0" smtClean="0">
                <a:solidFill>
                  <a:schemeClr val="tx1"/>
                </a:solidFill>
                <a:latin typeface="Arial" charset="0"/>
                <a:ea typeface="SimSun" pitchFamily="2" charset="-122"/>
              </a:rPr>
              <a:t>Parcial dos recursos da emenda</a:t>
            </a:r>
            <a:r>
              <a:rPr lang="pt-BR" altLang="pt-BR" sz="2600" b="1" dirty="0" smtClean="0">
                <a:solidFill>
                  <a:schemeClr val="tx1"/>
                </a:solidFill>
                <a:latin typeface="Arial" charset="0"/>
                <a:ea typeface="SimSun" pitchFamily="2" charset="-122"/>
              </a:rPr>
              <a:t>: </a:t>
            </a:r>
            <a:r>
              <a:rPr lang="pt-BR" altLang="pt-BR" sz="2600" dirty="0" smtClean="0">
                <a:solidFill>
                  <a:schemeClr val="tx1"/>
                </a:solidFill>
                <a:latin typeface="Arial" charset="0"/>
                <a:ea typeface="SimSun" pitchFamily="2" charset="-122"/>
              </a:rPr>
              <a:t>remanejamento só para outras emendas do autor</a:t>
            </a:r>
          </a:p>
          <a:p>
            <a:pPr marL="529200" indent="504000" algn="just">
              <a:spcAft>
                <a:spcPts val="300"/>
              </a:spcAft>
              <a:buSzPct val="100000"/>
              <a:buFont typeface="Wingdings" panose="05000000000000000000" pitchFamily="2" charset="2"/>
              <a:buChar char="ü"/>
            </a:pPr>
            <a:r>
              <a:rPr lang="pt-BR" altLang="pt-BR" sz="2600" b="1" u="sng" dirty="0" smtClean="0">
                <a:solidFill>
                  <a:schemeClr val="tx1"/>
                </a:solidFill>
                <a:latin typeface="Arial" charset="0"/>
                <a:ea typeface="SimSun" pitchFamily="2" charset="-122"/>
              </a:rPr>
              <a:t>Total dos recursos da emenda</a:t>
            </a:r>
            <a:r>
              <a:rPr lang="pt-BR" altLang="pt-BR" sz="2600" b="1" dirty="0" smtClean="0">
                <a:solidFill>
                  <a:schemeClr val="tx1"/>
                </a:solidFill>
                <a:latin typeface="Arial" charset="0"/>
                <a:ea typeface="SimSun" pitchFamily="2" charset="-122"/>
              </a:rPr>
              <a:t>: </a:t>
            </a:r>
          </a:p>
          <a:p>
            <a:pPr marL="1729350" lvl="1" indent="-457200" algn="just">
              <a:spcAft>
                <a:spcPts val="300"/>
              </a:spcAft>
              <a:buSzPct val="100000"/>
              <a:buFont typeface="Arial" panose="020B0604020202020204" pitchFamily="34" charset="0"/>
              <a:buChar char="•"/>
            </a:pPr>
            <a:r>
              <a:rPr lang="pt-BR" altLang="pt-BR" sz="2600" b="1" u="sng" dirty="0" smtClean="0">
                <a:solidFill>
                  <a:schemeClr val="tx1"/>
                </a:solidFill>
                <a:latin typeface="Arial" charset="0"/>
                <a:ea typeface="SimSun" pitchFamily="2" charset="-122"/>
              </a:rPr>
              <a:t>remanejamento</a:t>
            </a:r>
            <a:r>
              <a:rPr lang="pt-BR" altLang="pt-BR" sz="2600" dirty="0" smtClean="0">
                <a:solidFill>
                  <a:schemeClr val="tx1"/>
                </a:solidFill>
                <a:latin typeface="Arial" charset="0"/>
                <a:ea typeface="SimSun" pitchFamily="2" charset="-122"/>
              </a:rPr>
              <a:t> pode ser para outras emendas do autor ou para uma única outra programação</a:t>
            </a:r>
          </a:p>
          <a:p>
            <a:pPr marL="1729350" lvl="1" indent="-457200" algn="just">
              <a:spcAft>
                <a:spcPts val="300"/>
              </a:spcAft>
              <a:buSzPct val="100000"/>
              <a:buFont typeface="Arial" panose="020B0604020202020204" pitchFamily="34" charset="0"/>
              <a:buChar char="•"/>
            </a:pPr>
            <a:r>
              <a:rPr lang="pt-BR" altLang="pt-BR" sz="2600" b="1" u="sng" dirty="0" smtClean="0">
                <a:solidFill>
                  <a:schemeClr val="tx1"/>
                </a:solidFill>
                <a:latin typeface="Arial" charset="0"/>
                <a:ea typeface="SimSun" pitchFamily="2" charset="-122"/>
              </a:rPr>
              <a:t>Ajuste de subtítulo/localizador</a:t>
            </a:r>
            <a:r>
              <a:rPr lang="pt-BR" altLang="pt-BR" sz="2600" b="1" dirty="0" smtClean="0">
                <a:solidFill>
                  <a:schemeClr val="tx1"/>
                </a:solidFill>
                <a:latin typeface="Arial" charset="0"/>
                <a:ea typeface="SimSun" pitchFamily="2" charset="-122"/>
              </a:rPr>
              <a:t>: </a:t>
            </a:r>
            <a:r>
              <a:rPr lang="pt-BR" altLang="pt-BR" sz="2600" dirty="0" smtClean="0">
                <a:solidFill>
                  <a:schemeClr val="tx1"/>
                </a:solidFill>
                <a:latin typeface="Arial" charset="0"/>
                <a:ea typeface="SimSun" pitchFamily="2" charset="-122"/>
              </a:rPr>
              <a:t>para “Nacional, Regional, Estadual ou Municipal”</a:t>
            </a:r>
          </a:p>
          <a:p>
            <a:pPr marL="529200" indent="504000" algn="just">
              <a:spcAft>
                <a:spcPts val="300"/>
              </a:spcAft>
              <a:buSzPct val="100000"/>
              <a:buFont typeface="Wingdings" panose="05000000000000000000" pitchFamily="2" charset="2"/>
              <a:buChar char="ü"/>
            </a:pPr>
            <a:r>
              <a:rPr lang="pt-BR" altLang="pt-BR" sz="2600" b="1" u="sng" dirty="0" smtClean="0">
                <a:solidFill>
                  <a:schemeClr val="tx1"/>
                </a:solidFill>
                <a:latin typeface="Arial" charset="0"/>
                <a:ea typeface="SimSun" pitchFamily="2" charset="-122"/>
              </a:rPr>
              <a:t>Ajuste de classificadores da despesa</a:t>
            </a:r>
            <a:r>
              <a:rPr lang="pt-BR" altLang="pt-BR" sz="2600" b="1" dirty="0" smtClean="0">
                <a:solidFill>
                  <a:schemeClr val="tx1"/>
                </a:solidFill>
                <a:latin typeface="Arial" charset="0"/>
                <a:ea typeface="SimSun" pitchFamily="2" charset="-122"/>
              </a:rPr>
              <a:t>: </a:t>
            </a:r>
            <a:r>
              <a:rPr lang="pt-BR" altLang="pt-BR" sz="2600" dirty="0" smtClean="0">
                <a:solidFill>
                  <a:schemeClr val="tx1"/>
                </a:solidFill>
                <a:latin typeface="Arial" charset="0"/>
                <a:ea typeface="SimSun" pitchFamily="2" charset="-122"/>
              </a:rPr>
              <a:t>somente em decorrência de remanejamentos </a:t>
            </a:r>
          </a:p>
          <a:p>
            <a:pPr marL="529200" algn="just">
              <a:spcAft>
                <a:spcPts val="300"/>
              </a:spcAft>
              <a:buSzPct val="100000"/>
            </a:pPr>
            <a:r>
              <a:rPr lang="pt-BR" altLang="pt-BR" sz="2600" b="1" dirty="0" smtClean="0">
                <a:solidFill>
                  <a:srgbClr val="FF0000"/>
                </a:solidFill>
                <a:latin typeface="Arial" charset="0"/>
                <a:ea typeface="SimSun" pitchFamily="2" charset="-122"/>
              </a:rPr>
              <a:t>todos remanejamentos na Saúde - ASPS: </a:t>
            </a:r>
            <a:r>
              <a:rPr lang="pt-BR" altLang="pt-BR" sz="2600" dirty="0" smtClean="0">
                <a:solidFill>
                  <a:srgbClr val="FF0000"/>
                </a:solidFill>
                <a:latin typeface="Arial" charset="0"/>
                <a:ea typeface="SimSun" pitchFamily="2" charset="-122"/>
              </a:rPr>
              <a:t>manter a destinação para ações em ASPS (50%)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247649" y="452737"/>
            <a:ext cx="8677275" cy="678011"/>
          </a:xfrm>
          <a:prstGeom prst="rect">
            <a:avLst/>
          </a:prstGeom>
        </p:spPr>
        <p:txBody>
          <a:bodyPr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4400" b="1" dirty="0" smtClean="0"/>
              <a:t>Instrução Normativa 01/2014</a:t>
            </a:r>
            <a:endParaRPr lang="pt-BR" sz="4400" dirty="0"/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6553200" y="6305549"/>
            <a:ext cx="2133600" cy="47625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/>
          <a:lstStyle/>
          <a:p>
            <a:pPr algn="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D2817430-685F-4F9C-9347-A9A9F9DFADEE}" type="slidenum">
              <a:rPr lang="pt-BR" sz="1400">
                <a:solidFill>
                  <a:srgbClr val="000000"/>
                </a:solidFill>
                <a:latin typeface="Arial" charset="0"/>
              </a:rPr>
              <a:pPr algn="r">
                <a:buClrTx/>
                <a:buFontTx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t>9</a:t>
            </a:fld>
            <a:endParaRPr lang="pt-BR" sz="140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2971800" y="0"/>
            <a:ext cx="6172200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>
              <a:spcBef>
                <a:spcPct val="50000"/>
              </a:spcBef>
            </a:pPr>
            <a:r>
              <a:rPr lang="pt-BR" sz="1600" dirty="0">
                <a:latin typeface="Arial" charset="0"/>
              </a:rPr>
              <a:t>Consultoria de Orçamento e Fiscalização Financeira - </a:t>
            </a:r>
            <a:r>
              <a:rPr lang="pt-BR" sz="1600" dirty="0" smtClean="0">
                <a:latin typeface="Arial" charset="0"/>
              </a:rPr>
              <a:t>CONOF</a:t>
            </a:r>
            <a:endParaRPr lang="pt-BR" sz="1600" dirty="0">
              <a:latin typeface="Arial" charset="0"/>
            </a:endParaRPr>
          </a:p>
        </p:txBody>
      </p:sp>
      <p:pic>
        <p:nvPicPr>
          <p:cNvPr id="7" name="Imagem 6" descr="Descrição: Descrição: logo CONOF_CD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"/>
            <a:ext cx="3409950" cy="45273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895355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8843</TotalTime>
  <Words>1396</Words>
  <Application>Microsoft Office PowerPoint</Application>
  <PresentationFormat>Apresentação na tela (4:3)</PresentationFormat>
  <Paragraphs>322</Paragraphs>
  <Slides>16</Slides>
  <Notes>12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16</vt:i4>
      </vt:variant>
    </vt:vector>
  </HeadingPairs>
  <TitlesOfParts>
    <vt:vector size="17" baseType="lpstr">
      <vt:lpstr>Tema do Office</vt:lpstr>
      <vt:lpstr>IMPEDIMENTOS TÉCNICOS 2018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OBRIGADO!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 Lei de Responsabilidade Fiscal brasileira em uma perspectiva internacional</dc:title>
  <dc:creator>Lytha</dc:creator>
  <cp:lastModifiedBy>Ricardo Alberto Volpe</cp:lastModifiedBy>
  <cp:revision>447</cp:revision>
  <cp:lastPrinted>2018-05-04T20:24:28Z</cp:lastPrinted>
  <dcterms:created xsi:type="dcterms:W3CDTF">2010-04-24T12:58:57Z</dcterms:created>
  <dcterms:modified xsi:type="dcterms:W3CDTF">2018-05-07T17:23:57Z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NewReviewCycle">
    <vt:lpwstr/>
  </property>
</Properties>
</file>